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86" r:id="rId3"/>
    <p:sldId id="303" r:id="rId4"/>
    <p:sldId id="302" r:id="rId5"/>
    <p:sldId id="304" r:id="rId6"/>
    <p:sldId id="309" r:id="rId7"/>
    <p:sldId id="307" r:id="rId8"/>
    <p:sldId id="310" r:id="rId9"/>
    <p:sldId id="291" r:id="rId10"/>
    <p:sldId id="305" r:id="rId11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C00"/>
    <a:srgbClr val="FFFFCC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5C68A-D5AC-4A1A-BD2A-60CCDC700756}" v="1" dt="2023-05-02T06:17:59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35" autoAdjust="0"/>
    <p:restoredTop sz="96242" autoAdjust="0"/>
  </p:normalViewPr>
  <p:slideViewPr>
    <p:cSldViewPr>
      <p:cViewPr varScale="1">
        <p:scale>
          <a:sx n="78" d="100"/>
          <a:sy n="78" d="100"/>
        </p:scale>
        <p:origin x="1646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최 시은" userId="ef00686c-4980-4414-b546-de991a6520d1" providerId="ADAL" clId="{1355C68A-D5AC-4A1A-BD2A-60CCDC700756}"/>
    <pc:docChg chg="addSld delSld modSld">
      <pc:chgData name="최 시은" userId="ef00686c-4980-4414-b546-de991a6520d1" providerId="ADAL" clId="{1355C68A-D5AC-4A1A-BD2A-60CCDC700756}" dt="2023-05-02T06:17:59.108" v="2"/>
      <pc:docMkLst>
        <pc:docMk/>
      </pc:docMkLst>
      <pc:sldChg chg="add del">
        <pc:chgData name="최 시은" userId="ef00686c-4980-4414-b546-de991a6520d1" providerId="ADAL" clId="{1355C68A-D5AC-4A1A-BD2A-60CCDC700756}" dt="2023-05-02T06:17:59.108" v="2"/>
        <pc:sldMkLst>
          <pc:docMk/>
          <pc:sldMk cId="2496105606" sldId="291"/>
        </pc:sldMkLst>
      </pc:sldChg>
      <pc:sldChg chg="del">
        <pc:chgData name="최 시은" userId="ef00686c-4980-4414-b546-de991a6520d1" providerId="ADAL" clId="{1355C68A-D5AC-4A1A-BD2A-60CCDC700756}" dt="2023-05-02T06:17:37.357" v="0" actId="47"/>
        <pc:sldMkLst>
          <pc:docMk/>
          <pc:sldMk cId="1963136320" sldId="308"/>
        </pc:sldMkLst>
      </pc:sldChg>
      <pc:sldChg chg="add del">
        <pc:chgData name="최 시은" userId="ef00686c-4980-4414-b546-de991a6520d1" providerId="ADAL" clId="{1355C68A-D5AC-4A1A-BD2A-60CCDC700756}" dt="2023-05-02T06:17:59.108" v="2"/>
        <pc:sldMkLst>
          <pc:docMk/>
          <pc:sldMk cId="463355138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62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2023.04.21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정리표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>
                <a:solidFill>
                  <a:schemeClr val="bg1">
                    <a:lumMod val="75000"/>
                  </a:schemeClr>
                </a:solidFill>
              </a:rPr>
              <a:t>별첨</a:t>
            </a:r>
            <a:r>
              <a:rPr lang="en-US" altLang="ko-KR" sz="1400" dirty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4074"/>
              </p:ext>
            </p:extLst>
          </p:nvPr>
        </p:nvGraphicFramePr>
        <p:xfrm>
          <a:off x="92868" y="886332"/>
          <a:ext cx="9720264" cy="446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4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920966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업무 주요 플로우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프로젝트 생성 및 설정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등록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rgbClr val="FF0000"/>
                          </a:solidFill>
                        </a:rPr>
                        <a:t>별도 처리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배분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수정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 설정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 설정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배정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 별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rgbClr val="0070C0"/>
                          </a:solidFill>
                        </a:rPr>
                        <a:t>사전 정제</a:t>
                      </a:r>
                      <a:endParaRPr lang="en-US" altLang="ko-KR" sz="100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endParaRPr lang="ko-KR" altLang="en-US" sz="1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관리자가 작업자에게 데이터 배분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유형별 배분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필요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dirty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rgbClr val="0070C0"/>
                          </a:solidFill>
                        </a:rPr>
                        <a:t>단계 </a:t>
                      </a:r>
                      <a:r>
                        <a:rPr lang="en-US" altLang="ko-KR" sz="1000" dirty="0">
                          <a:solidFill>
                            <a:srgbClr val="0070C0"/>
                          </a:solidFill>
                        </a:rPr>
                        <a:t>: </a:t>
                      </a:r>
                      <a:r>
                        <a:rPr lang="ko-KR" altLang="en-US" sz="1000" dirty="0">
                          <a:solidFill>
                            <a:srgbClr val="0070C0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0070C0"/>
                          </a:solidFill>
                        </a:rPr>
                        <a:t>    - </a:t>
                      </a:r>
                      <a:r>
                        <a:rPr lang="ko-KR" altLang="en-US" sz="1000" dirty="0">
                          <a:solidFill>
                            <a:srgbClr val="0070C0"/>
                          </a:solidFill>
                        </a:rPr>
                        <a:t>문제 시 데이터 </a:t>
                      </a:r>
                      <a:endParaRPr lang="en-US" altLang="ko-KR" sz="100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rgbClr val="0070C0"/>
                          </a:solidFill>
                        </a:rPr>
                        <a:t>      </a:t>
                      </a:r>
                      <a:r>
                        <a:rPr lang="ko-KR" altLang="en-US" sz="1000" dirty="0">
                          <a:solidFill>
                            <a:srgbClr val="0070C0"/>
                          </a:solidFill>
                        </a:rPr>
                        <a:t>검증 요청</a:t>
                      </a:r>
                      <a:endParaRPr lang="en-US" altLang="ko-KR" sz="10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- </a:t>
                      </a:r>
                      <a:r>
                        <a:rPr lang="ko-KR" altLang="en-US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ko-KR" altLang="en-US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- (</a:t>
                      </a:r>
                      <a:r>
                        <a:rPr lang="ko-KR" altLang="en-US" sz="10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비식별</a:t>
                      </a:r>
                      <a:r>
                        <a:rPr lang="ko-KR" altLang="en-US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처리</a:t>
                      </a:r>
                      <a:r>
                        <a:rPr lang="en-US" altLang="ko-KR" sz="10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가공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작업회수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엑셀 다운로드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상세 내용 및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고려 사항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기간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유형별 비용은 다를 수 있음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작업자가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검수할때만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비용 발생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관리자는 전체 데이터 조회 및 정보수정 기능 필요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정보수정 기능 범위 확정 필요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데이터별로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배분 불필요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검수자는 모든 데이터를 검수할 수 있다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하나에 대해 가공유형 별로 다른 작업자 배분 가능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설정된 가공 단계 순으로 진행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단계별 검수자가 다름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복수 프로젝트 관리 가능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통계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406616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크라우드워커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E305C68E-7ACB-26F2-0831-36103428777E}"/>
              </a:ext>
            </a:extLst>
          </p:cNvPr>
          <p:cNvSpPr txBox="1"/>
          <p:nvPr/>
        </p:nvSpPr>
        <p:spPr>
          <a:xfrm>
            <a:off x="14861" y="6064150"/>
            <a:ext cx="83615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회원가입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회원 가입 시 가공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only,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가공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only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회원 가입은 관리자 승인에 의해 완료됨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관리자웹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회원 관리 메뉴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등록 프로세스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1DF25B6-A6A8-75ED-DD6C-87DD1712A3B3}"/>
              </a:ext>
            </a:extLst>
          </p:cNvPr>
          <p:cNvSpPr txBox="1"/>
          <p:nvPr/>
        </p:nvSpPr>
        <p:spPr>
          <a:xfrm>
            <a:off x="272480" y="1191532"/>
            <a:ext cx="2040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가공 리스트 원본 엑셀파일</a:t>
            </a: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57027FD-8E94-5BD2-1949-E697C449C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80471"/>
              </p:ext>
            </p:extLst>
          </p:nvPr>
        </p:nvGraphicFramePr>
        <p:xfrm>
          <a:off x="272480" y="1552356"/>
          <a:ext cx="2240430" cy="153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810">
                  <a:extLst>
                    <a:ext uri="{9D8B030D-6E8A-4147-A177-3AD203B41FA5}">
                      <a16:colId xmlns:a16="http://schemas.microsoft.com/office/drawing/2014/main" val="767790117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2290720751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3093583464"/>
                    </a:ext>
                  </a:extLst>
                </a:gridCol>
              </a:tblGrid>
              <a:tr h="248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2180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123.mp4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모자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64645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456.mp4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안경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4988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789.mp4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~~~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2827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128107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55E12EE8-5E5E-992D-C415-3B14BB10523F}"/>
              </a:ext>
            </a:extLst>
          </p:cNvPr>
          <p:cNvSpPr/>
          <p:nvPr/>
        </p:nvSpPr>
        <p:spPr>
          <a:xfrm>
            <a:off x="776536" y="3450134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06574CC-13CC-0AA4-C828-8EC9000D3732}"/>
              </a:ext>
            </a:extLst>
          </p:cNvPr>
          <p:cNvSpPr/>
          <p:nvPr/>
        </p:nvSpPr>
        <p:spPr>
          <a:xfrm>
            <a:off x="776536" y="3848615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EA72B4B-7749-7EF3-7C25-DB0F1C45D13A}"/>
              </a:ext>
            </a:extLst>
          </p:cNvPr>
          <p:cNvSpPr/>
          <p:nvPr/>
        </p:nvSpPr>
        <p:spPr>
          <a:xfrm>
            <a:off x="776536" y="4247096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03075-2430-FA58-DC77-07D55F0B8F13}"/>
              </a:ext>
            </a:extLst>
          </p:cNvPr>
          <p:cNvSpPr txBox="1"/>
          <p:nvPr/>
        </p:nvSpPr>
        <p:spPr>
          <a:xfrm>
            <a:off x="1215014" y="3426823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7006CD-AF9B-D4C4-56DA-369083E85F5C}"/>
              </a:ext>
            </a:extLst>
          </p:cNvPr>
          <p:cNvSpPr txBox="1"/>
          <p:nvPr/>
        </p:nvSpPr>
        <p:spPr>
          <a:xfrm>
            <a:off x="1190297" y="3825531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6F1C21-86DA-3D63-B574-E17461CB72FD}"/>
              </a:ext>
            </a:extLst>
          </p:cNvPr>
          <p:cNvSpPr txBox="1"/>
          <p:nvPr/>
        </p:nvSpPr>
        <p:spPr>
          <a:xfrm>
            <a:off x="1190296" y="4223084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03E174B-EA3D-C54D-3CCB-5C4BA068D170}"/>
              </a:ext>
            </a:extLst>
          </p:cNvPr>
          <p:cNvSpPr/>
          <p:nvPr/>
        </p:nvSpPr>
        <p:spPr>
          <a:xfrm>
            <a:off x="56456" y="1082966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C8B4D8-0A7F-0360-4DD8-59B90D3CD8C8}"/>
              </a:ext>
            </a:extLst>
          </p:cNvPr>
          <p:cNvSpPr txBox="1"/>
          <p:nvPr/>
        </p:nvSpPr>
        <p:spPr>
          <a:xfrm>
            <a:off x="407730" y="805967"/>
            <a:ext cx="1941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임시 폴더 또는 임시 장비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F82839-2B4A-46CC-8DAA-FBE5977D77BB}"/>
              </a:ext>
            </a:extLst>
          </p:cNvPr>
          <p:cNvSpPr txBox="1"/>
          <p:nvPr/>
        </p:nvSpPr>
        <p:spPr>
          <a:xfrm>
            <a:off x="1031711" y="4559055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42A7A8-D8CE-991F-D178-2B1A9C8A92C3}"/>
              </a:ext>
            </a:extLst>
          </p:cNvPr>
          <p:cNvSpPr txBox="1"/>
          <p:nvPr/>
        </p:nvSpPr>
        <p:spPr>
          <a:xfrm>
            <a:off x="4693306" y="121317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DB</a:t>
            </a:r>
            <a:endParaRPr lang="ko-KR" altLang="en-US" sz="1200" b="1" dirty="0"/>
          </a:p>
        </p:txBody>
      </p:sp>
      <p:graphicFrame>
        <p:nvGraphicFramePr>
          <p:cNvPr id="17" name="표 2">
            <a:extLst>
              <a:ext uri="{FF2B5EF4-FFF2-40B4-BE49-F238E27FC236}">
                <a16:creationId xmlns:a16="http://schemas.microsoft.com/office/drawing/2014/main" id="{AA45B2DB-FFAD-6402-E738-0091A0894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48297"/>
              </p:ext>
            </p:extLst>
          </p:nvPr>
        </p:nvGraphicFramePr>
        <p:xfrm>
          <a:off x="3800872" y="1552356"/>
          <a:ext cx="2240430" cy="153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810">
                  <a:extLst>
                    <a:ext uri="{9D8B030D-6E8A-4147-A177-3AD203B41FA5}">
                      <a16:colId xmlns:a16="http://schemas.microsoft.com/office/drawing/2014/main" val="767790117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2290720751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3093583464"/>
                    </a:ext>
                  </a:extLst>
                </a:gridCol>
              </a:tblGrid>
              <a:tr h="248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2180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123.mp4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모자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가공전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64645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456.mp4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안경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가공중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4988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789.mp4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~~~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2827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128107"/>
                  </a:ext>
                </a:extLst>
              </a:tr>
            </a:tbl>
          </a:graphicData>
        </a:graphic>
      </p:graphicFrame>
      <p:sp>
        <p:nvSpPr>
          <p:cNvPr id="18" name="직사각형 17">
            <a:extLst>
              <a:ext uri="{FF2B5EF4-FFF2-40B4-BE49-F238E27FC236}">
                <a16:creationId xmlns:a16="http://schemas.microsoft.com/office/drawing/2014/main" id="{004D7C5D-4121-8DD8-8587-F7389937AC61}"/>
              </a:ext>
            </a:extLst>
          </p:cNvPr>
          <p:cNvSpPr/>
          <p:nvPr/>
        </p:nvSpPr>
        <p:spPr>
          <a:xfrm>
            <a:off x="4650068" y="3969396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85DE211-5D98-3760-258C-BD7A8FFC68B5}"/>
              </a:ext>
            </a:extLst>
          </p:cNvPr>
          <p:cNvSpPr/>
          <p:nvPr/>
        </p:nvSpPr>
        <p:spPr>
          <a:xfrm>
            <a:off x="4650068" y="427438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2938D585-628E-0546-2B94-17BF2C890839}"/>
              </a:ext>
            </a:extLst>
          </p:cNvPr>
          <p:cNvSpPr/>
          <p:nvPr/>
        </p:nvSpPr>
        <p:spPr>
          <a:xfrm>
            <a:off x="4660820" y="470560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161BAE-2F8C-6E2C-2CE3-98C245A4EC6D}"/>
              </a:ext>
            </a:extLst>
          </p:cNvPr>
          <p:cNvSpPr txBox="1"/>
          <p:nvPr/>
        </p:nvSpPr>
        <p:spPr>
          <a:xfrm>
            <a:off x="5088546" y="3946085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91D3F5-A465-6510-A303-A8329DE49FBC}"/>
              </a:ext>
            </a:extLst>
          </p:cNvPr>
          <p:cNvSpPr txBox="1"/>
          <p:nvPr/>
        </p:nvSpPr>
        <p:spPr>
          <a:xfrm>
            <a:off x="5063829" y="4251304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F06FED-CBC3-94D7-9C69-63B350301080}"/>
              </a:ext>
            </a:extLst>
          </p:cNvPr>
          <p:cNvSpPr txBox="1"/>
          <p:nvPr/>
        </p:nvSpPr>
        <p:spPr>
          <a:xfrm>
            <a:off x="5074580" y="4681596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930A280-7F50-6598-5E99-A652D238DB1C}"/>
              </a:ext>
            </a:extLst>
          </p:cNvPr>
          <p:cNvSpPr/>
          <p:nvPr/>
        </p:nvSpPr>
        <p:spPr>
          <a:xfrm>
            <a:off x="3584848" y="1082966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829DED-A1A7-33E9-9554-4E3073E0390A}"/>
              </a:ext>
            </a:extLst>
          </p:cNvPr>
          <p:cNvSpPr txBox="1"/>
          <p:nvPr/>
        </p:nvSpPr>
        <p:spPr>
          <a:xfrm>
            <a:off x="4560103" y="767881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작업 환경</a:t>
            </a:r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FB0E6CAB-4663-2B92-45BD-4354C6F2506B}"/>
              </a:ext>
            </a:extLst>
          </p:cNvPr>
          <p:cNvSpPr/>
          <p:nvPr/>
        </p:nvSpPr>
        <p:spPr>
          <a:xfrm>
            <a:off x="2864768" y="2955160"/>
            <a:ext cx="653221" cy="471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6E3D38-7AE3-E3DB-28C6-91A2BC04F643}"/>
              </a:ext>
            </a:extLst>
          </p:cNvPr>
          <p:cNvSpPr txBox="1"/>
          <p:nvPr/>
        </p:nvSpPr>
        <p:spPr>
          <a:xfrm>
            <a:off x="2822469" y="3502365"/>
            <a:ext cx="687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upload</a:t>
            </a:r>
          </a:p>
          <a:p>
            <a:r>
              <a:rPr lang="en-US" altLang="ko-KR" sz="1200" b="1" dirty="0"/>
              <a:t>(</a:t>
            </a:r>
            <a:r>
              <a:rPr lang="ko-KR" altLang="en-US" sz="1200" b="1" dirty="0"/>
              <a:t>배치</a:t>
            </a:r>
            <a:r>
              <a:rPr lang="en-US" altLang="ko-KR" sz="1200" b="1" dirty="0"/>
              <a:t>)</a:t>
            </a:r>
            <a:endParaRPr lang="ko-KR" altLang="en-US" sz="1200" b="1" dirty="0"/>
          </a:p>
        </p:txBody>
      </p:sp>
      <p:graphicFrame>
        <p:nvGraphicFramePr>
          <p:cNvPr id="29" name="표 2">
            <a:extLst>
              <a:ext uri="{FF2B5EF4-FFF2-40B4-BE49-F238E27FC236}">
                <a16:creationId xmlns:a16="http://schemas.microsoft.com/office/drawing/2014/main" id="{B09E73BB-9977-C0BF-3ABC-88D580FBE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10095"/>
              </p:ext>
            </p:extLst>
          </p:nvPr>
        </p:nvGraphicFramePr>
        <p:xfrm>
          <a:off x="3795504" y="3654292"/>
          <a:ext cx="2240430" cy="1637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448">
                  <a:extLst>
                    <a:ext uri="{9D8B030D-6E8A-4147-A177-3AD203B41FA5}">
                      <a16:colId xmlns:a16="http://schemas.microsoft.com/office/drawing/2014/main" val="767790117"/>
                    </a:ext>
                  </a:extLst>
                </a:gridCol>
                <a:gridCol w="1514982">
                  <a:extLst>
                    <a:ext uri="{9D8B030D-6E8A-4147-A177-3AD203B41FA5}">
                      <a16:colId xmlns:a16="http://schemas.microsoft.com/office/drawing/2014/main" val="3470669537"/>
                    </a:ext>
                  </a:extLst>
                </a:gridCol>
              </a:tblGrid>
              <a:tr h="248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21809"/>
                  </a:ext>
                </a:extLst>
              </a:tr>
              <a:tr h="6362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6464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4988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fail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2827"/>
                  </a:ext>
                </a:extLst>
              </a:tr>
            </a:tbl>
          </a:graphicData>
        </a:graphic>
      </p:graphicFrame>
      <p:sp>
        <p:nvSpPr>
          <p:cNvPr id="32" name="직사각형 31">
            <a:extLst>
              <a:ext uri="{FF2B5EF4-FFF2-40B4-BE49-F238E27FC236}">
                <a16:creationId xmlns:a16="http://schemas.microsoft.com/office/drawing/2014/main" id="{1F46789F-0F48-A4A4-8B5F-ECC8D380168F}"/>
              </a:ext>
            </a:extLst>
          </p:cNvPr>
          <p:cNvSpPr/>
          <p:nvPr/>
        </p:nvSpPr>
        <p:spPr>
          <a:xfrm>
            <a:off x="7216311" y="2582096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6374D04-4EE4-B283-6D53-0E639014A554}"/>
              </a:ext>
            </a:extLst>
          </p:cNvPr>
          <p:cNvSpPr/>
          <p:nvPr/>
        </p:nvSpPr>
        <p:spPr>
          <a:xfrm>
            <a:off x="7216311" y="2980577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0772504-22FE-308A-BDB6-D952860F90C6}"/>
              </a:ext>
            </a:extLst>
          </p:cNvPr>
          <p:cNvSpPr/>
          <p:nvPr/>
        </p:nvSpPr>
        <p:spPr>
          <a:xfrm>
            <a:off x="7216311" y="337905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9B63DB-ADC1-5D11-223B-C5411BDD39A4}"/>
              </a:ext>
            </a:extLst>
          </p:cNvPr>
          <p:cNvSpPr txBox="1"/>
          <p:nvPr/>
        </p:nvSpPr>
        <p:spPr>
          <a:xfrm>
            <a:off x="7654789" y="2558785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F13D7E-54A3-59CB-AD38-D53C62174CC4}"/>
              </a:ext>
            </a:extLst>
          </p:cNvPr>
          <p:cNvSpPr txBox="1"/>
          <p:nvPr/>
        </p:nvSpPr>
        <p:spPr>
          <a:xfrm>
            <a:off x="7630072" y="2957493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720261-6E0E-0DA4-DE65-38E1CE13DAE2}"/>
              </a:ext>
            </a:extLst>
          </p:cNvPr>
          <p:cNvSpPr txBox="1"/>
          <p:nvPr/>
        </p:nvSpPr>
        <p:spPr>
          <a:xfrm>
            <a:off x="7630071" y="3355046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1BBA4DC-8492-23F9-8C07-E714B7224209}"/>
              </a:ext>
            </a:extLst>
          </p:cNvPr>
          <p:cNvSpPr txBox="1"/>
          <p:nvPr/>
        </p:nvSpPr>
        <p:spPr>
          <a:xfrm>
            <a:off x="8110759" y="3656057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D1505C2F-E428-DC5A-6872-0A753B794BB4}"/>
              </a:ext>
            </a:extLst>
          </p:cNvPr>
          <p:cNvSpPr/>
          <p:nvPr/>
        </p:nvSpPr>
        <p:spPr>
          <a:xfrm>
            <a:off x="8599877" y="260610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28B634F-07B3-27F2-BE2D-6E9BAD56DE8D}"/>
              </a:ext>
            </a:extLst>
          </p:cNvPr>
          <p:cNvSpPr/>
          <p:nvPr/>
        </p:nvSpPr>
        <p:spPr>
          <a:xfrm>
            <a:off x="8599877" y="3004589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6B42815-7853-84B6-07BC-2F16652F6630}"/>
              </a:ext>
            </a:extLst>
          </p:cNvPr>
          <p:cNvSpPr/>
          <p:nvPr/>
        </p:nvSpPr>
        <p:spPr>
          <a:xfrm>
            <a:off x="8599877" y="3403070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D40440-338C-3F20-919B-2976636520B7}"/>
              </a:ext>
            </a:extLst>
          </p:cNvPr>
          <p:cNvSpPr txBox="1"/>
          <p:nvPr/>
        </p:nvSpPr>
        <p:spPr>
          <a:xfrm>
            <a:off x="9038355" y="2582797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123.json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99F269-E587-4C8E-09CE-43AC06C819A6}"/>
              </a:ext>
            </a:extLst>
          </p:cNvPr>
          <p:cNvSpPr txBox="1"/>
          <p:nvPr/>
        </p:nvSpPr>
        <p:spPr>
          <a:xfrm>
            <a:off x="9013638" y="2981505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456.json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103122F-AD27-6D1C-3930-1A8CBB019FD6}"/>
              </a:ext>
            </a:extLst>
          </p:cNvPr>
          <p:cNvSpPr txBox="1"/>
          <p:nvPr/>
        </p:nvSpPr>
        <p:spPr>
          <a:xfrm>
            <a:off x="9013637" y="3379058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789.json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98D32F0A-C1BB-F701-8B81-5DD8D776AAA5}"/>
              </a:ext>
            </a:extLst>
          </p:cNvPr>
          <p:cNvSpPr/>
          <p:nvPr/>
        </p:nvSpPr>
        <p:spPr>
          <a:xfrm>
            <a:off x="7113240" y="1078040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A2EA12-6FC9-4FA9-AA08-F54F60D6F35C}"/>
              </a:ext>
            </a:extLst>
          </p:cNvPr>
          <p:cNvSpPr txBox="1"/>
          <p:nvPr/>
        </p:nvSpPr>
        <p:spPr>
          <a:xfrm>
            <a:off x="8054031" y="764704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작업 결과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13E4D3-4FE2-29FB-0A22-426B32826065}"/>
              </a:ext>
            </a:extLst>
          </p:cNvPr>
          <p:cNvSpPr txBox="1"/>
          <p:nvPr/>
        </p:nvSpPr>
        <p:spPr>
          <a:xfrm>
            <a:off x="7654789" y="1217304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err="1"/>
              <a:t>Json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파일에 메타정보 등을</a:t>
            </a:r>
            <a:endParaRPr lang="en-US" altLang="ko-KR" sz="1200" b="1" dirty="0"/>
          </a:p>
          <a:p>
            <a:r>
              <a:rPr lang="ko-KR" altLang="en-US" sz="1200" b="1" dirty="0"/>
              <a:t>기록함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57F514-4DB9-DD94-1AFC-98E0D4516530}"/>
              </a:ext>
            </a:extLst>
          </p:cNvPr>
          <p:cNvSpPr txBox="1"/>
          <p:nvPr/>
        </p:nvSpPr>
        <p:spPr>
          <a:xfrm>
            <a:off x="4192213" y="3313348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작업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스토리지</a:t>
            </a:r>
            <a:r>
              <a:rPr lang="en-US" altLang="ko-KR" sz="1200" b="1" dirty="0"/>
              <a:t>(NAS)</a:t>
            </a:r>
            <a:endParaRPr lang="ko-KR" altLang="en-US" sz="1200" b="1" dirty="0"/>
          </a:p>
        </p:txBody>
      </p:sp>
      <p:sp>
        <p:nvSpPr>
          <p:cNvPr id="52" name="화살표: 오른쪽 51">
            <a:extLst>
              <a:ext uri="{FF2B5EF4-FFF2-40B4-BE49-F238E27FC236}">
                <a16:creationId xmlns:a16="http://schemas.microsoft.com/office/drawing/2014/main" id="{AD022428-99DE-F63C-F131-A97CB555795C}"/>
              </a:ext>
            </a:extLst>
          </p:cNvPr>
          <p:cNvSpPr/>
          <p:nvPr/>
        </p:nvSpPr>
        <p:spPr>
          <a:xfrm>
            <a:off x="6376280" y="2935356"/>
            <a:ext cx="653221" cy="471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5DF6C2A-ABA3-B4A7-3531-3ED35BFDC923}"/>
              </a:ext>
            </a:extLst>
          </p:cNvPr>
          <p:cNvSpPr txBox="1"/>
          <p:nvPr/>
        </p:nvSpPr>
        <p:spPr>
          <a:xfrm>
            <a:off x="6373287" y="3472989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결과</a:t>
            </a:r>
            <a:endParaRPr lang="en-US" altLang="ko-KR" sz="1200" b="1" dirty="0"/>
          </a:p>
          <a:p>
            <a:r>
              <a:rPr lang="en-US" altLang="ko-KR" sz="1200" b="1" dirty="0"/>
              <a:t>(</a:t>
            </a:r>
            <a:r>
              <a:rPr lang="ko-KR" altLang="en-US" sz="1200" b="1" dirty="0"/>
              <a:t>배치</a:t>
            </a:r>
            <a:r>
              <a:rPr lang="en-US" altLang="ko-KR" sz="1200" b="1" dirty="0"/>
              <a:t>)</a:t>
            </a:r>
            <a:endParaRPr lang="ko-KR" altLang="en-US" sz="12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C6EE97-E71E-20B4-86BA-735E6D44BF4C}"/>
              </a:ext>
            </a:extLst>
          </p:cNvPr>
          <p:cNvSpPr txBox="1"/>
          <p:nvPr/>
        </p:nvSpPr>
        <p:spPr>
          <a:xfrm>
            <a:off x="434450" y="5710965"/>
            <a:ext cx="1714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사전 정제</a:t>
            </a:r>
            <a:endParaRPr lang="en-US" altLang="ko-KR" sz="1200" b="1" dirty="0"/>
          </a:p>
          <a:p>
            <a:r>
              <a:rPr lang="ko-KR" altLang="en-US" sz="1200" b="1" dirty="0"/>
              <a:t>뷰어는 일반 </a:t>
            </a:r>
            <a:r>
              <a:rPr lang="en-US" altLang="ko-KR" sz="1200" b="1" dirty="0"/>
              <a:t>tool </a:t>
            </a:r>
            <a:r>
              <a:rPr lang="ko-KR" altLang="en-US" sz="1200" b="1" dirty="0"/>
              <a:t>활용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65F75A9-A5DC-3DC2-7843-18BFED7B4D62}"/>
              </a:ext>
            </a:extLst>
          </p:cNvPr>
          <p:cNvSpPr txBox="1"/>
          <p:nvPr/>
        </p:nvSpPr>
        <p:spPr>
          <a:xfrm>
            <a:off x="4488358" y="5710965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가공 시 정제</a:t>
            </a:r>
          </a:p>
        </p:txBody>
      </p:sp>
    </p:spTree>
    <p:extLst>
      <p:ext uri="{BB962C8B-B14F-4D97-AF65-F5344CB8AC3E}">
        <p14:creationId xmlns:p14="http://schemas.microsoft.com/office/powerpoint/2010/main" val="240674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892098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>
                <a:solidFill>
                  <a:schemeClr val="tx1"/>
                </a:solidFill>
              </a:rPr>
              <a:t>검수자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9683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프로젝트 관리 </a:t>
            </a:r>
            <a:r>
              <a:rPr lang="en-US" altLang="ko-KR" sz="1300" b="1" dirty="0"/>
              <a:t>&gt;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153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Cuboid, (</a:t>
            </a:r>
            <a:r>
              <a:rPr lang="ko-KR" altLang="en-US" sz="1200" dirty="0" err="1">
                <a:latin typeface="+mj-lt"/>
              </a:rPr>
              <a:t>비식별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ko-KR" altLang="en-US" sz="1000" dirty="0"/>
              <a:t>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ko-KR" altLang="en-US" sz="1000" dirty="0"/>
              <a:t>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ko-KR" altLang="en-US" sz="1000" dirty="0"/>
              <a:t>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검수자</a:t>
            </a:r>
            <a:r>
              <a:rPr lang="ko-KR" altLang="en-US" sz="1200" dirty="0">
                <a:latin typeface="+mj-lt"/>
              </a:rPr>
              <a:t>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</a:t>
            </a:r>
            <a:r>
              <a:rPr lang="ko-KR" altLang="en-US" sz="12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모든 작업자</a:t>
            </a:r>
            <a:r>
              <a:rPr lang="en-US" altLang="ko-KR" sz="1200" dirty="0">
                <a:latin typeface="+mj-lt"/>
              </a:rPr>
              <a:t>, </a:t>
            </a:r>
            <a:r>
              <a:rPr lang="ko-KR" altLang="en-US" sz="1200" dirty="0">
                <a:latin typeface="+mj-lt"/>
              </a:rPr>
              <a:t>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2048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정제자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5484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8913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검수요청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A27A1B9-AA00-7BDF-A2F1-22C01C32DCF5}"/>
              </a:ext>
            </a:extLst>
          </p:cNvPr>
          <p:cNvSpPr/>
          <p:nvPr/>
        </p:nvSpPr>
        <p:spPr>
          <a:xfrm>
            <a:off x="3368824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83AA49B-EDCE-038F-EEFD-DFAAF7638395}"/>
              </a:ext>
            </a:extLst>
          </p:cNvPr>
          <p:cNvSpPr/>
          <p:nvPr/>
        </p:nvSpPr>
        <p:spPr>
          <a:xfrm>
            <a:off x="3368824" y="22048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B8DFE3CF-50FC-EAB2-A097-38C3628F89AF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>
            <a:off x="3908884" y="1656446"/>
            <a:ext cx="0" cy="5484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464CE33-A098-42EF-D6A3-E7F923B1F8DD}"/>
              </a:ext>
            </a:extLst>
          </p:cNvPr>
          <p:cNvSpPr txBox="1"/>
          <p:nvPr/>
        </p:nvSpPr>
        <p:spPr>
          <a:xfrm>
            <a:off x="3029005" y="179215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/>
              <a:t>검수요청</a:t>
            </a:r>
            <a:endParaRPr lang="ko-KR" altLang="en-US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3" idx="3"/>
            <a:endCxn id="22" idx="1"/>
          </p:cNvCxnSpPr>
          <p:nvPr/>
        </p:nvCxnSpPr>
        <p:spPr>
          <a:xfrm flipV="1">
            <a:off x="2144688" y="1402268"/>
            <a:ext cx="1224136" cy="10567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59655" y="245602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FAB4E56-1473-0325-6B00-BCC2171BF944}"/>
              </a:ext>
            </a:extLst>
          </p:cNvPr>
          <p:cNvSpPr txBox="1"/>
          <p:nvPr/>
        </p:nvSpPr>
        <p:spPr>
          <a:xfrm>
            <a:off x="3452445" y="278394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679E7F56-7B3B-BF63-6FBB-70840B788CBE}"/>
              </a:ext>
            </a:extLst>
          </p:cNvPr>
          <p:cNvSpPr/>
          <p:nvPr/>
        </p:nvSpPr>
        <p:spPr>
          <a:xfrm>
            <a:off x="3372887" y="326117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가공할 것이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더 있나</a:t>
            </a:r>
            <a:r>
              <a:rPr lang="en-US" altLang="ko-KR" sz="1200" dirty="0">
                <a:solidFill>
                  <a:schemeClr val="tx1"/>
                </a:solidFill>
              </a:rPr>
              <a:t>?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77" name="직선 화살표 연결선 76">
            <a:extLst>
              <a:ext uri="{FF2B5EF4-FFF2-40B4-BE49-F238E27FC236}">
                <a16:creationId xmlns:a16="http://schemas.microsoft.com/office/drawing/2014/main" id="{C2B6F9A6-43A2-FFC7-E3EB-610C6EFEE883}"/>
              </a:ext>
            </a:extLst>
          </p:cNvPr>
          <p:cNvCxnSpPr>
            <a:cxnSpLocks/>
            <a:stCxn id="23" idx="2"/>
            <a:endCxn id="70" idx="0"/>
          </p:cNvCxnSpPr>
          <p:nvPr/>
        </p:nvCxnSpPr>
        <p:spPr>
          <a:xfrm>
            <a:off x="3908884" y="2713220"/>
            <a:ext cx="4063" cy="5479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1056774"/>
          </a:xfrm>
          <a:prstGeom prst="bentConnector3">
            <a:avLst>
              <a:gd name="adj1" fmla="val 3430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연결선: 꺾임 100">
            <a:extLst>
              <a:ext uri="{FF2B5EF4-FFF2-40B4-BE49-F238E27FC236}">
                <a16:creationId xmlns:a16="http://schemas.microsoft.com/office/drawing/2014/main" id="{7548B4BF-0F36-2FD5-80EC-9D487FE03F10}"/>
              </a:ext>
            </a:extLst>
          </p:cNvPr>
          <p:cNvCxnSpPr>
            <a:cxnSpLocks/>
            <a:stCxn id="23" idx="1"/>
            <a:endCxn id="22" idx="1"/>
          </p:cNvCxnSpPr>
          <p:nvPr/>
        </p:nvCxnSpPr>
        <p:spPr>
          <a:xfrm rot="10800000">
            <a:off x="3368824" y="1402268"/>
            <a:ext cx="12700" cy="1056774"/>
          </a:xfrm>
          <a:prstGeom prst="bentConnector3">
            <a:avLst>
              <a:gd name="adj1" fmla="val 492452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E178C01B-E1C1-1E5B-6360-E9348ED9576C}"/>
              </a:ext>
            </a:extLst>
          </p:cNvPr>
          <p:cNvSpPr txBox="1"/>
          <p:nvPr/>
        </p:nvSpPr>
        <p:spPr>
          <a:xfrm>
            <a:off x="2936776" y="244763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04598" y="245602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60F6975-EA17-4392-174A-AF44A42FDBC8}"/>
              </a:ext>
            </a:extLst>
          </p:cNvPr>
          <p:cNvSpPr/>
          <p:nvPr/>
        </p:nvSpPr>
        <p:spPr>
          <a:xfrm>
            <a:off x="5660880" y="114507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725F4C-4CC0-0D05-9B03-1CDEC0A44671}"/>
              </a:ext>
            </a:extLst>
          </p:cNvPr>
          <p:cNvSpPr/>
          <p:nvPr/>
        </p:nvSpPr>
        <p:spPr>
          <a:xfrm>
            <a:off x="5660880" y="22018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55367C2B-D0B0-27EC-F6DC-F33F0C263980}"/>
              </a:ext>
            </a:extLst>
          </p:cNvPr>
          <p:cNvCxnSpPr>
            <a:stCxn id="10" idx="2"/>
            <a:endCxn id="13" idx="0"/>
          </p:cNvCxnSpPr>
          <p:nvPr/>
        </p:nvCxnSpPr>
        <p:spPr>
          <a:xfrm>
            <a:off x="6200940" y="1653426"/>
            <a:ext cx="0" cy="5484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7A987D5-9B75-177D-C9D4-D7AD06BA9671}"/>
              </a:ext>
            </a:extLst>
          </p:cNvPr>
          <p:cNvSpPr txBox="1"/>
          <p:nvPr/>
        </p:nvSpPr>
        <p:spPr>
          <a:xfrm>
            <a:off x="5321061" y="178913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/>
              <a:t>검수요청</a:t>
            </a:r>
            <a:endParaRPr lang="ko-KR" altLang="en-US" dirty="0"/>
          </a:p>
        </p:txBody>
      </p:sp>
      <p:cxnSp>
        <p:nvCxnSpPr>
          <p:cNvPr id="18" name="연결선: 꺾임 17">
            <a:extLst>
              <a:ext uri="{FF2B5EF4-FFF2-40B4-BE49-F238E27FC236}">
                <a16:creationId xmlns:a16="http://schemas.microsoft.com/office/drawing/2014/main" id="{561D2057-5D08-5894-A575-93953955F43A}"/>
              </a:ext>
            </a:extLst>
          </p:cNvPr>
          <p:cNvCxnSpPr>
            <a:cxnSpLocks/>
            <a:stCxn id="70" idx="3"/>
            <a:endCxn id="10" idx="1"/>
          </p:cNvCxnSpPr>
          <p:nvPr/>
        </p:nvCxnSpPr>
        <p:spPr>
          <a:xfrm flipV="1">
            <a:off x="4453007" y="1399248"/>
            <a:ext cx="1207873" cy="21161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6D86DB6-E0AA-26AA-2258-8A7F2215C2FB}"/>
              </a:ext>
            </a:extLst>
          </p:cNvPr>
          <p:cNvSpPr txBox="1"/>
          <p:nvPr/>
        </p:nvSpPr>
        <p:spPr>
          <a:xfrm>
            <a:off x="5744501" y="278092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03EB3CF-CC7D-ECCB-809D-FDDCA09CDF5B}"/>
              </a:ext>
            </a:extLst>
          </p:cNvPr>
          <p:cNvSpPr/>
          <p:nvPr/>
        </p:nvSpPr>
        <p:spPr>
          <a:xfrm>
            <a:off x="5664943" y="325815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가공할 것이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더 있나</a:t>
            </a:r>
            <a:r>
              <a:rPr lang="en-US" altLang="ko-KR" sz="1200" dirty="0">
                <a:solidFill>
                  <a:schemeClr val="tx1"/>
                </a:solidFill>
              </a:rPr>
              <a:t>?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3334AC5-072A-9FBE-B8AB-75D3A7B18F48}"/>
              </a:ext>
            </a:extLst>
          </p:cNvPr>
          <p:cNvCxnSpPr>
            <a:cxnSpLocks/>
            <a:stCxn id="13" idx="2"/>
            <a:endCxn id="21" idx="0"/>
          </p:cNvCxnSpPr>
          <p:nvPr/>
        </p:nvCxnSpPr>
        <p:spPr>
          <a:xfrm>
            <a:off x="6200940" y="2710200"/>
            <a:ext cx="4063" cy="5479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AC3B7F0-D4A8-0BFE-1E5D-81626E3B7943}"/>
              </a:ext>
            </a:extLst>
          </p:cNvPr>
          <p:cNvSpPr txBox="1"/>
          <p:nvPr/>
        </p:nvSpPr>
        <p:spPr>
          <a:xfrm>
            <a:off x="4450201" y="3235337"/>
            <a:ext cx="434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YES</a:t>
            </a:r>
            <a:endParaRPr lang="ko-KR" altLang="en-US" dirty="0"/>
          </a:p>
        </p:txBody>
      </p:sp>
      <p:cxnSp>
        <p:nvCxnSpPr>
          <p:cNvPr id="29" name="연결선: 꺾임 28">
            <a:extLst>
              <a:ext uri="{FF2B5EF4-FFF2-40B4-BE49-F238E27FC236}">
                <a16:creationId xmlns:a16="http://schemas.microsoft.com/office/drawing/2014/main" id="{43DA492F-70C9-1C75-5737-4832DFB48364}"/>
              </a:ext>
            </a:extLst>
          </p:cNvPr>
          <p:cNvCxnSpPr>
            <a:cxnSpLocks/>
            <a:stCxn id="13" idx="1"/>
            <a:endCxn id="10" idx="1"/>
          </p:cNvCxnSpPr>
          <p:nvPr/>
        </p:nvCxnSpPr>
        <p:spPr>
          <a:xfrm rot="10800000">
            <a:off x="5660880" y="1399248"/>
            <a:ext cx="12700" cy="1056774"/>
          </a:xfrm>
          <a:prstGeom prst="bentConnector3">
            <a:avLst>
              <a:gd name="adj1" fmla="val 492452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5DB06DE-F7AA-6E5A-728C-64C77D66E121}"/>
              </a:ext>
            </a:extLst>
          </p:cNvPr>
          <p:cNvSpPr txBox="1"/>
          <p:nvPr/>
        </p:nvSpPr>
        <p:spPr>
          <a:xfrm>
            <a:off x="5228832" y="244461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cxnSp>
        <p:nvCxnSpPr>
          <p:cNvPr id="35" name="연결선: 꺾임 34">
            <a:extLst>
              <a:ext uri="{FF2B5EF4-FFF2-40B4-BE49-F238E27FC236}">
                <a16:creationId xmlns:a16="http://schemas.microsoft.com/office/drawing/2014/main" id="{B3A0AE6E-275B-FB5E-580F-8C7FEA8CD0E1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6745063" y="2201844"/>
            <a:ext cx="713203" cy="131049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6F08821-ECC3-3FF1-BAC4-FE7D647EF585}"/>
              </a:ext>
            </a:extLst>
          </p:cNvPr>
          <p:cNvSpPr txBox="1"/>
          <p:nvPr/>
        </p:nvSpPr>
        <p:spPr>
          <a:xfrm>
            <a:off x="7192272" y="1465969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가공</a:t>
            </a:r>
            <a:endParaRPr lang="en-US" altLang="ko-KR" sz="1200" dirty="0"/>
          </a:p>
          <a:p>
            <a:r>
              <a:rPr lang="en-US" altLang="ko-KR" sz="1200" dirty="0"/>
              <a:t>3,4,5</a:t>
            </a:r>
          </a:p>
          <a:p>
            <a:r>
              <a:rPr lang="ko-KR" altLang="en-US" sz="1200" dirty="0"/>
              <a:t>단계</a:t>
            </a:r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B0BE1AD3-03CD-7A9C-5E25-5B3822FEE546}"/>
              </a:ext>
            </a:extLst>
          </p:cNvPr>
          <p:cNvSpPr/>
          <p:nvPr/>
        </p:nvSpPr>
        <p:spPr>
          <a:xfrm>
            <a:off x="3368823" y="468902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A8F65ED9-783E-E5F1-D5BC-628FF996F0CA}"/>
              </a:ext>
            </a:extLst>
          </p:cNvPr>
          <p:cNvSpPr/>
          <p:nvPr/>
        </p:nvSpPr>
        <p:spPr>
          <a:xfrm>
            <a:off x="5660880" y="468902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B2439960-3C88-C591-052B-4F55CA451990}"/>
              </a:ext>
            </a:extLst>
          </p:cNvPr>
          <p:cNvSpPr/>
          <p:nvPr/>
        </p:nvSpPr>
        <p:spPr>
          <a:xfrm>
            <a:off x="3364624" y="558494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EAE68181-4CE3-B569-D6E0-ADFB1468421F}"/>
              </a:ext>
            </a:extLst>
          </p:cNvPr>
          <p:cNvSpPr/>
          <p:nvPr/>
        </p:nvSpPr>
        <p:spPr>
          <a:xfrm>
            <a:off x="5667230" y="558494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344488" y="980728"/>
            <a:ext cx="7488832" cy="29523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메인 프로세스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7D774177-41EE-A23C-CAA3-40736C2D338C}"/>
              </a:ext>
            </a:extLst>
          </p:cNvPr>
          <p:cNvSpPr/>
          <p:nvPr/>
        </p:nvSpPr>
        <p:spPr>
          <a:xfrm>
            <a:off x="3429219" y="2780928"/>
            <a:ext cx="4620125" cy="307741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2866765-9CA1-E0F6-EA4B-AE4702515327}"/>
              </a:ext>
            </a:extLst>
          </p:cNvPr>
          <p:cNvSpPr txBox="1"/>
          <p:nvPr/>
        </p:nvSpPr>
        <p:spPr>
          <a:xfrm>
            <a:off x="8197109" y="2713416"/>
            <a:ext cx="1470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차 검수만 있으면</a:t>
            </a:r>
            <a:endParaRPr lang="en-US" altLang="ko-KR" sz="1200" dirty="0"/>
          </a:p>
          <a:p>
            <a:r>
              <a:rPr lang="ko-KR" altLang="en-US" sz="1200" dirty="0"/>
              <a:t>최종승인으로 간주</a:t>
            </a:r>
            <a:endParaRPr lang="ko-KR" altLang="en-US" dirty="0"/>
          </a:p>
        </p:txBody>
      </p:sp>
      <p:sp>
        <p:nvSpPr>
          <p:cNvPr id="51" name="화살표: 아래쪽 50">
            <a:extLst>
              <a:ext uri="{FF2B5EF4-FFF2-40B4-BE49-F238E27FC236}">
                <a16:creationId xmlns:a16="http://schemas.microsoft.com/office/drawing/2014/main" id="{9D08B70E-1FE8-C2A9-D54B-B9232A33C830}"/>
              </a:ext>
            </a:extLst>
          </p:cNvPr>
          <p:cNvSpPr/>
          <p:nvPr/>
        </p:nvSpPr>
        <p:spPr>
          <a:xfrm>
            <a:off x="3698666" y="4077072"/>
            <a:ext cx="390238" cy="360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화살표: 아래쪽 51">
            <a:extLst>
              <a:ext uri="{FF2B5EF4-FFF2-40B4-BE49-F238E27FC236}">
                <a16:creationId xmlns:a16="http://schemas.microsoft.com/office/drawing/2014/main" id="{BBF9E39A-A630-0556-FA57-B123BB442272}"/>
              </a:ext>
            </a:extLst>
          </p:cNvPr>
          <p:cNvSpPr/>
          <p:nvPr/>
        </p:nvSpPr>
        <p:spPr>
          <a:xfrm>
            <a:off x="6012171" y="4077071"/>
            <a:ext cx="390238" cy="360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5B136D30-3784-D0C0-6C9E-6254070883C9}"/>
              </a:ext>
            </a:extLst>
          </p:cNvPr>
          <p:cNvCxnSpPr>
            <a:cxnSpLocks/>
            <a:stCxn id="40" idx="2"/>
            <a:endCxn id="42" idx="0"/>
          </p:cNvCxnSpPr>
          <p:nvPr/>
        </p:nvCxnSpPr>
        <p:spPr>
          <a:xfrm flipH="1">
            <a:off x="3904684" y="5197381"/>
            <a:ext cx="4199" cy="387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9819FED4-5F2F-6B9A-8349-68DC583725C7}"/>
              </a:ext>
            </a:extLst>
          </p:cNvPr>
          <p:cNvSpPr/>
          <p:nvPr/>
        </p:nvSpPr>
        <p:spPr>
          <a:xfrm>
            <a:off x="3429114" y="4020692"/>
            <a:ext cx="4620125" cy="49272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BD30DE4-F4B6-A750-3A59-2B562405CCD2}"/>
              </a:ext>
            </a:extLst>
          </p:cNvPr>
          <p:cNvSpPr txBox="1"/>
          <p:nvPr/>
        </p:nvSpPr>
        <p:spPr>
          <a:xfrm>
            <a:off x="8197109" y="3894147"/>
            <a:ext cx="1577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메인 프로세스와는</a:t>
            </a:r>
            <a:endParaRPr lang="en-US" altLang="ko-KR" sz="1200" dirty="0"/>
          </a:p>
          <a:p>
            <a:r>
              <a:rPr lang="ko-KR" altLang="en-US" sz="1200" dirty="0"/>
              <a:t>별도로 수행</a:t>
            </a:r>
            <a:r>
              <a:rPr lang="en-US" altLang="ko-KR" sz="1200" dirty="0"/>
              <a:t>. </a:t>
            </a:r>
            <a:r>
              <a:rPr lang="ko-KR" altLang="en-US" sz="1200" dirty="0"/>
              <a:t>즉</a:t>
            </a:r>
            <a:r>
              <a:rPr lang="en-US" altLang="ko-KR" sz="1200" dirty="0"/>
              <a:t>, 1</a:t>
            </a:r>
            <a:r>
              <a:rPr lang="ko-KR" altLang="en-US" sz="1200" dirty="0"/>
              <a:t>차</a:t>
            </a:r>
            <a:endParaRPr lang="en-US" altLang="ko-KR" sz="1200" dirty="0"/>
          </a:p>
          <a:p>
            <a:r>
              <a:rPr lang="ko-KR" altLang="en-US" sz="1200" dirty="0"/>
              <a:t>검수가 완료된 후</a:t>
            </a:r>
            <a:endParaRPr lang="en-US" altLang="ko-KR" sz="1200" dirty="0"/>
          </a:p>
          <a:p>
            <a:r>
              <a:rPr lang="ko-KR" altLang="en-US" sz="1200" dirty="0"/>
              <a:t>작업 가능함</a:t>
            </a:r>
            <a:r>
              <a:rPr lang="en-US" altLang="ko-KR" sz="1200" dirty="0"/>
              <a:t>.</a:t>
            </a:r>
            <a:endParaRPr lang="ko-KR" altLang="en-US" dirty="0"/>
          </a:p>
        </p:txBody>
      </p:sp>
      <p:cxnSp>
        <p:nvCxnSpPr>
          <p:cNvPr id="67" name="연결선: 꺾임 66">
            <a:extLst>
              <a:ext uri="{FF2B5EF4-FFF2-40B4-BE49-F238E27FC236}">
                <a16:creationId xmlns:a16="http://schemas.microsoft.com/office/drawing/2014/main" id="{44A08D49-BB06-AB24-2530-A1ED7828C44C}"/>
              </a:ext>
            </a:extLst>
          </p:cNvPr>
          <p:cNvCxnSpPr>
            <a:stCxn id="40" idx="3"/>
            <a:endCxn id="23" idx="3"/>
          </p:cNvCxnSpPr>
          <p:nvPr/>
        </p:nvCxnSpPr>
        <p:spPr>
          <a:xfrm flipV="1">
            <a:off x="4448943" y="2459042"/>
            <a:ext cx="1" cy="2484161"/>
          </a:xfrm>
          <a:prstGeom prst="bentConnector3">
            <a:avLst>
              <a:gd name="adj1" fmla="val 228601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연결선: 꺾임 67">
            <a:extLst>
              <a:ext uri="{FF2B5EF4-FFF2-40B4-BE49-F238E27FC236}">
                <a16:creationId xmlns:a16="http://schemas.microsoft.com/office/drawing/2014/main" id="{19F040B4-7826-5E0A-F33A-29435A2A0583}"/>
              </a:ext>
            </a:extLst>
          </p:cNvPr>
          <p:cNvCxnSpPr>
            <a:cxnSpLocks/>
            <a:stCxn id="41" idx="3"/>
            <a:endCxn id="13" idx="3"/>
          </p:cNvCxnSpPr>
          <p:nvPr/>
        </p:nvCxnSpPr>
        <p:spPr>
          <a:xfrm flipV="1">
            <a:off x="6741000" y="2456022"/>
            <a:ext cx="12700" cy="2487181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9AECAA9-746D-DD97-EA37-0FBFBD6A3330}"/>
              </a:ext>
            </a:extLst>
          </p:cNvPr>
          <p:cNvSpPr txBox="1"/>
          <p:nvPr/>
        </p:nvSpPr>
        <p:spPr>
          <a:xfrm>
            <a:off x="4492361" y="495125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5473B49-3AC3-F275-16EA-694EE45A1027}"/>
              </a:ext>
            </a:extLst>
          </p:cNvPr>
          <p:cNvSpPr txBox="1"/>
          <p:nvPr/>
        </p:nvSpPr>
        <p:spPr>
          <a:xfrm>
            <a:off x="6741000" y="494988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2CEBD4D-A352-2872-4F87-F6DD64EED50C}"/>
              </a:ext>
            </a:extLst>
          </p:cNvPr>
          <p:cNvSpPr txBox="1"/>
          <p:nvPr/>
        </p:nvSpPr>
        <p:spPr>
          <a:xfrm>
            <a:off x="3401342" y="522035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5031F6B-E445-676B-75A8-EC8DF0D10FE6}"/>
              </a:ext>
            </a:extLst>
          </p:cNvPr>
          <p:cNvSpPr txBox="1"/>
          <p:nvPr/>
        </p:nvSpPr>
        <p:spPr>
          <a:xfrm>
            <a:off x="5756701" y="52203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96131AEF-AD4D-E60A-883D-3BC97B3F9E1C}"/>
              </a:ext>
            </a:extLst>
          </p:cNvPr>
          <p:cNvCxnSpPr>
            <a:cxnSpLocks/>
            <a:stCxn id="41" idx="2"/>
            <a:endCxn id="45" idx="0"/>
          </p:cNvCxnSpPr>
          <p:nvPr/>
        </p:nvCxnSpPr>
        <p:spPr>
          <a:xfrm>
            <a:off x="6200940" y="5197381"/>
            <a:ext cx="6350" cy="387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화살표 연결선 80">
            <a:extLst>
              <a:ext uri="{FF2B5EF4-FFF2-40B4-BE49-F238E27FC236}">
                <a16:creationId xmlns:a16="http://schemas.microsoft.com/office/drawing/2014/main" id="{6E4EA202-DB8A-80A6-4FEF-D81BB71E98C0}"/>
              </a:ext>
            </a:extLst>
          </p:cNvPr>
          <p:cNvCxnSpPr>
            <a:cxnSpLocks/>
          </p:cNvCxnSpPr>
          <p:nvPr/>
        </p:nvCxnSpPr>
        <p:spPr>
          <a:xfrm flipH="1">
            <a:off x="3915583" y="6110571"/>
            <a:ext cx="4199" cy="387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0D3424F-A422-697E-678D-3F383F858711}"/>
              </a:ext>
            </a:extLst>
          </p:cNvPr>
          <p:cNvSpPr txBox="1"/>
          <p:nvPr/>
        </p:nvSpPr>
        <p:spPr>
          <a:xfrm>
            <a:off x="3412241" y="613354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57E920-8BBB-1CCF-21D2-F2E90C67E1C6}"/>
              </a:ext>
            </a:extLst>
          </p:cNvPr>
          <p:cNvSpPr txBox="1"/>
          <p:nvPr/>
        </p:nvSpPr>
        <p:spPr>
          <a:xfrm>
            <a:off x="5767600" y="613354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승인</a:t>
            </a:r>
            <a:endParaRPr lang="ko-KR" altLang="en-US" dirty="0"/>
          </a:p>
        </p:txBody>
      </p:sp>
      <p:cxnSp>
        <p:nvCxnSpPr>
          <p:cNvPr id="86" name="직선 화살표 연결선 85">
            <a:extLst>
              <a:ext uri="{FF2B5EF4-FFF2-40B4-BE49-F238E27FC236}">
                <a16:creationId xmlns:a16="http://schemas.microsoft.com/office/drawing/2014/main" id="{97594BE6-B582-5806-2547-598B940A1384}"/>
              </a:ext>
            </a:extLst>
          </p:cNvPr>
          <p:cNvCxnSpPr>
            <a:cxnSpLocks/>
          </p:cNvCxnSpPr>
          <p:nvPr/>
        </p:nvCxnSpPr>
        <p:spPr>
          <a:xfrm>
            <a:off x="6211839" y="6110571"/>
            <a:ext cx="6350" cy="387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연결선: 꺾임 88">
            <a:extLst>
              <a:ext uri="{FF2B5EF4-FFF2-40B4-BE49-F238E27FC236}">
                <a16:creationId xmlns:a16="http://schemas.microsoft.com/office/drawing/2014/main" id="{5478B861-F428-8840-0B5B-2ECA78709137}"/>
              </a:ext>
            </a:extLst>
          </p:cNvPr>
          <p:cNvCxnSpPr>
            <a:stCxn id="42" idx="1"/>
            <a:endCxn id="40" idx="1"/>
          </p:cNvCxnSpPr>
          <p:nvPr/>
        </p:nvCxnSpPr>
        <p:spPr>
          <a:xfrm rot="10800000" flipH="1">
            <a:off x="3364623" y="4943204"/>
            <a:ext cx="4199" cy="895915"/>
          </a:xfrm>
          <a:prstGeom prst="bentConnector3">
            <a:avLst>
              <a:gd name="adj1" fmla="val -544415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F507D553-7FD9-D59D-8ECC-320C707B1B13}"/>
              </a:ext>
            </a:extLst>
          </p:cNvPr>
          <p:cNvCxnSpPr>
            <a:stCxn id="45" idx="1"/>
            <a:endCxn id="41" idx="1"/>
          </p:cNvCxnSpPr>
          <p:nvPr/>
        </p:nvCxnSpPr>
        <p:spPr>
          <a:xfrm rot="10800000">
            <a:off x="5660880" y="4943204"/>
            <a:ext cx="6350" cy="895915"/>
          </a:xfrm>
          <a:prstGeom prst="bentConnector3">
            <a:avLst>
              <a:gd name="adj1" fmla="val 37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B5077584-DEAA-FDC0-1094-7019275F88EB}"/>
              </a:ext>
            </a:extLst>
          </p:cNvPr>
          <p:cNvSpPr txBox="1"/>
          <p:nvPr/>
        </p:nvSpPr>
        <p:spPr>
          <a:xfrm>
            <a:off x="2866731" y="584933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DCF594F-28E3-F16B-D179-AB55D916236E}"/>
              </a:ext>
            </a:extLst>
          </p:cNvPr>
          <p:cNvSpPr txBox="1"/>
          <p:nvPr/>
        </p:nvSpPr>
        <p:spPr>
          <a:xfrm>
            <a:off x="5246733" y="58477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반려</a:t>
            </a:r>
            <a:endParaRPr lang="ko-KR" altLang="en-US" dirty="0"/>
          </a:p>
        </p:txBody>
      </p:sp>
      <p:sp>
        <p:nvSpPr>
          <p:cNvPr id="95" name="왼쪽 중괄호 94">
            <a:extLst>
              <a:ext uri="{FF2B5EF4-FFF2-40B4-BE49-F238E27FC236}">
                <a16:creationId xmlns:a16="http://schemas.microsoft.com/office/drawing/2014/main" id="{ED9960A6-16C2-C2BD-845F-7AFB649D794E}"/>
              </a:ext>
            </a:extLst>
          </p:cNvPr>
          <p:cNvSpPr/>
          <p:nvPr/>
        </p:nvSpPr>
        <p:spPr>
          <a:xfrm>
            <a:off x="2018831" y="4220330"/>
            <a:ext cx="731976" cy="22770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F3986E2-9CA7-F448-70A1-A84DEA918EC8}"/>
              </a:ext>
            </a:extLst>
          </p:cNvPr>
          <p:cNvSpPr txBox="1"/>
          <p:nvPr/>
        </p:nvSpPr>
        <p:spPr>
          <a:xfrm>
            <a:off x="428278" y="4925803"/>
            <a:ext cx="1503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관리자가 지정한</a:t>
            </a:r>
            <a:endParaRPr lang="en-US" altLang="ko-KR" sz="1200" dirty="0"/>
          </a:p>
          <a:p>
            <a:r>
              <a:rPr lang="en-US" altLang="ko-KR" sz="1200" dirty="0"/>
              <a:t>N </a:t>
            </a:r>
            <a:r>
              <a:rPr lang="ko-KR" altLang="en-US" sz="1200" dirty="0" err="1"/>
              <a:t>회차</a:t>
            </a:r>
            <a:r>
              <a:rPr lang="ko-KR" altLang="en-US" sz="1200" dirty="0"/>
              <a:t> 검수 반복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차가 마지막이면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 검수 승인을</a:t>
            </a:r>
            <a:endParaRPr lang="en-US" altLang="ko-KR" sz="1200" dirty="0"/>
          </a:p>
          <a:p>
            <a:r>
              <a:rPr lang="ko-KR" altLang="en-US" sz="1200" dirty="0"/>
              <a:t>최종승인으로 간주</a:t>
            </a:r>
            <a:r>
              <a:rPr lang="en-US" altLang="ko-KR" sz="1200" dirty="0"/>
              <a:t>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7A574D6-FC6D-9FC8-A38A-96807FF877F1}"/>
              </a:ext>
            </a:extLst>
          </p:cNvPr>
          <p:cNvSpPr txBox="1"/>
          <p:nvPr/>
        </p:nvSpPr>
        <p:spPr>
          <a:xfrm>
            <a:off x="8107861" y="5986271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차 검수자에게는</a:t>
            </a:r>
            <a:endParaRPr lang="en-US" altLang="ko-KR" sz="1200" dirty="0"/>
          </a:p>
          <a:p>
            <a:r>
              <a:rPr lang="ko-KR" altLang="en-US" sz="1200" dirty="0"/>
              <a:t>가공</a:t>
            </a:r>
            <a:r>
              <a:rPr lang="en-US" altLang="ko-KR" sz="1200" dirty="0"/>
              <a:t>(</a:t>
            </a:r>
            <a:r>
              <a:rPr lang="ko-KR" altLang="en-US" sz="1200" dirty="0"/>
              <a:t>수정</a:t>
            </a:r>
            <a:r>
              <a:rPr lang="en-US" altLang="ko-KR" sz="1200" dirty="0"/>
              <a:t>) </a:t>
            </a:r>
            <a:r>
              <a:rPr lang="ko-KR" altLang="en-US" sz="1200" dirty="0"/>
              <a:t>기능 부여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196650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3336828" y="1700812"/>
            <a:ext cx="6476304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1133750" y="3574740"/>
            <a:ext cx="1440160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1041747" y="304542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 err="1"/>
              <a:t>크라우드워커</a:t>
            </a:r>
            <a:r>
              <a:rPr lang="ko-KR" altLang="en-US" sz="1200" dirty="0"/>
              <a:t> 가입자</a:t>
            </a:r>
            <a:endParaRPr lang="en-US" altLang="ko-KR" sz="1200" dirty="0"/>
          </a:p>
          <a:p>
            <a:pPr algn="ctr"/>
            <a:r>
              <a:rPr lang="en-US" altLang="ko-KR" sz="1200" dirty="0"/>
              <a:t>(</a:t>
            </a:r>
            <a:r>
              <a:rPr lang="ko-KR" altLang="en-US" sz="1200" dirty="0"/>
              <a:t>로그인 아이디</a:t>
            </a:r>
            <a:r>
              <a:rPr lang="en-US" altLang="ko-KR" sz="1200" dirty="0"/>
              <a:t>)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1549098" y="3628181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440832" y="3432701"/>
            <a:ext cx="1440160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0A9487-93F8-4321-A07C-54945E62295F}"/>
              </a:ext>
            </a:extLst>
          </p:cNvPr>
          <p:cNvSpPr txBox="1"/>
          <p:nvPr/>
        </p:nvSpPr>
        <p:spPr>
          <a:xfrm>
            <a:off x="3683057" y="2966543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A</a:t>
            </a:r>
          </a:p>
          <a:p>
            <a:pPr algn="ctr"/>
            <a:r>
              <a:rPr lang="ko-KR" altLang="en-US" sz="1200" dirty="0"/>
              <a:t>작업자</a:t>
            </a:r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3856180" y="3486142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3447275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3695109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862623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2573910" y="4107494"/>
            <a:ext cx="866922" cy="142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9F24EE30-6ADE-45CF-DDD6-A13E0345D3BD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2573910" y="1149716"/>
            <a:ext cx="873365" cy="3099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2660040" y="3750728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 err="1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/>
          <p:nvPr/>
        </p:nvCxnSpPr>
        <p:spPr>
          <a:xfrm>
            <a:off x="284939" y="4246050"/>
            <a:ext cx="866922" cy="3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202800" y="434750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회원가입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2DF27CC4-9E95-03E7-BF36-AA4ED25C4F8C}"/>
              </a:ext>
            </a:extLst>
          </p:cNvPr>
          <p:cNvSpPr/>
          <p:nvPr/>
        </p:nvSpPr>
        <p:spPr>
          <a:xfrm>
            <a:off x="5817096" y="2060849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3CB5A532-DAED-A92C-E97F-E5EF3D431B2D}"/>
              </a:ext>
            </a:extLst>
          </p:cNvPr>
          <p:cNvCxnSpPr>
            <a:cxnSpLocks/>
            <a:stCxn id="11" idx="3"/>
            <a:endCxn id="51" idx="1"/>
          </p:cNvCxnSpPr>
          <p:nvPr/>
        </p:nvCxnSpPr>
        <p:spPr>
          <a:xfrm flipV="1">
            <a:off x="4880992" y="2321105"/>
            <a:ext cx="774922" cy="178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0428BF6D-2CB3-BECC-08F5-9BD3C6098111}"/>
              </a:ext>
            </a:extLst>
          </p:cNvPr>
          <p:cNvSpPr txBox="1"/>
          <p:nvPr/>
        </p:nvSpPr>
        <p:spPr>
          <a:xfrm>
            <a:off x="5820682" y="2088756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/>
              <a:t>정제자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249145" y="899424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060849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9035" y="2088756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058041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085948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469764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497672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46695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49486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1EF06B22-3CEE-D548-2427-1E789F22655E}"/>
              </a:ext>
            </a:extLst>
          </p:cNvPr>
          <p:cNvSpPr/>
          <p:nvPr/>
        </p:nvSpPr>
        <p:spPr>
          <a:xfrm>
            <a:off x="5655914" y="1967520"/>
            <a:ext cx="3977608" cy="70716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5204157" y="357474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 err="1"/>
              <a:t>정제자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가공자</a:t>
            </a:r>
            <a:endParaRPr lang="en-US" altLang="ko-KR" sz="1200" dirty="0"/>
          </a:p>
          <a:p>
            <a:pPr algn="ctr"/>
            <a:r>
              <a:rPr lang="ko-KR" altLang="en-US" sz="1200" dirty="0" err="1"/>
              <a:t>검수자</a:t>
            </a:r>
            <a:endParaRPr lang="en-US" altLang="ko-KR" sz="12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768435" y="3031455"/>
            <a:ext cx="2865086" cy="327051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" name="직선 화살표 연결선 1">
            <a:extLst>
              <a:ext uri="{FF2B5EF4-FFF2-40B4-BE49-F238E27FC236}">
                <a16:creationId xmlns:a16="http://schemas.microsoft.com/office/drawing/2014/main" id="{F236072F-8F2A-661F-198B-471B0DDA8B95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880992" y="4107494"/>
            <a:ext cx="1875805" cy="55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3981938" y="620475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6335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6.</a:t>
            </a:r>
            <a:r>
              <a:rPr lang="ko-KR" altLang="en-US" sz="1300" b="1" dirty="0"/>
              <a:t> 용어 정리표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/>
        </p:nvGraphicFramePr>
        <p:xfrm>
          <a:off x="632521" y="987276"/>
          <a:ext cx="8640960" cy="5285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80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810487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200" dirty="0"/>
                        <a:t>구분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200" dirty="0"/>
                        <a:t>용어</a:t>
                      </a:r>
                      <a:r>
                        <a:rPr lang="ko-KR" altLang="en-US" sz="1200" dirty="0"/>
                        <a:t> 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/>
                        <a:t>DESC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원시 데이터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사전 정제 단계를 거치지 않은 최초 데이터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원천 데이터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원시 데이터에서 정제 단계를 거쳐 가공 준비가 된 데이터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 err="1"/>
                        <a:t>라벨링</a:t>
                      </a:r>
                      <a:r>
                        <a:rPr lang="ko-KR" altLang="en-US" sz="1200" dirty="0"/>
                        <a:t> 데이터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원천 데이터에서 가공 단계를 거친 데이터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데이터 유형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가공할 데이터의 종류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음성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…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 err="1"/>
                        <a:t>가공자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 err="1"/>
                        <a:t>크라우드워커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 유형 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 err="1"/>
                        <a:t>라벨링</a:t>
                      </a:r>
                      <a:r>
                        <a:rPr lang="ko-KR" altLang="en-US" sz="1200" dirty="0"/>
                        <a:t> 유형</a:t>
                      </a:r>
                      <a:r>
                        <a:rPr lang="en-US" altLang="ko-KR" sz="1200" dirty="0"/>
                        <a:t>)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라벨링의 종류 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altLang="ko-KR" sz="1200" dirty="0"/>
                        <a:t>BBOX, Polygon, </a:t>
                      </a:r>
                      <a:r>
                        <a:rPr lang="en-US" altLang="ko-KR" sz="1200" dirty="0" err="1"/>
                        <a:t>Keypoint</a:t>
                      </a:r>
                      <a:r>
                        <a:rPr lang="en-US" altLang="ko-KR" sz="1200" dirty="0"/>
                        <a:t>, </a:t>
                      </a:r>
                      <a:r>
                        <a:rPr lang="en-US" altLang="ko-KR" sz="1200" dirty="0" err="1"/>
                        <a:t>Keypoint</a:t>
                      </a:r>
                      <a:r>
                        <a:rPr lang="en-US" altLang="ko-KR" sz="1200" dirty="0"/>
                        <a:t> + BBOX, </a:t>
                      </a:r>
                      <a:r>
                        <a:rPr lang="ko-KR" altLang="en-US" sz="1200" dirty="0"/>
                        <a:t>동영상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텍스트</a:t>
                      </a:r>
                      <a:r>
                        <a:rPr lang="en-US" altLang="ko-K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Cuboid, (</a:t>
                      </a:r>
                      <a:r>
                        <a:rPr lang="ko-KR" alt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비식별</a:t>
                      </a:r>
                      <a:r>
                        <a:rPr lang="en-US" altLang="ko-K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 단계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한 개의 데이터에 대해 복수 가공 필요 시 가공의 순서를 지정하는 것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데이터 정제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가공하기 전에 데이터의 품질을 확인 및 수정하는 것</a:t>
                      </a:r>
                      <a:endParaRPr lang="en-US" altLang="ko-KR" sz="1200" dirty="0"/>
                    </a:p>
                    <a:p>
                      <a:pPr algn="l"/>
                      <a:r>
                        <a:rPr lang="en-US" altLang="ko-KR" sz="1200" dirty="0"/>
                        <a:t>   -. </a:t>
                      </a:r>
                      <a:r>
                        <a:rPr lang="ko-KR" altLang="en-US" sz="1200" dirty="0"/>
                        <a:t>파일명 오류 정정 </a:t>
                      </a:r>
                      <a:r>
                        <a:rPr lang="en-US" altLang="ko-KR" sz="1200" dirty="0"/>
                        <a:t>&amp; </a:t>
                      </a:r>
                      <a:r>
                        <a:rPr lang="ko-KR" altLang="en-US" sz="1200" dirty="0"/>
                        <a:t>해상도 확인</a:t>
                      </a:r>
                      <a:endParaRPr lang="en-US" altLang="ko-KR" sz="1200" dirty="0"/>
                    </a:p>
                    <a:p>
                      <a:pPr algn="l"/>
                      <a:r>
                        <a:rPr lang="en-US" altLang="ko-KR" sz="1200" dirty="0"/>
                        <a:t>   -. </a:t>
                      </a:r>
                      <a:r>
                        <a:rPr lang="ko-KR" altLang="en-US" sz="1200" dirty="0"/>
                        <a:t>객체가 온전치 않게 나온 경우 </a:t>
                      </a:r>
                      <a:r>
                        <a:rPr lang="en-US" altLang="ko-KR" sz="1200" dirty="0"/>
                        <a:t>: </a:t>
                      </a:r>
                      <a:r>
                        <a:rPr lang="ko-KR" altLang="en-US" sz="1200" dirty="0"/>
                        <a:t>손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발 잘림</a:t>
                      </a:r>
                      <a:endParaRPr lang="en-US" altLang="ko-KR" sz="1200" dirty="0"/>
                    </a:p>
                    <a:p>
                      <a:pPr algn="l"/>
                      <a:r>
                        <a:rPr lang="en-US" altLang="ko-KR" sz="1200" dirty="0"/>
                        <a:t>   -. </a:t>
                      </a:r>
                      <a:r>
                        <a:rPr lang="ko-KR" altLang="en-US" sz="1200" dirty="0" err="1"/>
                        <a:t>비식별</a:t>
                      </a:r>
                      <a:r>
                        <a:rPr lang="ko-KR" altLang="en-US" sz="1200" dirty="0"/>
                        <a:t> 작업 확인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카테고리 </a:t>
                      </a:r>
                      <a:r>
                        <a:rPr lang="en-US" altLang="ko-KR" sz="1200" dirty="0"/>
                        <a:t>??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9059</TotalTime>
  <Words>1030</Words>
  <Application>Microsoft Office PowerPoint</Application>
  <PresentationFormat>A4 용지(210x297mm)</PresentationFormat>
  <Paragraphs>378</Paragraphs>
  <Slides>10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Helvetica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최 시은</cp:lastModifiedBy>
  <cp:revision>466</cp:revision>
  <cp:lastPrinted>2017-09-08T02:28:34Z</cp:lastPrinted>
  <dcterms:created xsi:type="dcterms:W3CDTF">2017-08-18T04:29:06Z</dcterms:created>
  <dcterms:modified xsi:type="dcterms:W3CDTF">2023-05-02T06:18:06Z</dcterms:modified>
</cp:coreProperties>
</file>