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86" r:id="rId3"/>
    <p:sldId id="303" r:id="rId4"/>
    <p:sldId id="302" r:id="rId5"/>
    <p:sldId id="304" r:id="rId6"/>
    <p:sldId id="309" r:id="rId7"/>
    <p:sldId id="307" r:id="rId8"/>
    <p:sldId id="310" r:id="rId9"/>
    <p:sldId id="291" r:id="rId10"/>
    <p:sldId id="305" r:id="rId11"/>
  </p:sldIdLst>
  <p:sldSz cx="9906000" cy="6858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CC00"/>
    <a:srgbClr val="FFFFCC"/>
    <a:srgbClr val="FFFF9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55C68A-D5AC-4A1A-BD2A-60CCDC700756}" v="1" dt="2023-05-02T06:17:59.1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35" autoAdjust="0"/>
    <p:restoredTop sz="96242" autoAdjust="0"/>
  </p:normalViewPr>
  <p:slideViewPr>
    <p:cSldViewPr>
      <p:cViewPr varScale="1">
        <p:scale>
          <a:sx n="78" d="100"/>
          <a:sy n="78" d="100"/>
        </p:scale>
        <p:origin x="1646" y="53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최 시은" userId="ef00686c-4980-4414-b546-de991a6520d1" providerId="ADAL" clId="{1355C68A-D5AC-4A1A-BD2A-60CCDC700756}"/>
    <pc:docChg chg="addSld delSld modSld">
      <pc:chgData name="최 시은" userId="ef00686c-4980-4414-b546-de991a6520d1" providerId="ADAL" clId="{1355C68A-D5AC-4A1A-BD2A-60CCDC700756}" dt="2023-05-02T06:17:59.108" v="2"/>
      <pc:docMkLst>
        <pc:docMk/>
      </pc:docMkLst>
      <pc:sldChg chg="add del">
        <pc:chgData name="최 시은" userId="ef00686c-4980-4414-b546-de991a6520d1" providerId="ADAL" clId="{1355C68A-D5AC-4A1A-BD2A-60CCDC700756}" dt="2023-05-02T06:17:59.108" v="2"/>
        <pc:sldMkLst>
          <pc:docMk/>
          <pc:sldMk cId="2496105606" sldId="291"/>
        </pc:sldMkLst>
      </pc:sldChg>
      <pc:sldChg chg="del">
        <pc:chgData name="최 시은" userId="ef00686c-4980-4414-b546-de991a6520d1" providerId="ADAL" clId="{1355C68A-D5AC-4A1A-BD2A-60CCDC700756}" dt="2023-05-02T06:17:37.357" v="0" actId="47"/>
        <pc:sldMkLst>
          <pc:docMk/>
          <pc:sldMk cId="1963136320" sldId="308"/>
        </pc:sldMkLst>
      </pc:sldChg>
      <pc:sldChg chg="add del">
        <pc:chgData name="최 시은" userId="ef00686c-4980-4414-b546-de991a6520d1" providerId="ADAL" clId="{1355C68A-D5AC-4A1A-BD2A-60CCDC700756}" dt="2023-05-02T06:17:59.108" v="2"/>
        <pc:sldMkLst>
          <pc:docMk/>
          <pc:sldMk cId="463355138" sldId="31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250A1-1759-44C3-8987-195DD1E4076E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E649BC-4D3C-412B-971A-829E5B1AF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9719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0449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9628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8069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3886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3818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8" name="슬라이드 번호 개체 틀 5"/>
          <p:cNvSpPr>
            <a:spLocks/>
          </p:cNvSpPr>
          <p:nvPr userDrawn="1"/>
        </p:nvSpPr>
        <p:spPr bwMode="auto">
          <a:xfrm>
            <a:off x="3843589" y="6562728"/>
            <a:ext cx="1397443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ko-KR" sz="700" i="1" dirty="0">
                <a:solidFill>
                  <a:srgbClr val="FF0000"/>
                </a:solidFill>
                <a:latin typeface="Arial" pitchFamily="34" charset="0"/>
                <a:ea typeface="휴먼고딕"/>
                <a:cs typeface="휴먼고딕"/>
              </a:rPr>
              <a:t>Strictly Confidential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8369650" y="6602731"/>
            <a:ext cx="15241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2DA67D8-3859-4533-AD79-AC04CA11114B}" type="slidenum">
              <a:rPr lang="ko-KR" altLang="en-US" sz="1000" i="1" smtClean="0"/>
              <a:pPr algn="r"/>
              <a:t>‹#›</a:t>
            </a:fld>
            <a:endParaRPr lang="ko-KR" altLang="en-US" sz="1000" i="1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36731C29-A793-D244-E6E5-B1D1201CBE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9956" y="6437005"/>
            <a:ext cx="1301006" cy="46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49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1877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4142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1030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5395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7112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5930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3164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2960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8759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689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3066B-20EA-4690-B8BF-D87BE99D27FF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9552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08720"/>
            <a:ext cx="9906000" cy="1301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800" dirty="0">
                <a:latin typeface="Helvetica" pitchFamily="2" charset="0"/>
              </a:rPr>
              <a:t>DCAMP</a:t>
            </a:r>
            <a:endParaRPr lang="ko-KR" altLang="en-US" sz="2800" dirty="0">
              <a:effectLst/>
              <a:latin typeface="Helvetica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ko-KR" sz="1600" b="1" dirty="0">
                <a:latin typeface="+mn-ea"/>
              </a:rPr>
              <a:t> </a:t>
            </a:r>
            <a:r>
              <a:rPr lang="en-US" altLang="ko-KR" sz="2800" b="1" dirty="0">
                <a:latin typeface="+mn-ea"/>
              </a:rPr>
              <a:t>Basic Design </a:t>
            </a:r>
            <a:r>
              <a:rPr lang="en-US" altLang="ko-KR" b="1" dirty="0">
                <a:latin typeface="+mn-ea"/>
              </a:rPr>
              <a:t>(Ver 0.1)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720752" y="5602312"/>
            <a:ext cx="4523052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defRPr kumimoji="1" sz="17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ko-KR" sz="1600" dirty="0">
                <a:latin typeface="+mn-ea"/>
                <a:ea typeface="+mn-ea"/>
              </a:rPr>
              <a:t>2023.04.21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</a:pPr>
            <a:r>
              <a:rPr lang="ko-KR" altLang="en-US" sz="1600" dirty="0">
                <a:latin typeface="+mn-ea"/>
                <a:ea typeface="+mn-ea"/>
              </a:rPr>
              <a:t>㈜스위트케이</a:t>
            </a:r>
            <a:endParaRPr lang="en-US" altLang="ko-KR" sz="1600" dirty="0">
              <a:latin typeface="+mn-ea"/>
              <a:ea typeface="+mn-ea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755327" y="2559325"/>
            <a:ext cx="4320480" cy="281404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defRPr kumimoji="1" sz="17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ko-KR" altLang="en-US" sz="1800" b="0">
              <a:latin typeface="+mn-ea"/>
              <a:ea typeface="+mn-ea"/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3043359" y="2737331"/>
            <a:ext cx="3565825" cy="2636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defRPr kumimoji="1" sz="17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kumimoji="0" lang="en-US" altLang="ko-KR" sz="1400" dirty="0">
                <a:latin typeface="+mn-ea"/>
                <a:ea typeface="+mn-ea"/>
              </a:rPr>
              <a:t>0.  </a:t>
            </a:r>
            <a:r>
              <a:rPr kumimoji="0" lang="ko-KR" altLang="en-US" sz="1400" dirty="0">
                <a:latin typeface="+mn-ea"/>
                <a:ea typeface="+mn-ea"/>
              </a:rPr>
              <a:t>컨셉</a:t>
            </a:r>
            <a:endParaRPr kumimoji="0" lang="en-US" altLang="ko-KR" sz="1400" dirty="0">
              <a:latin typeface="+mn-ea"/>
              <a:ea typeface="+mn-ea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kumimoji="0" lang="ko-KR" altLang="en-US" sz="1400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목표 시스템 구성도</a:t>
            </a:r>
            <a:endParaRPr kumimoji="0" lang="en-US" altLang="ko-KR" sz="1400" dirty="0">
              <a:solidFill>
                <a:schemeClr val="bg1">
                  <a:lumMod val="75000"/>
                </a:schemeClr>
              </a:solidFill>
              <a:latin typeface="+mn-ea"/>
              <a:ea typeface="+mn-ea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kumimoji="0" lang="ko-KR" altLang="en-US" sz="1400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주요 서비스 흐름도</a:t>
            </a:r>
            <a:endParaRPr kumimoji="0" lang="en-US" altLang="ko-KR" sz="1400" dirty="0">
              <a:solidFill>
                <a:schemeClr val="bg1">
                  <a:lumMod val="75000"/>
                </a:schemeClr>
              </a:solidFill>
              <a:latin typeface="+mn-ea"/>
              <a:ea typeface="+mn-ea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kumimoji="0" lang="ko-KR" altLang="en-US" sz="1400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주요 연동 흐름도 </a:t>
            </a:r>
            <a:endParaRPr kumimoji="0" lang="en-US" altLang="ko-KR" sz="1400" dirty="0">
              <a:solidFill>
                <a:schemeClr val="bg1">
                  <a:lumMod val="75000"/>
                </a:schemeClr>
              </a:solidFill>
              <a:latin typeface="+mn-ea"/>
              <a:ea typeface="+mn-ea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kumimoji="0" lang="ko-KR" altLang="en-US" sz="1400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소프트웨어 모듈 구조도</a:t>
            </a:r>
            <a:endParaRPr kumimoji="0" lang="en-US" altLang="ko-KR" sz="1400" dirty="0">
              <a:solidFill>
                <a:schemeClr val="bg1">
                  <a:lumMod val="75000"/>
                </a:schemeClr>
              </a:solidFill>
              <a:latin typeface="+mn-ea"/>
              <a:ea typeface="+mn-ea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kumimoji="0" lang="en-US" altLang="ko-KR" sz="1400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UI/UX Flow</a:t>
            </a:r>
            <a:r>
              <a:rPr kumimoji="0" lang="ko-KR" altLang="en-US" sz="1400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 차트 </a:t>
            </a:r>
            <a:endParaRPr kumimoji="0" lang="en-US" altLang="ko-KR" sz="1400" dirty="0">
              <a:solidFill>
                <a:schemeClr val="bg1">
                  <a:lumMod val="75000"/>
                </a:schemeClr>
              </a:solidFill>
              <a:latin typeface="+mn-ea"/>
              <a:ea typeface="+mn-ea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kumimoji="0" lang="ko-KR" altLang="en-US" sz="1400" dirty="0">
                <a:latin typeface="+mn-ea"/>
                <a:ea typeface="+mn-ea"/>
              </a:rPr>
              <a:t>용어 정리표 </a:t>
            </a:r>
            <a:endParaRPr kumimoji="0" lang="en-US" altLang="ko-KR" sz="1400" dirty="0">
              <a:latin typeface="+mn-ea"/>
              <a:ea typeface="+mn-ea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ko-KR" altLang="en-US" sz="1400" dirty="0">
                <a:solidFill>
                  <a:schemeClr val="bg1">
                    <a:lumMod val="75000"/>
                  </a:schemeClr>
                </a:solidFill>
              </a:rPr>
              <a:t>별첨</a:t>
            </a:r>
            <a:r>
              <a:rPr lang="en-US" altLang="ko-KR" sz="1400" dirty="0">
                <a:solidFill>
                  <a:schemeClr val="bg1">
                    <a:lumMod val="75000"/>
                  </a:schemeClr>
                </a:solidFill>
              </a:rPr>
              <a:t>. 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3766296" y="2377291"/>
            <a:ext cx="2373407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defRPr kumimoji="1" sz="17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ko-KR" altLang="en-US" sz="1800" dirty="0">
                <a:latin typeface="+mn-ea"/>
                <a:ea typeface="+mn-ea"/>
              </a:rPr>
              <a:t>   </a:t>
            </a:r>
            <a:r>
              <a:rPr kumimoji="0" lang="en-US" altLang="ko-KR" sz="1800" dirty="0">
                <a:latin typeface="+mn-ea"/>
                <a:ea typeface="+mn-ea"/>
              </a:rPr>
              <a:t>Table of Contents</a:t>
            </a:r>
            <a:endParaRPr kumimoji="0" lang="ko-KR" altLang="en-US" sz="18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81020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>
            <a:extLst>
              <a:ext uri="{FF2B5EF4-FFF2-40B4-BE49-F238E27FC236}">
                <a16:creationId xmlns:a16="http://schemas.microsoft.com/office/drawing/2014/main" id="{85D3BF07-82D0-F41F-A068-8BB0B38118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94241"/>
            <a:ext cx="9906000" cy="44695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5FE3638-4DA7-5819-00D7-B3C8E51F04B4}"/>
              </a:ext>
            </a:extLst>
          </p:cNvPr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300" b="1" dirty="0"/>
              <a:t>기타</a:t>
            </a:r>
            <a:r>
              <a:rPr lang="en-US" altLang="ko-KR" sz="1300" b="1" dirty="0"/>
              <a:t>. </a:t>
            </a:r>
            <a:r>
              <a:rPr lang="ko-KR" altLang="en-US" sz="1300" b="1" dirty="0" err="1"/>
              <a:t>플로우차트</a:t>
            </a:r>
            <a:endParaRPr lang="ko-KR" altLang="en-US" sz="1300" b="1" dirty="0"/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706E9AB6-FEB3-BE97-52E2-82D16D71ACB1}"/>
              </a:ext>
            </a:extLst>
          </p:cNvPr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직사각형 7">
            <a:extLst>
              <a:ext uri="{FF2B5EF4-FFF2-40B4-BE49-F238E27FC236}">
                <a16:creationId xmlns:a16="http://schemas.microsoft.com/office/drawing/2014/main" id="{07309952-F2C7-E7E4-B9FD-6D79980CAA41}"/>
              </a:ext>
            </a:extLst>
          </p:cNvPr>
          <p:cNvSpPr/>
          <p:nvPr/>
        </p:nvSpPr>
        <p:spPr>
          <a:xfrm>
            <a:off x="4953000" y="2540885"/>
            <a:ext cx="1872208" cy="45606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19DC972B-70E5-D40F-4904-92C82DADAB05}"/>
              </a:ext>
            </a:extLst>
          </p:cNvPr>
          <p:cNvSpPr/>
          <p:nvPr/>
        </p:nvSpPr>
        <p:spPr>
          <a:xfrm>
            <a:off x="4664968" y="4632277"/>
            <a:ext cx="1872208" cy="4560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DCB02D-8E1E-D6F7-6D34-5F0F746F3875}"/>
              </a:ext>
            </a:extLst>
          </p:cNvPr>
          <p:cNvSpPr txBox="1"/>
          <p:nvPr/>
        </p:nvSpPr>
        <p:spPr>
          <a:xfrm>
            <a:off x="697550" y="863030"/>
            <a:ext cx="1316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데이터 처리과정</a:t>
            </a:r>
            <a:endParaRPr lang="ko-KR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F0886E-4651-0866-3E41-2AECAD788B1D}"/>
              </a:ext>
            </a:extLst>
          </p:cNvPr>
          <p:cNvSpPr txBox="1"/>
          <p:nvPr/>
        </p:nvSpPr>
        <p:spPr>
          <a:xfrm>
            <a:off x="5354850" y="4349819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>
                <a:solidFill>
                  <a:schemeClr val="tx2"/>
                </a:solidFill>
              </a:rPr>
              <a:t>정제</a:t>
            </a:r>
            <a:endParaRPr lang="ko-KR" altLang="en-US" dirty="0">
              <a:solidFill>
                <a:schemeClr val="tx2"/>
              </a:solidFill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F5FC78AE-9035-D766-58F8-C01C49F770A6}"/>
              </a:ext>
            </a:extLst>
          </p:cNvPr>
          <p:cNvSpPr/>
          <p:nvPr/>
        </p:nvSpPr>
        <p:spPr>
          <a:xfrm>
            <a:off x="704528" y="1140029"/>
            <a:ext cx="5328592" cy="58415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5B42FB-3998-696D-562A-0483D054D232}"/>
              </a:ext>
            </a:extLst>
          </p:cNvPr>
          <p:cNvSpPr txBox="1"/>
          <p:nvPr/>
        </p:nvSpPr>
        <p:spPr>
          <a:xfrm>
            <a:off x="5642882" y="2276872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>
                <a:solidFill>
                  <a:schemeClr val="tx2"/>
                </a:solidFill>
              </a:rPr>
              <a:t>정제</a:t>
            </a:r>
            <a:endParaRPr lang="ko-KR" alt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299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0.</a:t>
            </a:r>
            <a:r>
              <a:rPr lang="ko-KR" altLang="en-US" sz="1300" b="1" dirty="0"/>
              <a:t> 컨셉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전체 업무 플로우 및 기능</a:t>
            </a:r>
            <a:r>
              <a:rPr lang="en-US" altLang="ko-KR" sz="1300" b="1" dirty="0"/>
              <a:t>)</a:t>
            </a:r>
            <a:endParaRPr lang="ko-KR" altLang="en-US" sz="1300" b="1" dirty="0"/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표 10">
            <a:extLst>
              <a:ext uri="{FF2B5EF4-FFF2-40B4-BE49-F238E27FC236}">
                <a16:creationId xmlns:a16="http://schemas.microsoft.com/office/drawing/2014/main" id="{0D8F488A-7E80-C527-16D4-97CDDC97E1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64074"/>
              </p:ext>
            </p:extLst>
          </p:nvPr>
        </p:nvGraphicFramePr>
        <p:xfrm>
          <a:off x="92868" y="886332"/>
          <a:ext cx="9720264" cy="4461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644">
                  <a:extLst>
                    <a:ext uri="{9D8B030D-6E8A-4147-A177-3AD203B41FA5}">
                      <a16:colId xmlns:a16="http://schemas.microsoft.com/office/drawing/2014/main" val="3359920744"/>
                    </a:ext>
                  </a:extLst>
                </a:gridCol>
                <a:gridCol w="920966">
                  <a:extLst>
                    <a:ext uri="{9D8B030D-6E8A-4147-A177-3AD203B41FA5}">
                      <a16:colId xmlns:a16="http://schemas.microsoft.com/office/drawing/2014/main" val="2188273169"/>
                    </a:ext>
                  </a:extLst>
                </a:gridCol>
                <a:gridCol w="1388609">
                  <a:extLst>
                    <a:ext uri="{9D8B030D-6E8A-4147-A177-3AD203B41FA5}">
                      <a16:colId xmlns:a16="http://schemas.microsoft.com/office/drawing/2014/main" val="2224702968"/>
                    </a:ext>
                  </a:extLst>
                </a:gridCol>
                <a:gridCol w="1388609">
                  <a:extLst>
                    <a:ext uri="{9D8B030D-6E8A-4147-A177-3AD203B41FA5}">
                      <a16:colId xmlns:a16="http://schemas.microsoft.com/office/drawing/2014/main" val="698463613"/>
                    </a:ext>
                  </a:extLst>
                </a:gridCol>
                <a:gridCol w="1388609">
                  <a:extLst>
                    <a:ext uri="{9D8B030D-6E8A-4147-A177-3AD203B41FA5}">
                      <a16:colId xmlns:a16="http://schemas.microsoft.com/office/drawing/2014/main" val="2800049145"/>
                    </a:ext>
                  </a:extLst>
                </a:gridCol>
                <a:gridCol w="1388609">
                  <a:extLst>
                    <a:ext uri="{9D8B030D-6E8A-4147-A177-3AD203B41FA5}">
                      <a16:colId xmlns:a16="http://schemas.microsoft.com/office/drawing/2014/main" val="2159106358"/>
                    </a:ext>
                  </a:extLst>
                </a:gridCol>
                <a:gridCol w="1388609">
                  <a:extLst>
                    <a:ext uri="{9D8B030D-6E8A-4147-A177-3AD203B41FA5}">
                      <a16:colId xmlns:a16="http://schemas.microsoft.com/office/drawing/2014/main" val="708610715"/>
                    </a:ext>
                  </a:extLst>
                </a:gridCol>
                <a:gridCol w="1388609">
                  <a:extLst>
                    <a:ext uri="{9D8B030D-6E8A-4147-A177-3AD203B41FA5}">
                      <a16:colId xmlns:a16="http://schemas.microsoft.com/office/drawing/2014/main" val="1359739961"/>
                    </a:ext>
                  </a:extLst>
                </a:gridCol>
              </a:tblGrid>
              <a:tr h="31544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업무 주요 플로우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프로젝트 생성 및 설정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데이터 등록</a:t>
                      </a: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1000" b="0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rgbClr val="FF0000"/>
                          </a:solidFill>
                        </a:rPr>
                        <a:t>별도 처리</a:t>
                      </a:r>
                      <a:r>
                        <a:rPr lang="en-US" altLang="ko-KR" sz="1000" b="0" dirty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ko-KR" altLang="en-US" sz="10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데이터 배분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데이터 가공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검수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정산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1547959"/>
                  </a:ext>
                </a:extLst>
              </a:tr>
              <a:tr h="922055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필요 기능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프로젝트 생성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프로젝트 수정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가공 단계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유형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비용 설정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단계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비용 설정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 배정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단계 별 </a:t>
                      </a:r>
                      <a:r>
                        <a:rPr lang="ko-KR" altLang="en-US" sz="1000" dirty="0" err="1">
                          <a:solidFill>
                            <a:schemeClr val="tx1"/>
                          </a:solidFill>
                        </a:rPr>
                        <a:t>검수자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배정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dirty="0">
                          <a:solidFill>
                            <a:srgbClr val="0070C0"/>
                          </a:solidFill>
                        </a:rPr>
                        <a:t>사전 정제</a:t>
                      </a:r>
                      <a:endParaRPr lang="en-US" altLang="ko-KR" sz="1000" dirty="0">
                        <a:solidFill>
                          <a:srgbClr val="0070C0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- </a:t>
                      </a:r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파일명 깨짐</a:t>
                      </a:r>
                      <a:endParaRPr kumimoji="0" lang="en-US" altLang="ko-K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- </a:t>
                      </a:r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해상도 문제</a:t>
                      </a:r>
                      <a:endParaRPr lang="ko-KR" altLang="en-US" sz="10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관리자가 작업자에게 데이터 배분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    (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가공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유형별 배분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필요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000" dirty="0">
                          <a:solidFill>
                            <a:srgbClr val="0070C0"/>
                          </a:solidFill>
                        </a:rPr>
                        <a:t>1</a:t>
                      </a:r>
                      <a:r>
                        <a:rPr lang="ko-KR" altLang="en-US" sz="1000" dirty="0">
                          <a:solidFill>
                            <a:srgbClr val="0070C0"/>
                          </a:solidFill>
                        </a:rPr>
                        <a:t>단계 </a:t>
                      </a:r>
                      <a:r>
                        <a:rPr lang="en-US" altLang="ko-KR" sz="1000" dirty="0">
                          <a:solidFill>
                            <a:srgbClr val="0070C0"/>
                          </a:solidFill>
                        </a:rPr>
                        <a:t>: </a:t>
                      </a:r>
                      <a:r>
                        <a:rPr lang="ko-KR" altLang="en-US" sz="1000" dirty="0">
                          <a:solidFill>
                            <a:srgbClr val="0070C0"/>
                          </a:solidFill>
                        </a:rPr>
                        <a:t>데이터 및 메타정보 확인</a:t>
                      </a:r>
                      <a:endParaRPr lang="en-US" altLang="ko-KR" sz="1000" dirty="0">
                        <a:solidFill>
                          <a:srgbClr val="0070C0"/>
                        </a:solidFill>
                      </a:endParaRP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rgbClr val="0070C0"/>
                          </a:solidFill>
                        </a:rPr>
                        <a:t>    - </a:t>
                      </a:r>
                      <a:r>
                        <a:rPr lang="ko-KR" altLang="en-US" sz="1000" dirty="0">
                          <a:solidFill>
                            <a:srgbClr val="0070C0"/>
                          </a:solidFill>
                        </a:rPr>
                        <a:t>문제 시 데이터 </a:t>
                      </a:r>
                      <a:endParaRPr lang="en-US" altLang="ko-KR" sz="1000" dirty="0">
                        <a:solidFill>
                          <a:srgbClr val="0070C0"/>
                        </a:solidFill>
                      </a:endParaRP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rgbClr val="0070C0"/>
                          </a:solidFill>
                        </a:rPr>
                        <a:t>      </a:t>
                      </a:r>
                      <a:r>
                        <a:rPr lang="ko-KR" altLang="en-US" sz="1000" dirty="0">
                          <a:solidFill>
                            <a:srgbClr val="0070C0"/>
                          </a:solidFill>
                        </a:rPr>
                        <a:t>검증 요청</a:t>
                      </a:r>
                      <a:endParaRPr lang="en-US" altLang="ko-KR" sz="10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   - </a:t>
                      </a:r>
                      <a:r>
                        <a:rPr lang="ko-KR" altLang="en-US" sz="100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메타정보 </a:t>
                      </a:r>
                      <a:r>
                        <a:rPr lang="en-US" altLang="ko-KR" sz="100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&amp; </a:t>
                      </a: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lang="ko-KR" altLang="en-US" sz="100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데이터 </a:t>
                      </a:r>
                      <a:r>
                        <a:rPr lang="en-US" altLang="ko-KR" sz="100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viewing</a:t>
                      </a: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   - (</a:t>
                      </a:r>
                      <a:r>
                        <a:rPr lang="ko-KR" altLang="en-US" sz="1000" kern="1200" dirty="0" err="1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비식별</a:t>
                      </a:r>
                      <a:r>
                        <a:rPr lang="ko-KR" altLang="en-US" sz="100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처리</a:t>
                      </a:r>
                      <a:r>
                        <a:rPr lang="en-US" altLang="ko-KR" sz="100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데이터 가공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단계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요청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포기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작업회수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메타정보 확인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프로젝트별 업무 결과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엑셀 다운로드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6916079"/>
                  </a:ext>
                </a:extLst>
              </a:tr>
              <a:tr h="922055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상세 내용 및 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고려 사항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프로젝트 명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프로젝트 기간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데이터 유형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가공 유형별 비용은 다를 수 있음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작업자가 </a:t>
                      </a:r>
                      <a:r>
                        <a:rPr lang="ko-KR" altLang="en-US" sz="1000" dirty="0" err="1">
                          <a:solidFill>
                            <a:schemeClr val="tx1"/>
                          </a:solidFill>
                        </a:rPr>
                        <a:t>검수할때만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비용 발생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(1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단계 검수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관리자는 전체 데이터 조회 및 정보수정 기능 필요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정보수정 기능 범위 확정 필요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데이터별로 </a:t>
                      </a:r>
                      <a:r>
                        <a:rPr lang="ko-KR" altLang="en-US" sz="1000" dirty="0" err="1">
                          <a:solidFill>
                            <a:schemeClr val="tx1"/>
                          </a:solidFill>
                        </a:rPr>
                        <a:t>검수자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배분 불필요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검수자는 모든 데이터를 검수할 수 있다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데이터 하나에 대해 가공유형 별로 다른 작업자 배분 가능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설정된 가공 단계 순으로 진행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단계별 검수자가 다름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복수 프로젝트 관리 가능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통계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2406616"/>
                  </a:ext>
                </a:extLst>
              </a:tr>
              <a:tr h="295219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권한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6265619"/>
                  </a:ext>
                </a:extLst>
              </a:tr>
              <a:tr h="295219">
                <a:tc vMerge="1"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일반 관리자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>
                          <a:solidFill>
                            <a:schemeClr val="tx1"/>
                          </a:solidFill>
                        </a:rPr>
                        <a:t>검수자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6201949"/>
                  </a:ext>
                </a:extLst>
              </a:tr>
              <a:tr h="315440">
                <a:tc vMerge="1"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>
                          <a:solidFill>
                            <a:schemeClr val="tx1"/>
                          </a:solidFill>
                        </a:rPr>
                        <a:t>크라우드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워커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00" dirty="0" err="1">
                          <a:solidFill>
                            <a:schemeClr val="tx1"/>
                          </a:solidFill>
                        </a:rPr>
                        <a:t>가공자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00" dirty="0" err="1">
                          <a:solidFill>
                            <a:schemeClr val="tx1"/>
                          </a:solidFill>
                        </a:rPr>
                        <a:t>크라우드워커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9148951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E305C68E-7ACB-26F2-0831-36103428777E}"/>
              </a:ext>
            </a:extLst>
          </p:cNvPr>
          <p:cNvSpPr txBox="1"/>
          <p:nvPr/>
        </p:nvSpPr>
        <p:spPr>
          <a:xfrm>
            <a:off x="14861" y="6064150"/>
            <a:ext cx="83615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작업자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900" b="1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검수자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회원가입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승인 필요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회원 가입 시 가공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only,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가공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+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검수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검수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only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선택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회원 가입은 관리자 승인에 의해 완료됨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(</a:t>
            </a:r>
            <a:r>
              <a:rPr lang="ko-KR" altLang="en-US" sz="900" b="1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관리자웹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회원 관리 메뉴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51084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0.</a:t>
            </a:r>
            <a:r>
              <a:rPr lang="ko-KR" altLang="en-US" sz="1300" b="1" dirty="0"/>
              <a:t> 컨셉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데이터 등록 프로세스</a:t>
            </a:r>
            <a:r>
              <a:rPr lang="en-US" altLang="ko-KR" sz="1300" b="1" dirty="0"/>
              <a:t>)</a:t>
            </a:r>
            <a:endParaRPr lang="ko-KR" altLang="en-US" sz="1300" b="1" dirty="0"/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1DF25B6-A6A8-75ED-DD6C-87DD1712A3B3}"/>
              </a:ext>
            </a:extLst>
          </p:cNvPr>
          <p:cNvSpPr txBox="1"/>
          <p:nvPr/>
        </p:nvSpPr>
        <p:spPr>
          <a:xfrm>
            <a:off x="272480" y="1191532"/>
            <a:ext cx="20409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/>
              <a:t>가공 리스트 원본 엑셀파일</a:t>
            </a:r>
          </a:p>
        </p:txBody>
      </p:sp>
      <p:graphicFrame>
        <p:nvGraphicFramePr>
          <p:cNvPr id="2" name="표 2">
            <a:extLst>
              <a:ext uri="{FF2B5EF4-FFF2-40B4-BE49-F238E27FC236}">
                <a16:creationId xmlns:a16="http://schemas.microsoft.com/office/drawing/2014/main" id="{557027FD-8E94-5BD2-1949-E697C449C2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980471"/>
              </p:ext>
            </p:extLst>
          </p:nvPr>
        </p:nvGraphicFramePr>
        <p:xfrm>
          <a:off x="272480" y="1552356"/>
          <a:ext cx="2240430" cy="1538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810">
                  <a:extLst>
                    <a:ext uri="{9D8B030D-6E8A-4147-A177-3AD203B41FA5}">
                      <a16:colId xmlns:a16="http://schemas.microsoft.com/office/drawing/2014/main" val="767790117"/>
                    </a:ext>
                  </a:extLst>
                </a:gridCol>
                <a:gridCol w="746810">
                  <a:extLst>
                    <a:ext uri="{9D8B030D-6E8A-4147-A177-3AD203B41FA5}">
                      <a16:colId xmlns:a16="http://schemas.microsoft.com/office/drawing/2014/main" val="2290720751"/>
                    </a:ext>
                  </a:extLst>
                </a:gridCol>
                <a:gridCol w="746810">
                  <a:extLst>
                    <a:ext uri="{9D8B030D-6E8A-4147-A177-3AD203B41FA5}">
                      <a16:colId xmlns:a16="http://schemas.microsoft.com/office/drawing/2014/main" val="3093583464"/>
                    </a:ext>
                  </a:extLst>
                </a:gridCol>
              </a:tblGrid>
              <a:tr h="24878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파일명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메타정보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4021809"/>
                  </a:ext>
                </a:extLst>
              </a:tr>
              <a:tr h="24878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123.mp4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모자 쓴 사람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0864645"/>
                  </a:ext>
                </a:extLst>
              </a:tr>
              <a:tr h="24878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456.mp4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안경 쓴 사람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5049889"/>
                  </a:ext>
                </a:extLst>
              </a:tr>
              <a:tr h="24878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789.mp4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~~~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212827"/>
                  </a:ext>
                </a:extLst>
              </a:tr>
              <a:tr h="24878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4128107"/>
                  </a:ext>
                </a:extLst>
              </a:tr>
            </a:tbl>
          </a:graphicData>
        </a:graphic>
      </p:graphicFrame>
      <p:sp>
        <p:nvSpPr>
          <p:cNvPr id="3" name="직사각형 2">
            <a:extLst>
              <a:ext uri="{FF2B5EF4-FFF2-40B4-BE49-F238E27FC236}">
                <a16:creationId xmlns:a16="http://schemas.microsoft.com/office/drawing/2014/main" id="{55E12EE8-5E5E-992D-C415-3B14BB10523F}"/>
              </a:ext>
            </a:extLst>
          </p:cNvPr>
          <p:cNvSpPr/>
          <p:nvPr/>
        </p:nvSpPr>
        <p:spPr>
          <a:xfrm>
            <a:off x="776536" y="3450134"/>
            <a:ext cx="415498" cy="230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D06574CC-13CC-0AA4-C828-8EC9000D3732}"/>
              </a:ext>
            </a:extLst>
          </p:cNvPr>
          <p:cNvSpPr/>
          <p:nvPr/>
        </p:nvSpPr>
        <p:spPr>
          <a:xfrm>
            <a:off x="776536" y="3848615"/>
            <a:ext cx="415498" cy="230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AEA72B4B-7749-7EF3-7C25-DB0F1C45D13A}"/>
              </a:ext>
            </a:extLst>
          </p:cNvPr>
          <p:cNvSpPr/>
          <p:nvPr/>
        </p:nvSpPr>
        <p:spPr>
          <a:xfrm>
            <a:off x="776536" y="4247096"/>
            <a:ext cx="415498" cy="230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803075-2430-FA58-DC77-07D55F0B8F13}"/>
              </a:ext>
            </a:extLst>
          </p:cNvPr>
          <p:cNvSpPr txBox="1"/>
          <p:nvPr/>
        </p:nvSpPr>
        <p:spPr>
          <a:xfrm>
            <a:off x="1215014" y="3426823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123.mp4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7006CD-AF9B-D4C4-56DA-369083E85F5C}"/>
              </a:ext>
            </a:extLst>
          </p:cNvPr>
          <p:cNvSpPr txBox="1"/>
          <p:nvPr/>
        </p:nvSpPr>
        <p:spPr>
          <a:xfrm>
            <a:off x="1190297" y="3825531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456.mp4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6F1C21-86DA-3D63-B574-E17461CB72FD}"/>
              </a:ext>
            </a:extLst>
          </p:cNvPr>
          <p:cNvSpPr txBox="1"/>
          <p:nvPr/>
        </p:nvSpPr>
        <p:spPr>
          <a:xfrm>
            <a:off x="1190296" y="4223084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789.mp4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F03E174B-EA3D-C54D-3CCB-5C4BA068D170}"/>
              </a:ext>
            </a:extLst>
          </p:cNvPr>
          <p:cNvSpPr/>
          <p:nvPr/>
        </p:nvSpPr>
        <p:spPr>
          <a:xfrm>
            <a:off x="56456" y="1082966"/>
            <a:ext cx="2736304" cy="45364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BC8B4D8-0A7F-0360-4DD8-59B90D3CD8C8}"/>
              </a:ext>
            </a:extLst>
          </p:cNvPr>
          <p:cNvSpPr txBox="1"/>
          <p:nvPr/>
        </p:nvSpPr>
        <p:spPr>
          <a:xfrm>
            <a:off x="407730" y="805967"/>
            <a:ext cx="19415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/>
              <a:t>임시 폴더 또는 임시 장비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4F82839-2B4A-46CC-8DAA-FBE5977D77BB}"/>
              </a:ext>
            </a:extLst>
          </p:cNvPr>
          <p:cNvSpPr txBox="1"/>
          <p:nvPr/>
        </p:nvSpPr>
        <p:spPr>
          <a:xfrm>
            <a:off x="1031711" y="4559055"/>
            <a:ext cx="4860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• • •</a:t>
            </a:r>
            <a:endParaRPr lang="en-US" altLang="ko-KR" sz="1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742A7A8-D8CE-991F-D178-2B1A9C8A92C3}"/>
              </a:ext>
            </a:extLst>
          </p:cNvPr>
          <p:cNvSpPr txBox="1"/>
          <p:nvPr/>
        </p:nvSpPr>
        <p:spPr>
          <a:xfrm>
            <a:off x="4693306" y="1213176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/>
              <a:t>DB</a:t>
            </a:r>
            <a:endParaRPr lang="ko-KR" altLang="en-US" sz="1200" b="1" dirty="0"/>
          </a:p>
        </p:txBody>
      </p:sp>
      <p:graphicFrame>
        <p:nvGraphicFramePr>
          <p:cNvPr id="17" name="표 2">
            <a:extLst>
              <a:ext uri="{FF2B5EF4-FFF2-40B4-BE49-F238E27FC236}">
                <a16:creationId xmlns:a16="http://schemas.microsoft.com/office/drawing/2014/main" id="{AA45B2DB-FFAD-6402-E738-0091A08942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948297"/>
              </p:ext>
            </p:extLst>
          </p:nvPr>
        </p:nvGraphicFramePr>
        <p:xfrm>
          <a:off x="3800872" y="1552356"/>
          <a:ext cx="2240430" cy="1538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810">
                  <a:extLst>
                    <a:ext uri="{9D8B030D-6E8A-4147-A177-3AD203B41FA5}">
                      <a16:colId xmlns:a16="http://schemas.microsoft.com/office/drawing/2014/main" val="767790117"/>
                    </a:ext>
                  </a:extLst>
                </a:gridCol>
                <a:gridCol w="746810">
                  <a:extLst>
                    <a:ext uri="{9D8B030D-6E8A-4147-A177-3AD203B41FA5}">
                      <a16:colId xmlns:a16="http://schemas.microsoft.com/office/drawing/2014/main" val="2290720751"/>
                    </a:ext>
                  </a:extLst>
                </a:gridCol>
                <a:gridCol w="746810">
                  <a:extLst>
                    <a:ext uri="{9D8B030D-6E8A-4147-A177-3AD203B41FA5}">
                      <a16:colId xmlns:a16="http://schemas.microsoft.com/office/drawing/2014/main" val="3093583464"/>
                    </a:ext>
                  </a:extLst>
                </a:gridCol>
              </a:tblGrid>
              <a:tr h="24878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파일명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메타정보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상태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4021809"/>
                  </a:ext>
                </a:extLst>
              </a:tr>
              <a:tr h="24878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123.mp4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모자 쓴 사람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>
                          <a:solidFill>
                            <a:schemeClr val="tx1"/>
                          </a:solidFill>
                        </a:rPr>
                        <a:t>가공전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0864645"/>
                  </a:ext>
                </a:extLst>
              </a:tr>
              <a:tr h="24878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456.mp4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안경 쓴 사람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>
                          <a:solidFill>
                            <a:schemeClr val="tx1"/>
                          </a:solidFill>
                        </a:rPr>
                        <a:t>가공중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5049889"/>
                  </a:ext>
                </a:extLst>
              </a:tr>
              <a:tr h="24878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789.mp4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~~~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완료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212827"/>
                  </a:ext>
                </a:extLst>
              </a:tr>
              <a:tr h="24878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반려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4128107"/>
                  </a:ext>
                </a:extLst>
              </a:tr>
            </a:tbl>
          </a:graphicData>
        </a:graphic>
      </p:graphicFrame>
      <p:sp>
        <p:nvSpPr>
          <p:cNvPr id="18" name="직사각형 17">
            <a:extLst>
              <a:ext uri="{FF2B5EF4-FFF2-40B4-BE49-F238E27FC236}">
                <a16:creationId xmlns:a16="http://schemas.microsoft.com/office/drawing/2014/main" id="{004D7C5D-4121-8DD8-8587-F7389937AC61}"/>
              </a:ext>
            </a:extLst>
          </p:cNvPr>
          <p:cNvSpPr/>
          <p:nvPr/>
        </p:nvSpPr>
        <p:spPr>
          <a:xfrm>
            <a:off x="4650068" y="3969396"/>
            <a:ext cx="415498" cy="230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A85DE211-5D98-3760-258C-BD7A8FFC68B5}"/>
              </a:ext>
            </a:extLst>
          </p:cNvPr>
          <p:cNvSpPr/>
          <p:nvPr/>
        </p:nvSpPr>
        <p:spPr>
          <a:xfrm>
            <a:off x="4650068" y="4274388"/>
            <a:ext cx="415498" cy="230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2938D585-628E-0546-2B94-17BF2C890839}"/>
              </a:ext>
            </a:extLst>
          </p:cNvPr>
          <p:cNvSpPr/>
          <p:nvPr/>
        </p:nvSpPr>
        <p:spPr>
          <a:xfrm>
            <a:off x="4660820" y="4705608"/>
            <a:ext cx="415498" cy="230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7161BAE-2F8C-6E2C-2CE3-98C245A4EC6D}"/>
              </a:ext>
            </a:extLst>
          </p:cNvPr>
          <p:cNvSpPr txBox="1"/>
          <p:nvPr/>
        </p:nvSpPr>
        <p:spPr>
          <a:xfrm>
            <a:off x="5088546" y="3946085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123.mp4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F91D3F5-A465-6510-A303-A8329DE49FBC}"/>
              </a:ext>
            </a:extLst>
          </p:cNvPr>
          <p:cNvSpPr txBox="1"/>
          <p:nvPr/>
        </p:nvSpPr>
        <p:spPr>
          <a:xfrm>
            <a:off x="5063829" y="4251304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456.mp4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3F06FED-CBC3-94D7-9C69-63B350301080}"/>
              </a:ext>
            </a:extLst>
          </p:cNvPr>
          <p:cNvSpPr txBox="1"/>
          <p:nvPr/>
        </p:nvSpPr>
        <p:spPr>
          <a:xfrm>
            <a:off x="5074580" y="4681596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789.mp4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1930A280-7F50-6598-5E99-A652D238DB1C}"/>
              </a:ext>
            </a:extLst>
          </p:cNvPr>
          <p:cNvSpPr/>
          <p:nvPr/>
        </p:nvSpPr>
        <p:spPr>
          <a:xfrm>
            <a:off x="3584848" y="1082966"/>
            <a:ext cx="2736304" cy="45364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7829DED-A1A7-33E9-9554-4E3073E0390A}"/>
              </a:ext>
            </a:extLst>
          </p:cNvPr>
          <p:cNvSpPr txBox="1"/>
          <p:nvPr/>
        </p:nvSpPr>
        <p:spPr>
          <a:xfrm>
            <a:off x="4560103" y="767881"/>
            <a:ext cx="8547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/>
              <a:t>작업 환경</a:t>
            </a:r>
          </a:p>
        </p:txBody>
      </p:sp>
      <p:sp>
        <p:nvSpPr>
          <p:cNvPr id="27" name="화살표: 오른쪽 26">
            <a:extLst>
              <a:ext uri="{FF2B5EF4-FFF2-40B4-BE49-F238E27FC236}">
                <a16:creationId xmlns:a16="http://schemas.microsoft.com/office/drawing/2014/main" id="{FB0E6CAB-4663-2B92-45BD-4354C6F2506B}"/>
              </a:ext>
            </a:extLst>
          </p:cNvPr>
          <p:cNvSpPr/>
          <p:nvPr/>
        </p:nvSpPr>
        <p:spPr>
          <a:xfrm>
            <a:off x="2864768" y="2955160"/>
            <a:ext cx="653221" cy="4716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B6E3D38-7AE3-E3DB-28C6-91A2BC04F643}"/>
              </a:ext>
            </a:extLst>
          </p:cNvPr>
          <p:cNvSpPr txBox="1"/>
          <p:nvPr/>
        </p:nvSpPr>
        <p:spPr>
          <a:xfrm>
            <a:off x="2822469" y="3502365"/>
            <a:ext cx="6878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/>
              <a:t>upload</a:t>
            </a:r>
          </a:p>
          <a:p>
            <a:r>
              <a:rPr lang="en-US" altLang="ko-KR" sz="1200" b="1" dirty="0"/>
              <a:t>(</a:t>
            </a:r>
            <a:r>
              <a:rPr lang="ko-KR" altLang="en-US" sz="1200" b="1" dirty="0"/>
              <a:t>배치</a:t>
            </a:r>
            <a:r>
              <a:rPr lang="en-US" altLang="ko-KR" sz="1200" b="1" dirty="0"/>
              <a:t>)</a:t>
            </a:r>
            <a:endParaRPr lang="ko-KR" altLang="en-US" sz="1200" b="1" dirty="0"/>
          </a:p>
        </p:txBody>
      </p:sp>
      <p:graphicFrame>
        <p:nvGraphicFramePr>
          <p:cNvPr id="29" name="표 2">
            <a:extLst>
              <a:ext uri="{FF2B5EF4-FFF2-40B4-BE49-F238E27FC236}">
                <a16:creationId xmlns:a16="http://schemas.microsoft.com/office/drawing/2014/main" id="{B09E73BB-9977-C0BF-3ABC-88D580FBE2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910095"/>
              </p:ext>
            </p:extLst>
          </p:nvPr>
        </p:nvGraphicFramePr>
        <p:xfrm>
          <a:off x="3795504" y="3654292"/>
          <a:ext cx="2240430" cy="1637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5448">
                  <a:extLst>
                    <a:ext uri="{9D8B030D-6E8A-4147-A177-3AD203B41FA5}">
                      <a16:colId xmlns:a16="http://schemas.microsoft.com/office/drawing/2014/main" val="767790117"/>
                    </a:ext>
                  </a:extLst>
                </a:gridCol>
                <a:gridCol w="1514982">
                  <a:extLst>
                    <a:ext uri="{9D8B030D-6E8A-4147-A177-3AD203B41FA5}">
                      <a16:colId xmlns:a16="http://schemas.microsoft.com/office/drawing/2014/main" val="3470669537"/>
                    </a:ext>
                  </a:extLst>
                </a:gridCol>
              </a:tblGrid>
              <a:tr h="24878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폴더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파일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4021809"/>
                  </a:ext>
                </a:extLst>
              </a:tr>
              <a:tr h="63625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before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086464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after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5049889"/>
                  </a:ext>
                </a:extLst>
              </a:tr>
              <a:tr h="24878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fail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212827"/>
                  </a:ext>
                </a:extLst>
              </a:tr>
            </a:tbl>
          </a:graphicData>
        </a:graphic>
      </p:graphicFrame>
      <p:sp>
        <p:nvSpPr>
          <p:cNvPr id="32" name="직사각형 31">
            <a:extLst>
              <a:ext uri="{FF2B5EF4-FFF2-40B4-BE49-F238E27FC236}">
                <a16:creationId xmlns:a16="http://schemas.microsoft.com/office/drawing/2014/main" id="{1F46789F-0F48-A4A4-8B5F-ECC8D380168F}"/>
              </a:ext>
            </a:extLst>
          </p:cNvPr>
          <p:cNvSpPr/>
          <p:nvPr/>
        </p:nvSpPr>
        <p:spPr>
          <a:xfrm>
            <a:off x="7216311" y="2582096"/>
            <a:ext cx="415498" cy="230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26374D04-4EE4-B283-6D53-0E639014A554}"/>
              </a:ext>
            </a:extLst>
          </p:cNvPr>
          <p:cNvSpPr/>
          <p:nvPr/>
        </p:nvSpPr>
        <p:spPr>
          <a:xfrm>
            <a:off x="7216311" y="2980577"/>
            <a:ext cx="415498" cy="230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80772504-22FE-308A-BDB6-D952860F90C6}"/>
              </a:ext>
            </a:extLst>
          </p:cNvPr>
          <p:cNvSpPr/>
          <p:nvPr/>
        </p:nvSpPr>
        <p:spPr>
          <a:xfrm>
            <a:off x="7216311" y="3379058"/>
            <a:ext cx="415498" cy="230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89B63DB-ADC1-5D11-223B-C5411BDD39A4}"/>
              </a:ext>
            </a:extLst>
          </p:cNvPr>
          <p:cNvSpPr txBox="1"/>
          <p:nvPr/>
        </p:nvSpPr>
        <p:spPr>
          <a:xfrm>
            <a:off x="7654789" y="2558785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123.mp4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CF13D7E-54A3-59CB-AD38-D53C62174CC4}"/>
              </a:ext>
            </a:extLst>
          </p:cNvPr>
          <p:cNvSpPr txBox="1"/>
          <p:nvPr/>
        </p:nvSpPr>
        <p:spPr>
          <a:xfrm>
            <a:off x="7630072" y="2957493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456.mp4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3720261-6E0E-0DA4-DE65-38E1CE13DAE2}"/>
              </a:ext>
            </a:extLst>
          </p:cNvPr>
          <p:cNvSpPr txBox="1"/>
          <p:nvPr/>
        </p:nvSpPr>
        <p:spPr>
          <a:xfrm>
            <a:off x="7630071" y="3355046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789.mp4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1BBA4DC-8492-23F9-8C07-E714B7224209}"/>
              </a:ext>
            </a:extLst>
          </p:cNvPr>
          <p:cNvSpPr txBox="1"/>
          <p:nvPr/>
        </p:nvSpPr>
        <p:spPr>
          <a:xfrm>
            <a:off x="8110759" y="3656057"/>
            <a:ext cx="4860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• • •</a:t>
            </a:r>
            <a:endParaRPr lang="en-US" altLang="ko-KR" sz="1200" dirty="0"/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D1505C2F-E428-DC5A-6872-0A753B794BB4}"/>
              </a:ext>
            </a:extLst>
          </p:cNvPr>
          <p:cNvSpPr/>
          <p:nvPr/>
        </p:nvSpPr>
        <p:spPr>
          <a:xfrm>
            <a:off x="8599877" y="2606108"/>
            <a:ext cx="415498" cy="230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028B634F-07B3-27F2-BE2D-6E9BAD56DE8D}"/>
              </a:ext>
            </a:extLst>
          </p:cNvPr>
          <p:cNvSpPr/>
          <p:nvPr/>
        </p:nvSpPr>
        <p:spPr>
          <a:xfrm>
            <a:off x="8599877" y="3004589"/>
            <a:ext cx="415498" cy="230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86B42815-7853-84B6-07BC-2F16652F6630}"/>
              </a:ext>
            </a:extLst>
          </p:cNvPr>
          <p:cNvSpPr/>
          <p:nvPr/>
        </p:nvSpPr>
        <p:spPr>
          <a:xfrm>
            <a:off x="8599877" y="3403070"/>
            <a:ext cx="415498" cy="230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DD40440-338C-3F20-919B-2976636520B7}"/>
              </a:ext>
            </a:extLst>
          </p:cNvPr>
          <p:cNvSpPr txBox="1"/>
          <p:nvPr/>
        </p:nvSpPr>
        <p:spPr>
          <a:xfrm>
            <a:off x="9038355" y="2582797"/>
            <a:ext cx="761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123.json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399F269-E587-4C8E-09CE-43AC06C819A6}"/>
              </a:ext>
            </a:extLst>
          </p:cNvPr>
          <p:cNvSpPr txBox="1"/>
          <p:nvPr/>
        </p:nvSpPr>
        <p:spPr>
          <a:xfrm>
            <a:off x="9013638" y="2981505"/>
            <a:ext cx="761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456.json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103122F-AD27-6D1C-3930-1A8CBB019FD6}"/>
              </a:ext>
            </a:extLst>
          </p:cNvPr>
          <p:cNvSpPr txBox="1"/>
          <p:nvPr/>
        </p:nvSpPr>
        <p:spPr>
          <a:xfrm>
            <a:off x="9013637" y="3379058"/>
            <a:ext cx="761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789.json</a:t>
            </a:r>
          </a:p>
        </p:txBody>
      </p: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98D32F0A-C1BB-F701-8B81-5DD8D776AAA5}"/>
              </a:ext>
            </a:extLst>
          </p:cNvPr>
          <p:cNvSpPr/>
          <p:nvPr/>
        </p:nvSpPr>
        <p:spPr>
          <a:xfrm>
            <a:off x="7113240" y="1078040"/>
            <a:ext cx="2736304" cy="45364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8A2EA12-6FC9-4FA9-AA08-F54F60D6F35C}"/>
              </a:ext>
            </a:extLst>
          </p:cNvPr>
          <p:cNvSpPr txBox="1"/>
          <p:nvPr/>
        </p:nvSpPr>
        <p:spPr>
          <a:xfrm>
            <a:off x="8054031" y="764704"/>
            <a:ext cx="8547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/>
              <a:t>작업 결과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613E4D3-4FE2-29FB-0A22-426B32826065}"/>
              </a:ext>
            </a:extLst>
          </p:cNvPr>
          <p:cNvSpPr txBox="1"/>
          <p:nvPr/>
        </p:nvSpPr>
        <p:spPr>
          <a:xfrm>
            <a:off x="7654789" y="1217304"/>
            <a:ext cx="2056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 err="1"/>
              <a:t>Json</a:t>
            </a:r>
            <a:r>
              <a:rPr lang="en-US" altLang="ko-KR" sz="1200" b="1" dirty="0"/>
              <a:t> </a:t>
            </a:r>
            <a:r>
              <a:rPr lang="ko-KR" altLang="en-US" sz="1200" b="1" dirty="0"/>
              <a:t>파일에 메타정보 등을</a:t>
            </a:r>
            <a:endParaRPr lang="en-US" altLang="ko-KR" sz="1200" b="1" dirty="0"/>
          </a:p>
          <a:p>
            <a:r>
              <a:rPr lang="ko-KR" altLang="en-US" sz="1200" b="1" dirty="0"/>
              <a:t>기록함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257F514-4DB9-DD94-1AFC-98E0D4516530}"/>
              </a:ext>
            </a:extLst>
          </p:cNvPr>
          <p:cNvSpPr txBox="1"/>
          <p:nvPr/>
        </p:nvSpPr>
        <p:spPr>
          <a:xfrm>
            <a:off x="4192213" y="3313348"/>
            <a:ext cx="15905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/>
              <a:t>작업</a:t>
            </a:r>
            <a:r>
              <a:rPr lang="en-US" altLang="ko-KR" sz="1200" b="1" dirty="0"/>
              <a:t> </a:t>
            </a:r>
            <a:r>
              <a:rPr lang="ko-KR" altLang="en-US" sz="1200" b="1" dirty="0"/>
              <a:t>스토리지</a:t>
            </a:r>
            <a:r>
              <a:rPr lang="en-US" altLang="ko-KR" sz="1200" b="1" dirty="0"/>
              <a:t>(NAS)</a:t>
            </a:r>
            <a:endParaRPr lang="ko-KR" altLang="en-US" sz="1200" b="1" dirty="0"/>
          </a:p>
        </p:txBody>
      </p:sp>
      <p:sp>
        <p:nvSpPr>
          <p:cNvPr id="52" name="화살표: 오른쪽 51">
            <a:extLst>
              <a:ext uri="{FF2B5EF4-FFF2-40B4-BE49-F238E27FC236}">
                <a16:creationId xmlns:a16="http://schemas.microsoft.com/office/drawing/2014/main" id="{AD022428-99DE-F63C-F131-A97CB555795C}"/>
              </a:ext>
            </a:extLst>
          </p:cNvPr>
          <p:cNvSpPr/>
          <p:nvPr/>
        </p:nvSpPr>
        <p:spPr>
          <a:xfrm>
            <a:off x="6376280" y="2935356"/>
            <a:ext cx="653221" cy="4716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5DF6C2A-ABA3-B4A7-3531-3ED35BFDC923}"/>
              </a:ext>
            </a:extLst>
          </p:cNvPr>
          <p:cNvSpPr txBox="1"/>
          <p:nvPr/>
        </p:nvSpPr>
        <p:spPr>
          <a:xfrm>
            <a:off x="6373287" y="3472989"/>
            <a:ext cx="6014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/>
              <a:t>결과</a:t>
            </a:r>
            <a:endParaRPr lang="en-US" altLang="ko-KR" sz="1200" b="1" dirty="0"/>
          </a:p>
          <a:p>
            <a:r>
              <a:rPr lang="en-US" altLang="ko-KR" sz="1200" b="1" dirty="0"/>
              <a:t>(</a:t>
            </a:r>
            <a:r>
              <a:rPr lang="ko-KR" altLang="en-US" sz="1200" b="1" dirty="0"/>
              <a:t>배치</a:t>
            </a:r>
            <a:r>
              <a:rPr lang="en-US" altLang="ko-KR" sz="1200" b="1" dirty="0"/>
              <a:t>)</a:t>
            </a:r>
            <a:endParaRPr lang="ko-KR" altLang="en-US" sz="1200" b="1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2C6EE97-E71E-20B4-86BA-735E6D44BF4C}"/>
              </a:ext>
            </a:extLst>
          </p:cNvPr>
          <p:cNvSpPr txBox="1"/>
          <p:nvPr/>
        </p:nvSpPr>
        <p:spPr>
          <a:xfrm>
            <a:off x="434450" y="5710965"/>
            <a:ext cx="1714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/>
              <a:t>사전 정제</a:t>
            </a:r>
            <a:endParaRPr lang="en-US" altLang="ko-KR" sz="1200" b="1" dirty="0"/>
          </a:p>
          <a:p>
            <a:r>
              <a:rPr lang="ko-KR" altLang="en-US" sz="1200" b="1" dirty="0"/>
              <a:t>뷰어는 일반 </a:t>
            </a:r>
            <a:r>
              <a:rPr lang="en-US" altLang="ko-KR" sz="1200" b="1" dirty="0"/>
              <a:t>tool </a:t>
            </a:r>
            <a:r>
              <a:rPr lang="ko-KR" altLang="en-US" sz="1200" b="1" dirty="0"/>
              <a:t>활용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65F75A9-A5DC-3DC2-7843-18BFED7B4D62}"/>
              </a:ext>
            </a:extLst>
          </p:cNvPr>
          <p:cNvSpPr txBox="1"/>
          <p:nvPr/>
        </p:nvSpPr>
        <p:spPr>
          <a:xfrm>
            <a:off x="4488358" y="5710965"/>
            <a:ext cx="10631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/>
              <a:t>가공 시 정제</a:t>
            </a:r>
          </a:p>
        </p:txBody>
      </p:sp>
    </p:spTree>
    <p:extLst>
      <p:ext uri="{BB962C8B-B14F-4D97-AF65-F5344CB8AC3E}">
        <p14:creationId xmlns:p14="http://schemas.microsoft.com/office/powerpoint/2010/main" val="2406744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0.</a:t>
            </a:r>
            <a:r>
              <a:rPr lang="ko-KR" altLang="en-US" sz="1300" b="1" dirty="0"/>
              <a:t> 컨셉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정산</a:t>
            </a:r>
            <a:r>
              <a:rPr lang="en-US" altLang="ko-KR" sz="1300" b="1" dirty="0"/>
              <a:t>)</a:t>
            </a:r>
            <a:endParaRPr lang="ko-KR" altLang="en-US" sz="1300" b="1" dirty="0"/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표 2">
            <a:extLst>
              <a:ext uri="{FF2B5EF4-FFF2-40B4-BE49-F238E27FC236}">
                <a16:creationId xmlns:a16="http://schemas.microsoft.com/office/drawing/2014/main" id="{5278B0D5-E780-C30D-C24B-A28EF32E1E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892098"/>
              </p:ext>
            </p:extLst>
          </p:nvPr>
        </p:nvGraphicFramePr>
        <p:xfrm>
          <a:off x="92869" y="2518645"/>
          <a:ext cx="9720260" cy="225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660">
                  <a:extLst>
                    <a:ext uri="{9D8B030D-6E8A-4147-A177-3AD203B41FA5}">
                      <a16:colId xmlns:a16="http://schemas.microsoft.com/office/drawing/2014/main" val="2009135997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1034420464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1042703251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52836360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2693914646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3605006691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1962570750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1868607558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2176452316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6435549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24024132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프로젝트 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데이터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 ID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 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 로그인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가공 상태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포기 요청일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>
                          <a:solidFill>
                            <a:schemeClr val="tx1"/>
                          </a:solidFill>
                        </a:rPr>
                        <a:t>검수자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>
                          <a:solidFill>
                            <a:schemeClr val="tx1"/>
                          </a:solidFill>
                        </a:rPr>
                        <a:t>검수자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상태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완료일</a:t>
                      </a:r>
                    </a:p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비용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9574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1887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3524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563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9011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663590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292DC20-8DB2-9406-EB45-64AF04A32532}"/>
              </a:ext>
            </a:extLst>
          </p:cNvPr>
          <p:cNvSpPr txBox="1"/>
          <p:nvPr/>
        </p:nvSpPr>
        <p:spPr>
          <a:xfrm>
            <a:off x="92869" y="2220160"/>
            <a:ext cx="5709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b="1" dirty="0"/>
              <a:t>정산 예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8F7162-03FC-1315-34C0-7F380494826E}"/>
              </a:ext>
            </a:extLst>
          </p:cNvPr>
          <p:cNvSpPr txBox="1"/>
          <p:nvPr/>
        </p:nvSpPr>
        <p:spPr>
          <a:xfrm>
            <a:off x="5457839" y="1382730"/>
            <a:ext cx="1031051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전체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가공 전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가공 중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가공 완료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승인 요청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포기</a:t>
            </a:r>
            <a:endParaRPr lang="en-US" altLang="ko-KR" sz="1000" dirty="0"/>
          </a:p>
          <a:p>
            <a:endParaRPr lang="en-US" altLang="ko-KR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16546F-EA7F-5221-CCFF-F575A3C4C7A7}"/>
              </a:ext>
            </a:extLst>
          </p:cNvPr>
          <p:cNvSpPr txBox="1"/>
          <p:nvPr/>
        </p:nvSpPr>
        <p:spPr>
          <a:xfrm>
            <a:off x="7438439" y="1382730"/>
            <a:ext cx="72968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전체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반려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승인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1000" dirty="0"/>
          </a:p>
          <a:p>
            <a:endParaRPr lang="en-US" altLang="ko-KR" sz="1000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E15AC7A4-4C77-109B-AF96-5183587D3396}"/>
              </a:ext>
            </a:extLst>
          </p:cNvPr>
          <p:cNvSpPr/>
          <p:nvPr/>
        </p:nvSpPr>
        <p:spPr>
          <a:xfrm>
            <a:off x="2444190" y="1127545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>
                <a:solidFill>
                  <a:schemeClr val="tx1"/>
                </a:solidFill>
              </a:rPr>
              <a:t>프로젝트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86356DAF-B5B4-0A85-B68D-663B34A30854}"/>
              </a:ext>
            </a:extLst>
          </p:cNvPr>
          <p:cNvSpPr/>
          <p:nvPr/>
        </p:nvSpPr>
        <p:spPr>
          <a:xfrm>
            <a:off x="3452302" y="1127545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tx1"/>
                </a:solidFill>
              </a:rPr>
              <a:t>작업자</a:t>
            </a: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386FAF92-24FC-F219-0959-75BC6589E106}"/>
              </a:ext>
            </a:extLst>
          </p:cNvPr>
          <p:cNvSpPr/>
          <p:nvPr/>
        </p:nvSpPr>
        <p:spPr>
          <a:xfrm>
            <a:off x="5457839" y="1132324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tx1"/>
                </a:solidFill>
              </a:rPr>
              <a:t>가공 상태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AE1E4504-2098-1E04-69CD-9966374386D5}"/>
              </a:ext>
            </a:extLst>
          </p:cNvPr>
          <p:cNvSpPr/>
          <p:nvPr/>
        </p:nvSpPr>
        <p:spPr>
          <a:xfrm>
            <a:off x="6521619" y="1129613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err="1">
                <a:solidFill>
                  <a:schemeClr val="tx1"/>
                </a:solidFill>
              </a:rPr>
              <a:t>검수자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28CCD8BC-9B7F-69FD-8D87-1E80CB23B240}"/>
              </a:ext>
            </a:extLst>
          </p:cNvPr>
          <p:cNvSpPr/>
          <p:nvPr/>
        </p:nvSpPr>
        <p:spPr>
          <a:xfrm>
            <a:off x="7530514" y="1134392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tx1"/>
                </a:solidFill>
              </a:rPr>
              <a:t>검수 상태</a:t>
            </a: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EE23577C-0C43-CFE8-F962-90B8EBFAF362}"/>
              </a:ext>
            </a:extLst>
          </p:cNvPr>
          <p:cNvSpPr/>
          <p:nvPr/>
        </p:nvSpPr>
        <p:spPr>
          <a:xfrm>
            <a:off x="77765" y="1124689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>
                <a:solidFill>
                  <a:schemeClr val="tx1"/>
                </a:solidFill>
              </a:rPr>
              <a:t>시작일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C118FCFB-8CC4-DD12-A445-2F7986DAF689}"/>
              </a:ext>
            </a:extLst>
          </p:cNvPr>
          <p:cNvSpPr/>
          <p:nvPr/>
        </p:nvSpPr>
        <p:spPr>
          <a:xfrm>
            <a:off x="1208584" y="1131655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tx1"/>
                </a:solidFill>
              </a:rPr>
              <a:t>종료일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E39C6AFC-3884-B604-CF59-677ABD605D06}"/>
              </a:ext>
            </a:extLst>
          </p:cNvPr>
          <p:cNvSpPr/>
          <p:nvPr/>
        </p:nvSpPr>
        <p:spPr>
          <a:xfrm>
            <a:off x="8746835" y="1131655"/>
            <a:ext cx="506129" cy="209054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>
                <a:solidFill>
                  <a:schemeClr val="bg1"/>
                </a:solidFill>
              </a:rPr>
              <a:t>검색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FF66DAD-EDE9-52B6-A813-C44C0C3958FD}"/>
              </a:ext>
            </a:extLst>
          </p:cNvPr>
          <p:cNvSpPr txBox="1"/>
          <p:nvPr/>
        </p:nvSpPr>
        <p:spPr>
          <a:xfrm>
            <a:off x="890500" y="1047033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~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FDAB395-5930-DB54-AD45-56FCF4AC5ECA}"/>
              </a:ext>
            </a:extLst>
          </p:cNvPr>
          <p:cNvSpPr txBox="1"/>
          <p:nvPr/>
        </p:nvSpPr>
        <p:spPr>
          <a:xfrm>
            <a:off x="2360712" y="1368688"/>
            <a:ext cx="10567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전체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프로젝트</a:t>
            </a:r>
            <a:r>
              <a:rPr lang="en-US" altLang="ko-KR" sz="1000" dirty="0"/>
              <a:t>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프로젝트</a:t>
            </a:r>
            <a:r>
              <a:rPr lang="en-US" altLang="ko-KR" sz="1000" dirty="0"/>
              <a:t>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000" dirty="0"/>
              <a:t>…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7DA5268-6EE4-584B-E86C-23CBE6FF8C64}"/>
              </a:ext>
            </a:extLst>
          </p:cNvPr>
          <p:cNvSpPr txBox="1"/>
          <p:nvPr/>
        </p:nvSpPr>
        <p:spPr>
          <a:xfrm>
            <a:off x="3387939" y="1385966"/>
            <a:ext cx="9284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전체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작업자</a:t>
            </a:r>
            <a:r>
              <a:rPr lang="en-US" altLang="ko-KR" sz="1000" dirty="0"/>
              <a:t>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작업자</a:t>
            </a:r>
            <a:r>
              <a:rPr lang="en-US" altLang="ko-KR" sz="1000" dirty="0"/>
              <a:t>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000" dirty="0"/>
              <a:t>…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163A7E0-B2A0-4D3E-0EEC-1924C408814E}"/>
              </a:ext>
            </a:extLst>
          </p:cNvPr>
          <p:cNvSpPr txBox="1"/>
          <p:nvPr/>
        </p:nvSpPr>
        <p:spPr>
          <a:xfrm>
            <a:off x="6461270" y="1385966"/>
            <a:ext cx="9284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전체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 err="1"/>
              <a:t>검수자</a:t>
            </a:r>
            <a:r>
              <a:rPr lang="en-US" altLang="ko-KR" sz="1000" dirty="0"/>
              <a:t>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 err="1"/>
              <a:t>검수자</a:t>
            </a:r>
            <a:r>
              <a:rPr lang="en-US" altLang="ko-KR" sz="1000" dirty="0"/>
              <a:t>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000" dirty="0"/>
              <a:t>…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3E7F59BC-FFB5-71ED-8AA1-05B6B467E236}"/>
              </a:ext>
            </a:extLst>
          </p:cNvPr>
          <p:cNvSpPr/>
          <p:nvPr/>
        </p:nvSpPr>
        <p:spPr>
          <a:xfrm>
            <a:off x="4491894" y="1122433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tx1"/>
                </a:solidFill>
              </a:rPr>
              <a:t>가공유형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9DA743-EFE3-E0EB-D9C8-E0BA7D8FAAA3}"/>
              </a:ext>
            </a:extLst>
          </p:cNvPr>
          <p:cNvSpPr txBox="1"/>
          <p:nvPr/>
        </p:nvSpPr>
        <p:spPr>
          <a:xfrm>
            <a:off x="4427531" y="1380854"/>
            <a:ext cx="111440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전체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 err="1"/>
              <a:t>바운딩박스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 err="1"/>
              <a:t>폴리곤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키포인트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000" dirty="0"/>
              <a:t>…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F30A0F-89E9-6900-47F2-BD1973AF84CB}"/>
              </a:ext>
            </a:extLst>
          </p:cNvPr>
          <p:cNvSpPr txBox="1"/>
          <p:nvPr/>
        </p:nvSpPr>
        <p:spPr>
          <a:xfrm>
            <a:off x="132513" y="1462910"/>
            <a:ext cx="14943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검수완료일 기준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417295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0.</a:t>
            </a:r>
            <a:r>
              <a:rPr lang="ko-KR" altLang="en-US" sz="1300" b="1" dirty="0"/>
              <a:t> 컨셉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통계</a:t>
            </a:r>
            <a:r>
              <a:rPr lang="en-US" altLang="ko-KR" sz="1300" b="1" dirty="0"/>
              <a:t>)</a:t>
            </a:r>
            <a:endParaRPr lang="ko-KR" altLang="en-US" sz="1300" b="1" dirty="0"/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표 2">
            <a:extLst>
              <a:ext uri="{FF2B5EF4-FFF2-40B4-BE49-F238E27FC236}">
                <a16:creationId xmlns:a16="http://schemas.microsoft.com/office/drawing/2014/main" id="{5278B0D5-E780-C30D-C24B-A28EF32E1E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796837"/>
              </p:ext>
            </p:extLst>
          </p:nvPr>
        </p:nvGraphicFramePr>
        <p:xfrm>
          <a:off x="92868" y="2518645"/>
          <a:ext cx="972026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053">
                  <a:extLst>
                    <a:ext uri="{9D8B030D-6E8A-4147-A177-3AD203B41FA5}">
                      <a16:colId xmlns:a16="http://schemas.microsoft.com/office/drawing/2014/main" val="2009135997"/>
                    </a:ext>
                  </a:extLst>
                </a:gridCol>
                <a:gridCol w="1944053">
                  <a:extLst>
                    <a:ext uri="{9D8B030D-6E8A-4147-A177-3AD203B41FA5}">
                      <a16:colId xmlns:a16="http://schemas.microsoft.com/office/drawing/2014/main" val="628548476"/>
                    </a:ext>
                  </a:extLst>
                </a:gridCol>
                <a:gridCol w="1944053">
                  <a:extLst>
                    <a:ext uri="{9D8B030D-6E8A-4147-A177-3AD203B41FA5}">
                      <a16:colId xmlns:a16="http://schemas.microsoft.com/office/drawing/2014/main" val="1034420464"/>
                    </a:ext>
                  </a:extLst>
                </a:gridCol>
                <a:gridCol w="1944053">
                  <a:extLst>
                    <a:ext uri="{9D8B030D-6E8A-4147-A177-3AD203B41FA5}">
                      <a16:colId xmlns:a16="http://schemas.microsoft.com/office/drawing/2014/main" val="1042703251"/>
                    </a:ext>
                  </a:extLst>
                </a:gridCol>
                <a:gridCol w="1944053">
                  <a:extLst>
                    <a:ext uri="{9D8B030D-6E8A-4147-A177-3AD203B41FA5}">
                      <a16:colId xmlns:a16="http://schemas.microsoft.com/office/drawing/2014/main" val="528363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월일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프로젝트 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>
                          <a:solidFill>
                            <a:schemeClr val="tx1"/>
                          </a:solidFill>
                        </a:rPr>
                        <a:t>바운딩박스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완료 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>
                          <a:solidFill>
                            <a:schemeClr val="tx1"/>
                          </a:solidFill>
                        </a:rPr>
                        <a:t>폴리곤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완료 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키포인트 완료 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9574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1887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3524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563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9011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663590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292DC20-8DB2-9406-EB45-64AF04A32532}"/>
              </a:ext>
            </a:extLst>
          </p:cNvPr>
          <p:cNvSpPr txBox="1"/>
          <p:nvPr/>
        </p:nvSpPr>
        <p:spPr>
          <a:xfrm>
            <a:off x="92869" y="2220160"/>
            <a:ext cx="5709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b="1" dirty="0"/>
              <a:t>통계 예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E15AC7A4-4C77-109B-AF96-5183587D3396}"/>
              </a:ext>
            </a:extLst>
          </p:cNvPr>
          <p:cNvSpPr/>
          <p:nvPr/>
        </p:nvSpPr>
        <p:spPr>
          <a:xfrm>
            <a:off x="7171144" y="1121907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>
                <a:solidFill>
                  <a:schemeClr val="tx1"/>
                </a:solidFill>
              </a:rPr>
              <a:t>프로젝트</a:t>
            </a: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EE23577C-0C43-CFE8-F962-90B8EBFAF362}"/>
              </a:ext>
            </a:extLst>
          </p:cNvPr>
          <p:cNvSpPr/>
          <p:nvPr/>
        </p:nvSpPr>
        <p:spPr>
          <a:xfrm>
            <a:off x="531895" y="1124689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>
                <a:solidFill>
                  <a:schemeClr val="tx1"/>
                </a:solidFill>
              </a:rPr>
              <a:t>시작일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C118FCFB-8CC4-DD12-A445-2F7986DAF689}"/>
              </a:ext>
            </a:extLst>
          </p:cNvPr>
          <p:cNvSpPr/>
          <p:nvPr/>
        </p:nvSpPr>
        <p:spPr>
          <a:xfrm>
            <a:off x="1662714" y="1131655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tx1"/>
                </a:solidFill>
              </a:rPr>
              <a:t>종료일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E39C6AFC-3884-B604-CF59-677ABD605D06}"/>
              </a:ext>
            </a:extLst>
          </p:cNvPr>
          <p:cNvSpPr/>
          <p:nvPr/>
        </p:nvSpPr>
        <p:spPr>
          <a:xfrm>
            <a:off x="8746835" y="1131655"/>
            <a:ext cx="506129" cy="209054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>
                <a:solidFill>
                  <a:schemeClr val="bg1"/>
                </a:solidFill>
              </a:rPr>
              <a:t>검색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FF66DAD-EDE9-52B6-A813-C44C0C3958FD}"/>
              </a:ext>
            </a:extLst>
          </p:cNvPr>
          <p:cNvSpPr txBox="1"/>
          <p:nvPr/>
        </p:nvSpPr>
        <p:spPr>
          <a:xfrm>
            <a:off x="1344630" y="1047033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~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FDAB395-5930-DB54-AD45-56FCF4AC5ECA}"/>
              </a:ext>
            </a:extLst>
          </p:cNvPr>
          <p:cNvSpPr txBox="1"/>
          <p:nvPr/>
        </p:nvSpPr>
        <p:spPr>
          <a:xfrm>
            <a:off x="7087666" y="1363050"/>
            <a:ext cx="10567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전체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프로젝트</a:t>
            </a:r>
            <a:r>
              <a:rPr lang="en-US" altLang="ko-KR" sz="1000" dirty="0"/>
              <a:t>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프로젝트</a:t>
            </a:r>
            <a:r>
              <a:rPr lang="en-US" altLang="ko-KR" sz="1000" dirty="0"/>
              <a:t>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000" dirty="0"/>
              <a:t>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1042B8-3688-6A0D-ED54-CC0EA5791B0F}"/>
              </a:ext>
            </a:extLst>
          </p:cNvPr>
          <p:cNvSpPr txBox="1"/>
          <p:nvPr/>
        </p:nvSpPr>
        <p:spPr>
          <a:xfrm>
            <a:off x="663859" y="1418735"/>
            <a:ext cx="14943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검수완료일 기준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594231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>
            <a:extLst>
              <a:ext uri="{FF2B5EF4-FFF2-40B4-BE49-F238E27FC236}">
                <a16:creationId xmlns:a16="http://schemas.microsoft.com/office/drawing/2014/main" id="{64994228-F859-59C9-3E21-7FB1C4B02B63}"/>
              </a:ext>
            </a:extLst>
          </p:cNvPr>
          <p:cNvSpPr/>
          <p:nvPr/>
        </p:nvSpPr>
        <p:spPr>
          <a:xfrm>
            <a:off x="1261866" y="2965064"/>
            <a:ext cx="3331094" cy="28174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FE3638-4DA7-5819-00D7-B3C8E51F04B4}"/>
              </a:ext>
            </a:extLst>
          </p:cNvPr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2. </a:t>
            </a:r>
            <a:r>
              <a:rPr lang="ko-KR" altLang="en-US" sz="1300" b="1" dirty="0"/>
              <a:t>주요 서비스 흐름도</a:t>
            </a:r>
            <a:r>
              <a:rPr lang="en-US" altLang="ko-KR" sz="1300" b="1" dirty="0"/>
              <a:t>: </a:t>
            </a:r>
            <a:r>
              <a:rPr lang="ko-KR" altLang="en-US" sz="1300" b="1" dirty="0"/>
              <a:t>프로젝트 관리 </a:t>
            </a:r>
            <a:r>
              <a:rPr lang="en-US" altLang="ko-KR" sz="1300" b="1" dirty="0"/>
              <a:t>&gt; </a:t>
            </a:r>
            <a:r>
              <a:rPr lang="ko-KR" altLang="en-US" sz="1300" b="1" dirty="0"/>
              <a:t>단계 정의</a:t>
            </a:r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706E9AB6-FEB3-BE97-52E2-82D16D71ACB1}"/>
              </a:ext>
            </a:extLst>
          </p:cNvPr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158E3A1-652C-B37B-406F-ADA99E81E86E}"/>
              </a:ext>
            </a:extLst>
          </p:cNvPr>
          <p:cNvSpPr txBox="1"/>
          <p:nvPr/>
        </p:nvSpPr>
        <p:spPr>
          <a:xfrm>
            <a:off x="5141987" y="2996952"/>
            <a:ext cx="41534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가공 영역</a:t>
            </a:r>
            <a:endParaRPr lang="en-US" altLang="ko-KR" sz="1200" b="1" dirty="0">
              <a:latin typeface="+mj-lt"/>
            </a:endParaRPr>
          </a:p>
          <a:p>
            <a:endParaRPr lang="en-US" altLang="ko-KR" sz="1200" dirty="0"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200" dirty="0">
                <a:latin typeface="+mj-lt"/>
              </a:rPr>
              <a:t>가공 유형</a:t>
            </a:r>
            <a:r>
              <a:rPr lang="en-US" altLang="ko-KR" sz="1200" dirty="0">
                <a:latin typeface="+mj-lt"/>
              </a:rPr>
              <a:t> : BBOX, Polygon, </a:t>
            </a:r>
            <a:r>
              <a:rPr lang="en-US" altLang="ko-KR" sz="1200" dirty="0" err="1">
                <a:latin typeface="+mj-lt"/>
              </a:rPr>
              <a:t>Keypoint</a:t>
            </a:r>
            <a:r>
              <a:rPr lang="en-US" altLang="ko-KR" sz="1200" dirty="0">
                <a:latin typeface="+mj-lt"/>
              </a:rPr>
              <a:t>, Cuboid, (</a:t>
            </a:r>
            <a:r>
              <a:rPr lang="ko-KR" altLang="en-US" sz="1200" dirty="0" err="1">
                <a:latin typeface="+mj-lt"/>
              </a:rPr>
              <a:t>비식별</a:t>
            </a:r>
            <a:r>
              <a:rPr lang="en-US" altLang="ko-KR" sz="1200" dirty="0">
                <a:latin typeface="+mj-lt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200" dirty="0">
                <a:latin typeface="+mj-lt"/>
              </a:rPr>
              <a:t>가공 단가 </a:t>
            </a:r>
            <a:r>
              <a:rPr lang="en-US" altLang="ko-KR" sz="1200" dirty="0">
                <a:latin typeface="+mj-lt"/>
              </a:rPr>
              <a:t>/ </a:t>
            </a:r>
            <a:r>
              <a:rPr lang="ko-KR" altLang="en-US" sz="1200" dirty="0" err="1">
                <a:latin typeface="+mj-lt"/>
              </a:rPr>
              <a:t>가공자</a:t>
            </a:r>
            <a:r>
              <a:rPr lang="ko-KR" altLang="en-US" sz="1200" dirty="0">
                <a:latin typeface="+mj-lt"/>
              </a:rPr>
              <a:t> 별도 지정  </a:t>
            </a:r>
            <a:endParaRPr lang="ko-KR" altLang="en-US" dirty="0">
              <a:latin typeface="+mj-lt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DE0AB933-4BA4-C5DF-C4C3-7BA121F0E74D}"/>
              </a:ext>
            </a:extLst>
          </p:cNvPr>
          <p:cNvSpPr/>
          <p:nvPr/>
        </p:nvSpPr>
        <p:spPr>
          <a:xfrm>
            <a:off x="1261866" y="1468710"/>
            <a:ext cx="3331094" cy="13648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9AD7B2FC-3E10-0DCD-6CEB-47683909C2C3}"/>
              </a:ext>
            </a:extLst>
          </p:cNvPr>
          <p:cNvSpPr/>
          <p:nvPr/>
        </p:nvSpPr>
        <p:spPr>
          <a:xfrm>
            <a:off x="1136577" y="1337163"/>
            <a:ext cx="3600400" cy="45364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EFC5C07D-454E-37E4-87E1-82FC1F584A5F}"/>
              </a:ext>
            </a:extLst>
          </p:cNvPr>
          <p:cNvSpPr/>
          <p:nvPr/>
        </p:nvSpPr>
        <p:spPr>
          <a:xfrm>
            <a:off x="1693914" y="1871515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가공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649B92E-4F0F-3121-9942-CEBAC1076F8A}"/>
              </a:ext>
            </a:extLst>
          </p:cNvPr>
          <p:cNvSpPr txBox="1"/>
          <p:nvPr/>
        </p:nvSpPr>
        <p:spPr>
          <a:xfrm>
            <a:off x="3062066" y="1871515"/>
            <a:ext cx="17281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가공 유형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가공 단가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작업자 </a:t>
            </a:r>
            <a:r>
              <a:rPr lang="en-US" altLang="ko-KR" sz="1000" dirty="0"/>
              <a:t>A</a:t>
            </a:r>
            <a:endParaRPr lang="ko-KR" altLang="en-US" sz="1000" dirty="0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B32B4277-2F62-84F3-7E23-E017975330B5}"/>
              </a:ext>
            </a:extLst>
          </p:cNvPr>
          <p:cNvSpPr/>
          <p:nvPr/>
        </p:nvSpPr>
        <p:spPr>
          <a:xfrm>
            <a:off x="1693914" y="3218386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1</a:t>
            </a:r>
            <a:r>
              <a:rPr lang="ko-KR" altLang="en-US" sz="1200" dirty="0">
                <a:solidFill>
                  <a:schemeClr val="tx1"/>
                </a:solidFill>
              </a:rPr>
              <a:t>차 검수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2CADF21-4F2F-7986-885F-6F39ED109206}"/>
              </a:ext>
            </a:extLst>
          </p:cNvPr>
          <p:cNvSpPr txBox="1"/>
          <p:nvPr/>
        </p:nvSpPr>
        <p:spPr>
          <a:xfrm>
            <a:off x="2165577" y="4555943"/>
            <a:ext cx="248417" cy="293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"/>
              </a:lnSpc>
            </a:pPr>
            <a:r>
              <a:rPr lang="en-US" altLang="ko-KR" sz="900" b="1" dirty="0"/>
              <a:t>.</a:t>
            </a:r>
          </a:p>
          <a:p>
            <a:pPr>
              <a:lnSpc>
                <a:spcPts val="500"/>
              </a:lnSpc>
            </a:pPr>
            <a:r>
              <a:rPr lang="en-US" altLang="ko-KR" sz="900" b="1" dirty="0"/>
              <a:t>.</a:t>
            </a:r>
          </a:p>
          <a:p>
            <a:pPr>
              <a:lnSpc>
                <a:spcPts val="500"/>
              </a:lnSpc>
            </a:pPr>
            <a:r>
              <a:rPr lang="en-US" altLang="ko-KR" sz="900" b="1" dirty="0"/>
              <a:t>.</a:t>
            </a:r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5BE97F99-B46A-94A9-6973-CED046652CED}"/>
              </a:ext>
            </a:extLst>
          </p:cNvPr>
          <p:cNvSpPr/>
          <p:nvPr/>
        </p:nvSpPr>
        <p:spPr>
          <a:xfrm>
            <a:off x="1693914" y="3882271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2</a:t>
            </a:r>
            <a:r>
              <a:rPr lang="ko-KR" altLang="en-US" sz="1200" dirty="0">
                <a:solidFill>
                  <a:schemeClr val="tx1"/>
                </a:solidFill>
              </a:rPr>
              <a:t>차 검수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8C4285E-AF47-F9DE-B109-559CF1B45147}"/>
              </a:ext>
            </a:extLst>
          </p:cNvPr>
          <p:cNvSpPr txBox="1"/>
          <p:nvPr/>
        </p:nvSpPr>
        <p:spPr>
          <a:xfrm>
            <a:off x="3062066" y="3882271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검수 단가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 err="1"/>
              <a:t>검수자</a:t>
            </a:r>
            <a:r>
              <a:rPr lang="ko-KR" altLang="en-US" sz="1000" dirty="0"/>
              <a:t> </a:t>
            </a:r>
            <a:r>
              <a:rPr lang="en-US" altLang="ko-KR" sz="1000" dirty="0"/>
              <a:t>C</a:t>
            </a:r>
            <a:endParaRPr lang="ko-KR" altLang="en-US" sz="1000" dirty="0"/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50909A80-0BA5-9D50-D72E-8376CB9999CD}"/>
              </a:ext>
            </a:extLst>
          </p:cNvPr>
          <p:cNvSpPr/>
          <p:nvPr/>
        </p:nvSpPr>
        <p:spPr>
          <a:xfrm>
            <a:off x="1693914" y="5037744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N</a:t>
            </a:r>
            <a:r>
              <a:rPr lang="ko-KR" altLang="en-US" sz="1200" dirty="0">
                <a:solidFill>
                  <a:schemeClr val="tx1"/>
                </a:solidFill>
              </a:rPr>
              <a:t>차 검수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5D7F5F4-746F-16B2-C7FE-B41ACD53730B}"/>
              </a:ext>
            </a:extLst>
          </p:cNvPr>
          <p:cNvSpPr txBox="1"/>
          <p:nvPr/>
        </p:nvSpPr>
        <p:spPr>
          <a:xfrm>
            <a:off x="3062066" y="5037744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검수 단가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 err="1"/>
              <a:t>검수자</a:t>
            </a:r>
            <a:r>
              <a:rPr lang="ko-KR" altLang="en-US" sz="1000" dirty="0"/>
              <a:t> </a:t>
            </a:r>
            <a:r>
              <a:rPr lang="en-US" altLang="ko-KR" sz="1000" dirty="0"/>
              <a:t>D</a:t>
            </a:r>
            <a:endParaRPr lang="ko-KR" altLang="en-US" sz="10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BC4DA73-A426-40F7-276C-B0E366FD6CBB}"/>
              </a:ext>
            </a:extLst>
          </p:cNvPr>
          <p:cNvSpPr txBox="1"/>
          <p:nvPr/>
        </p:nvSpPr>
        <p:spPr>
          <a:xfrm>
            <a:off x="3062066" y="3216333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검수 단가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 err="1"/>
              <a:t>검수자</a:t>
            </a:r>
            <a:r>
              <a:rPr lang="ko-KR" altLang="en-US" sz="1000" dirty="0"/>
              <a:t> </a:t>
            </a:r>
            <a:r>
              <a:rPr lang="en-US" altLang="ko-KR" sz="1000" dirty="0"/>
              <a:t>B</a:t>
            </a:r>
            <a:endParaRPr lang="ko-KR" altLang="en-US" sz="10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14AD5A0-E91C-EED4-BEDB-20DB8C9FEEE5}"/>
              </a:ext>
            </a:extLst>
          </p:cNvPr>
          <p:cNvSpPr txBox="1"/>
          <p:nvPr/>
        </p:nvSpPr>
        <p:spPr>
          <a:xfrm>
            <a:off x="5141986" y="4164410"/>
            <a:ext cx="23839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검수 영역</a:t>
            </a:r>
            <a:endParaRPr lang="en-US" altLang="ko-KR" sz="1200" b="1" dirty="0">
              <a:latin typeface="+mj-lt"/>
            </a:endParaRPr>
          </a:p>
          <a:p>
            <a:endParaRPr lang="en-US" altLang="ko-KR" sz="1200" dirty="0"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200" dirty="0">
                <a:latin typeface="+mj-lt"/>
              </a:rPr>
              <a:t>단계별 </a:t>
            </a:r>
            <a:r>
              <a:rPr lang="en-US" altLang="ko-KR" sz="1200" dirty="0">
                <a:latin typeface="+mj-lt"/>
              </a:rPr>
              <a:t>N</a:t>
            </a:r>
            <a:r>
              <a:rPr lang="ko-KR" altLang="en-US" sz="1200" dirty="0">
                <a:latin typeface="+mj-lt"/>
              </a:rPr>
              <a:t>차 지정 가능</a:t>
            </a:r>
            <a:endParaRPr lang="en-US" altLang="ko-KR" sz="1200" dirty="0"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200" dirty="0">
                <a:latin typeface="+mj-lt"/>
              </a:rPr>
              <a:t>검수 단가 </a:t>
            </a:r>
            <a:r>
              <a:rPr lang="en-US" altLang="ko-KR" sz="1200" dirty="0">
                <a:latin typeface="+mj-lt"/>
              </a:rPr>
              <a:t>/ </a:t>
            </a:r>
            <a:r>
              <a:rPr lang="ko-KR" altLang="en-US" sz="1200" dirty="0" err="1">
                <a:latin typeface="+mj-lt"/>
              </a:rPr>
              <a:t>검수자</a:t>
            </a:r>
            <a:r>
              <a:rPr lang="ko-KR" altLang="en-US" sz="1200" dirty="0">
                <a:latin typeface="+mj-lt"/>
              </a:rPr>
              <a:t> 별도 지정</a:t>
            </a:r>
            <a:endParaRPr lang="en-US" altLang="ko-KR" sz="1200" dirty="0">
              <a:latin typeface="+mj-lt"/>
            </a:endParaRP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A6480386-C9E3-4ACF-10FB-1D82767A6E49}"/>
              </a:ext>
            </a:extLst>
          </p:cNvPr>
          <p:cNvSpPr txBox="1"/>
          <p:nvPr/>
        </p:nvSpPr>
        <p:spPr>
          <a:xfrm>
            <a:off x="5169026" y="1436583"/>
            <a:ext cx="4248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공통</a:t>
            </a:r>
            <a:endParaRPr lang="en-US" altLang="ko-KR" sz="1200" b="1" dirty="0">
              <a:latin typeface="+mj-lt"/>
            </a:endParaRPr>
          </a:p>
          <a:p>
            <a:endParaRPr lang="en-US" altLang="ko-KR" sz="1200" dirty="0"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200" dirty="0">
                <a:latin typeface="+mj-lt"/>
              </a:rPr>
              <a:t>가공</a:t>
            </a:r>
            <a:r>
              <a:rPr lang="en-US" altLang="ko-KR" sz="1200" dirty="0">
                <a:latin typeface="+mj-lt"/>
              </a:rPr>
              <a:t>/</a:t>
            </a:r>
            <a:r>
              <a:rPr lang="ko-KR" altLang="en-US" sz="1200" dirty="0">
                <a:latin typeface="+mj-lt"/>
              </a:rPr>
              <a:t>검수 지정 필수</a:t>
            </a:r>
            <a:endParaRPr lang="en-US" altLang="ko-KR" sz="1200" dirty="0"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200" dirty="0">
                <a:latin typeface="+mj-lt"/>
              </a:rPr>
              <a:t>작업자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↔ </a:t>
            </a:r>
            <a:r>
              <a:rPr lang="ko-KR" altLang="en-US" sz="12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검수자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매칭 방식에서 단계별 작업자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2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검수자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배정으로 변경</a:t>
            </a:r>
            <a:endParaRPr lang="en-US" altLang="ko-KR" sz="1200" dirty="0"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200" dirty="0">
                <a:latin typeface="+mj-lt"/>
              </a:rPr>
              <a:t>단계 내 모든 작업자</a:t>
            </a:r>
            <a:r>
              <a:rPr lang="en-US" altLang="ko-KR" sz="1200" dirty="0">
                <a:latin typeface="+mj-lt"/>
              </a:rPr>
              <a:t>, </a:t>
            </a:r>
            <a:r>
              <a:rPr lang="ko-KR" altLang="en-US" sz="1200" dirty="0">
                <a:latin typeface="+mj-lt"/>
              </a:rPr>
              <a:t>검수자는 겹치지 않도록 배정 </a:t>
            </a:r>
            <a:endParaRPr lang="ko-KR" altLang="en-US" dirty="0">
              <a:latin typeface="+mj-lt"/>
            </a:endParaRP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57FE4B89-1764-8B81-DAFB-6173F666B0BB}"/>
              </a:ext>
            </a:extLst>
          </p:cNvPr>
          <p:cNvSpPr txBox="1"/>
          <p:nvPr/>
        </p:nvSpPr>
        <p:spPr>
          <a:xfrm>
            <a:off x="1064568" y="1032991"/>
            <a:ext cx="9653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>
                <a:solidFill>
                  <a:srgbClr val="0070C0"/>
                </a:solidFill>
              </a:rPr>
              <a:t>작업 단계</a:t>
            </a:r>
          </a:p>
        </p:txBody>
      </p:sp>
    </p:spTree>
    <p:extLst>
      <p:ext uri="{BB962C8B-B14F-4D97-AF65-F5344CB8AC3E}">
        <p14:creationId xmlns:p14="http://schemas.microsoft.com/office/powerpoint/2010/main" val="81138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5FE3638-4DA7-5819-00D7-B3C8E51F04B4}"/>
              </a:ext>
            </a:extLst>
          </p:cNvPr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2. </a:t>
            </a:r>
            <a:r>
              <a:rPr lang="ko-KR" altLang="en-US" sz="1300" b="1" dirty="0"/>
              <a:t>주요 서비스 흐름도</a:t>
            </a:r>
            <a:r>
              <a:rPr lang="en-US" altLang="ko-KR" sz="1300" b="1" dirty="0"/>
              <a:t>: </a:t>
            </a:r>
            <a:r>
              <a:rPr lang="ko-KR" altLang="en-US" sz="1300" b="1" dirty="0"/>
              <a:t>가공</a:t>
            </a:r>
            <a:r>
              <a:rPr lang="en-US" altLang="ko-KR" sz="1300" b="1" dirty="0"/>
              <a:t>/</a:t>
            </a:r>
            <a:r>
              <a:rPr lang="ko-KR" altLang="en-US" sz="1300" b="1" dirty="0"/>
              <a:t>검수 흐름도</a:t>
            </a:r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706E9AB6-FEB3-BE97-52E2-82D16D71ACB1}"/>
              </a:ext>
            </a:extLst>
          </p:cNvPr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직사각형 1">
            <a:extLst>
              <a:ext uri="{FF2B5EF4-FFF2-40B4-BE49-F238E27FC236}">
                <a16:creationId xmlns:a16="http://schemas.microsoft.com/office/drawing/2014/main" id="{7CFB2D6D-0D85-4E57-A6C0-AF7CF9A03EB5}"/>
              </a:ext>
            </a:extLst>
          </p:cNvPr>
          <p:cNvSpPr/>
          <p:nvPr/>
        </p:nvSpPr>
        <p:spPr>
          <a:xfrm>
            <a:off x="1064568" y="1148090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정제 단계</a:t>
            </a: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6A9BDE0B-3EF4-F30A-44FB-8CA973D4BD07}"/>
              </a:ext>
            </a:extLst>
          </p:cNvPr>
          <p:cNvSpPr/>
          <p:nvPr/>
        </p:nvSpPr>
        <p:spPr>
          <a:xfrm>
            <a:off x="1064568" y="2204864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err="1">
                <a:solidFill>
                  <a:schemeClr val="tx1"/>
                </a:solidFill>
              </a:rPr>
              <a:t>정제자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5" name="직선 화살표 연결선 4">
            <a:extLst>
              <a:ext uri="{FF2B5EF4-FFF2-40B4-BE49-F238E27FC236}">
                <a16:creationId xmlns:a16="http://schemas.microsoft.com/office/drawing/2014/main" id="{DEC24688-28AE-8E62-16EE-E67FF488E255}"/>
              </a:ext>
            </a:extLst>
          </p:cNvPr>
          <p:cNvCxnSpPr>
            <a:stCxn id="2" idx="2"/>
            <a:endCxn id="3" idx="0"/>
          </p:cNvCxnSpPr>
          <p:nvPr/>
        </p:nvCxnSpPr>
        <p:spPr>
          <a:xfrm>
            <a:off x="1604628" y="1656446"/>
            <a:ext cx="0" cy="5484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803050F-079A-7B7E-8589-281621696038}"/>
              </a:ext>
            </a:extLst>
          </p:cNvPr>
          <p:cNvSpPr txBox="1"/>
          <p:nvPr/>
        </p:nvSpPr>
        <p:spPr>
          <a:xfrm>
            <a:off x="846505" y="1789135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/>
              <a:t>검수요청</a:t>
            </a:r>
            <a:endParaRPr lang="ko-KR" altLang="en-US" dirty="0"/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9A27A1B9-AA00-7BDF-A2F1-22C01C32DCF5}"/>
              </a:ext>
            </a:extLst>
          </p:cNvPr>
          <p:cNvSpPr/>
          <p:nvPr/>
        </p:nvSpPr>
        <p:spPr>
          <a:xfrm>
            <a:off x="3368824" y="1148090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가공</a:t>
            </a:r>
            <a:endParaRPr lang="en-US" altLang="ko-KR" sz="1200" dirty="0">
              <a:solidFill>
                <a:schemeClr val="tx1"/>
              </a:solidFill>
            </a:endParaRP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1</a:t>
            </a:r>
            <a:r>
              <a:rPr lang="ko-KR" altLang="en-US" sz="1200" dirty="0">
                <a:solidFill>
                  <a:schemeClr val="tx1"/>
                </a:solidFill>
              </a:rPr>
              <a:t>단계</a:t>
            </a: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083AA49B-EDCE-038F-EEFD-DFAAF7638395}"/>
              </a:ext>
            </a:extLst>
          </p:cNvPr>
          <p:cNvSpPr/>
          <p:nvPr/>
        </p:nvSpPr>
        <p:spPr>
          <a:xfrm>
            <a:off x="3368824" y="2204864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1</a:t>
            </a:r>
            <a:r>
              <a:rPr lang="ko-KR" altLang="en-US" sz="1200" dirty="0">
                <a:solidFill>
                  <a:schemeClr val="tx1"/>
                </a:solidFill>
              </a:rPr>
              <a:t>차 검수</a:t>
            </a:r>
          </a:p>
        </p:txBody>
      </p:sp>
      <p:cxnSp>
        <p:nvCxnSpPr>
          <p:cNvPr id="24" name="직선 화살표 연결선 23">
            <a:extLst>
              <a:ext uri="{FF2B5EF4-FFF2-40B4-BE49-F238E27FC236}">
                <a16:creationId xmlns:a16="http://schemas.microsoft.com/office/drawing/2014/main" id="{B8DFE3CF-50FC-EAB2-A097-38C3628F89AF}"/>
              </a:ext>
            </a:extLst>
          </p:cNvPr>
          <p:cNvCxnSpPr>
            <a:stCxn id="22" idx="2"/>
            <a:endCxn id="23" idx="0"/>
          </p:cNvCxnSpPr>
          <p:nvPr/>
        </p:nvCxnSpPr>
        <p:spPr>
          <a:xfrm>
            <a:off x="3908884" y="1656446"/>
            <a:ext cx="0" cy="5484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0464CE33-A098-42EF-D6A3-E7F923B1F8DD}"/>
              </a:ext>
            </a:extLst>
          </p:cNvPr>
          <p:cNvSpPr txBox="1"/>
          <p:nvPr/>
        </p:nvSpPr>
        <p:spPr>
          <a:xfrm>
            <a:off x="3029005" y="1792155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/>
              <a:t>검수요청</a:t>
            </a:r>
            <a:endParaRPr lang="ko-KR" altLang="en-US" dirty="0"/>
          </a:p>
        </p:txBody>
      </p:sp>
      <p:cxnSp>
        <p:nvCxnSpPr>
          <p:cNvPr id="27" name="연결선: 꺾임 26">
            <a:extLst>
              <a:ext uri="{FF2B5EF4-FFF2-40B4-BE49-F238E27FC236}">
                <a16:creationId xmlns:a16="http://schemas.microsoft.com/office/drawing/2014/main" id="{41DD0800-0B8A-515F-D554-90D284CC1401}"/>
              </a:ext>
            </a:extLst>
          </p:cNvPr>
          <p:cNvCxnSpPr>
            <a:cxnSpLocks/>
            <a:stCxn id="3" idx="3"/>
            <a:endCxn id="22" idx="1"/>
          </p:cNvCxnSpPr>
          <p:nvPr/>
        </p:nvCxnSpPr>
        <p:spPr>
          <a:xfrm flipV="1">
            <a:off x="2144688" y="1402268"/>
            <a:ext cx="1224136" cy="105677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12A78681-A331-473F-F695-FA4994315BCF}"/>
              </a:ext>
            </a:extLst>
          </p:cNvPr>
          <p:cNvSpPr txBox="1"/>
          <p:nvPr/>
        </p:nvSpPr>
        <p:spPr>
          <a:xfrm>
            <a:off x="2159655" y="2456021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/>
              <a:t>승인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FAB4E56-1473-0325-6B00-BCC2171BF944}"/>
              </a:ext>
            </a:extLst>
          </p:cNvPr>
          <p:cNvSpPr txBox="1"/>
          <p:nvPr/>
        </p:nvSpPr>
        <p:spPr>
          <a:xfrm>
            <a:off x="3452445" y="2783948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/>
              <a:t>승인</a:t>
            </a:r>
            <a:endParaRPr lang="ko-KR" altLang="en-US" dirty="0"/>
          </a:p>
        </p:txBody>
      </p:sp>
      <p:sp>
        <p:nvSpPr>
          <p:cNvPr id="70" name="직사각형 69">
            <a:extLst>
              <a:ext uri="{FF2B5EF4-FFF2-40B4-BE49-F238E27FC236}">
                <a16:creationId xmlns:a16="http://schemas.microsoft.com/office/drawing/2014/main" id="{679E7F56-7B3B-BF63-6FBB-70840B788CBE}"/>
              </a:ext>
            </a:extLst>
          </p:cNvPr>
          <p:cNvSpPr/>
          <p:nvPr/>
        </p:nvSpPr>
        <p:spPr>
          <a:xfrm>
            <a:off x="3372887" y="3261178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가공할 것이</a:t>
            </a:r>
            <a:endParaRPr lang="en-US" altLang="ko-KR" sz="1200" dirty="0">
              <a:solidFill>
                <a:schemeClr val="tx1"/>
              </a:solidFill>
            </a:endParaRPr>
          </a:p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더 있나</a:t>
            </a:r>
            <a:r>
              <a:rPr lang="en-US" altLang="ko-KR" sz="1200" dirty="0">
                <a:solidFill>
                  <a:schemeClr val="tx1"/>
                </a:solidFill>
              </a:rPr>
              <a:t>?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77" name="직선 화살표 연결선 76">
            <a:extLst>
              <a:ext uri="{FF2B5EF4-FFF2-40B4-BE49-F238E27FC236}">
                <a16:creationId xmlns:a16="http://schemas.microsoft.com/office/drawing/2014/main" id="{C2B6F9A6-43A2-FFC7-E3EB-610C6EFEE883}"/>
              </a:ext>
            </a:extLst>
          </p:cNvPr>
          <p:cNvCxnSpPr>
            <a:cxnSpLocks/>
            <a:stCxn id="23" idx="2"/>
            <a:endCxn id="70" idx="0"/>
          </p:cNvCxnSpPr>
          <p:nvPr/>
        </p:nvCxnSpPr>
        <p:spPr>
          <a:xfrm>
            <a:off x="3908884" y="2713220"/>
            <a:ext cx="4063" cy="5479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연결선: 꺾임 96">
            <a:extLst>
              <a:ext uri="{FF2B5EF4-FFF2-40B4-BE49-F238E27FC236}">
                <a16:creationId xmlns:a16="http://schemas.microsoft.com/office/drawing/2014/main" id="{8B8BED90-22D9-6391-5B80-BB407DB1592F}"/>
              </a:ext>
            </a:extLst>
          </p:cNvPr>
          <p:cNvCxnSpPr>
            <a:stCxn id="3" idx="1"/>
            <a:endCxn id="2" idx="1"/>
          </p:cNvCxnSpPr>
          <p:nvPr/>
        </p:nvCxnSpPr>
        <p:spPr>
          <a:xfrm rot="10800000">
            <a:off x="1064568" y="1402268"/>
            <a:ext cx="12700" cy="1056774"/>
          </a:xfrm>
          <a:prstGeom prst="bentConnector3">
            <a:avLst>
              <a:gd name="adj1" fmla="val 3430189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연결선: 꺾임 100">
            <a:extLst>
              <a:ext uri="{FF2B5EF4-FFF2-40B4-BE49-F238E27FC236}">
                <a16:creationId xmlns:a16="http://schemas.microsoft.com/office/drawing/2014/main" id="{7548B4BF-0F36-2FD5-80EC-9D487FE03F10}"/>
              </a:ext>
            </a:extLst>
          </p:cNvPr>
          <p:cNvCxnSpPr>
            <a:cxnSpLocks/>
            <a:stCxn id="23" idx="1"/>
            <a:endCxn id="22" idx="1"/>
          </p:cNvCxnSpPr>
          <p:nvPr/>
        </p:nvCxnSpPr>
        <p:spPr>
          <a:xfrm rot="10800000">
            <a:off x="3368824" y="1402268"/>
            <a:ext cx="12700" cy="1056774"/>
          </a:xfrm>
          <a:prstGeom prst="bentConnector3">
            <a:avLst>
              <a:gd name="adj1" fmla="val 4924528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E178C01B-E1C1-1E5B-6360-E9348ED9576C}"/>
              </a:ext>
            </a:extLst>
          </p:cNvPr>
          <p:cNvSpPr txBox="1"/>
          <p:nvPr/>
        </p:nvSpPr>
        <p:spPr>
          <a:xfrm>
            <a:off x="2936776" y="2447632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/>
              <a:t>반려</a:t>
            </a:r>
            <a:endParaRPr lang="ko-KR" alt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CA3F8A-17F1-82CC-5675-E4221380BF5D}"/>
              </a:ext>
            </a:extLst>
          </p:cNvPr>
          <p:cNvSpPr txBox="1"/>
          <p:nvPr/>
        </p:nvSpPr>
        <p:spPr>
          <a:xfrm>
            <a:off x="604598" y="2456021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/>
              <a:t>반려</a:t>
            </a:r>
            <a:endParaRPr lang="ko-KR" altLang="en-US" dirty="0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B60F6975-EA17-4392-174A-AF44A42FDBC8}"/>
              </a:ext>
            </a:extLst>
          </p:cNvPr>
          <p:cNvSpPr/>
          <p:nvPr/>
        </p:nvSpPr>
        <p:spPr>
          <a:xfrm>
            <a:off x="5660880" y="1145070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가공</a:t>
            </a:r>
            <a:endParaRPr lang="en-US" altLang="ko-KR" sz="1200" dirty="0">
              <a:solidFill>
                <a:schemeClr val="tx1"/>
              </a:solidFill>
            </a:endParaRP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2</a:t>
            </a:r>
            <a:r>
              <a:rPr lang="ko-KR" altLang="en-US" sz="1200" dirty="0">
                <a:solidFill>
                  <a:schemeClr val="tx1"/>
                </a:solidFill>
              </a:rPr>
              <a:t>단계</a:t>
            </a: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8C725F4C-4CC0-0D05-9B03-1CDEC0A44671}"/>
              </a:ext>
            </a:extLst>
          </p:cNvPr>
          <p:cNvSpPr/>
          <p:nvPr/>
        </p:nvSpPr>
        <p:spPr>
          <a:xfrm>
            <a:off x="5660880" y="2201844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1</a:t>
            </a:r>
            <a:r>
              <a:rPr lang="ko-KR" altLang="en-US" sz="1200" dirty="0">
                <a:solidFill>
                  <a:schemeClr val="tx1"/>
                </a:solidFill>
              </a:rPr>
              <a:t>차 검수</a:t>
            </a:r>
          </a:p>
        </p:txBody>
      </p: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55367C2B-D0B0-27EC-F6DC-F33F0C263980}"/>
              </a:ext>
            </a:extLst>
          </p:cNvPr>
          <p:cNvCxnSpPr>
            <a:stCxn id="10" idx="2"/>
            <a:endCxn id="13" idx="0"/>
          </p:cNvCxnSpPr>
          <p:nvPr/>
        </p:nvCxnSpPr>
        <p:spPr>
          <a:xfrm>
            <a:off x="6200940" y="1653426"/>
            <a:ext cx="0" cy="5484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7A987D5-9B75-177D-C9D4-D7AD06BA9671}"/>
              </a:ext>
            </a:extLst>
          </p:cNvPr>
          <p:cNvSpPr txBox="1"/>
          <p:nvPr/>
        </p:nvSpPr>
        <p:spPr>
          <a:xfrm>
            <a:off x="5321061" y="1789135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/>
              <a:t>검수요청</a:t>
            </a:r>
            <a:endParaRPr lang="ko-KR" altLang="en-US" dirty="0"/>
          </a:p>
        </p:txBody>
      </p:sp>
      <p:cxnSp>
        <p:nvCxnSpPr>
          <p:cNvPr id="18" name="연결선: 꺾임 17">
            <a:extLst>
              <a:ext uri="{FF2B5EF4-FFF2-40B4-BE49-F238E27FC236}">
                <a16:creationId xmlns:a16="http://schemas.microsoft.com/office/drawing/2014/main" id="{561D2057-5D08-5894-A575-93953955F43A}"/>
              </a:ext>
            </a:extLst>
          </p:cNvPr>
          <p:cNvCxnSpPr>
            <a:cxnSpLocks/>
            <a:stCxn id="70" idx="3"/>
            <a:endCxn id="10" idx="1"/>
          </p:cNvCxnSpPr>
          <p:nvPr/>
        </p:nvCxnSpPr>
        <p:spPr>
          <a:xfrm flipV="1">
            <a:off x="4453007" y="1399248"/>
            <a:ext cx="1207873" cy="211610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6D86DB6-E0AA-26AA-2258-8A7F2215C2FB}"/>
              </a:ext>
            </a:extLst>
          </p:cNvPr>
          <p:cNvSpPr txBox="1"/>
          <p:nvPr/>
        </p:nvSpPr>
        <p:spPr>
          <a:xfrm>
            <a:off x="5744501" y="2780928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/>
              <a:t>승인</a:t>
            </a:r>
            <a:endParaRPr lang="ko-KR" altLang="en-US" dirty="0"/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403EB3CF-CC7D-ECCB-809D-FDDCA09CDF5B}"/>
              </a:ext>
            </a:extLst>
          </p:cNvPr>
          <p:cNvSpPr/>
          <p:nvPr/>
        </p:nvSpPr>
        <p:spPr>
          <a:xfrm>
            <a:off x="5664943" y="3258158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가공할 것이</a:t>
            </a:r>
            <a:endParaRPr lang="en-US" altLang="ko-KR" sz="1200" dirty="0">
              <a:solidFill>
                <a:schemeClr val="tx1"/>
              </a:solidFill>
            </a:endParaRPr>
          </a:p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더 있나</a:t>
            </a:r>
            <a:r>
              <a:rPr lang="en-US" altLang="ko-KR" sz="1200" dirty="0">
                <a:solidFill>
                  <a:schemeClr val="tx1"/>
                </a:solidFill>
              </a:rPr>
              <a:t>?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26" name="직선 화살표 연결선 25">
            <a:extLst>
              <a:ext uri="{FF2B5EF4-FFF2-40B4-BE49-F238E27FC236}">
                <a16:creationId xmlns:a16="http://schemas.microsoft.com/office/drawing/2014/main" id="{03334AC5-072A-9FBE-B8AB-75D3A7B18F48}"/>
              </a:ext>
            </a:extLst>
          </p:cNvPr>
          <p:cNvCxnSpPr>
            <a:cxnSpLocks/>
            <a:stCxn id="13" idx="2"/>
            <a:endCxn id="21" idx="0"/>
          </p:cNvCxnSpPr>
          <p:nvPr/>
        </p:nvCxnSpPr>
        <p:spPr>
          <a:xfrm>
            <a:off x="6200940" y="2710200"/>
            <a:ext cx="4063" cy="5479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1AC3B7F0-D4A8-0BFE-1E5D-81626E3B7943}"/>
              </a:ext>
            </a:extLst>
          </p:cNvPr>
          <p:cNvSpPr txBox="1"/>
          <p:nvPr/>
        </p:nvSpPr>
        <p:spPr>
          <a:xfrm>
            <a:off x="4450201" y="3235337"/>
            <a:ext cx="4347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YES</a:t>
            </a:r>
            <a:endParaRPr lang="ko-KR" altLang="en-US" dirty="0"/>
          </a:p>
        </p:txBody>
      </p:sp>
      <p:cxnSp>
        <p:nvCxnSpPr>
          <p:cNvPr id="29" name="연결선: 꺾임 28">
            <a:extLst>
              <a:ext uri="{FF2B5EF4-FFF2-40B4-BE49-F238E27FC236}">
                <a16:creationId xmlns:a16="http://schemas.microsoft.com/office/drawing/2014/main" id="{43DA492F-70C9-1C75-5737-4832DFB48364}"/>
              </a:ext>
            </a:extLst>
          </p:cNvPr>
          <p:cNvCxnSpPr>
            <a:cxnSpLocks/>
            <a:stCxn id="13" idx="1"/>
            <a:endCxn id="10" idx="1"/>
          </p:cNvCxnSpPr>
          <p:nvPr/>
        </p:nvCxnSpPr>
        <p:spPr>
          <a:xfrm rot="10800000">
            <a:off x="5660880" y="1399248"/>
            <a:ext cx="12700" cy="1056774"/>
          </a:xfrm>
          <a:prstGeom prst="bentConnector3">
            <a:avLst>
              <a:gd name="adj1" fmla="val 4924528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05DB06DE-F7AA-6E5A-728C-64C77D66E121}"/>
              </a:ext>
            </a:extLst>
          </p:cNvPr>
          <p:cNvSpPr txBox="1"/>
          <p:nvPr/>
        </p:nvSpPr>
        <p:spPr>
          <a:xfrm>
            <a:off x="5228832" y="2444612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/>
              <a:t>반려</a:t>
            </a:r>
            <a:endParaRPr lang="ko-KR" altLang="en-US" dirty="0"/>
          </a:p>
        </p:txBody>
      </p:sp>
      <p:cxnSp>
        <p:nvCxnSpPr>
          <p:cNvPr id="35" name="연결선: 꺾임 34">
            <a:extLst>
              <a:ext uri="{FF2B5EF4-FFF2-40B4-BE49-F238E27FC236}">
                <a16:creationId xmlns:a16="http://schemas.microsoft.com/office/drawing/2014/main" id="{B3A0AE6E-275B-FB5E-580F-8C7FEA8CD0E1}"/>
              </a:ext>
            </a:extLst>
          </p:cNvPr>
          <p:cNvCxnSpPr>
            <a:cxnSpLocks/>
            <a:stCxn id="21" idx="3"/>
          </p:cNvCxnSpPr>
          <p:nvPr/>
        </p:nvCxnSpPr>
        <p:spPr>
          <a:xfrm flipV="1">
            <a:off x="6745063" y="2201844"/>
            <a:ext cx="713203" cy="131049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A6F08821-ECC3-3FF1-BAC4-FE7D647EF585}"/>
              </a:ext>
            </a:extLst>
          </p:cNvPr>
          <p:cNvSpPr txBox="1"/>
          <p:nvPr/>
        </p:nvSpPr>
        <p:spPr>
          <a:xfrm>
            <a:off x="7192272" y="1465969"/>
            <a:ext cx="506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/>
              <a:t>가공</a:t>
            </a:r>
            <a:endParaRPr lang="en-US" altLang="ko-KR" sz="1200" dirty="0"/>
          </a:p>
          <a:p>
            <a:r>
              <a:rPr lang="en-US" altLang="ko-KR" sz="1200" dirty="0"/>
              <a:t>3,4,5</a:t>
            </a:r>
          </a:p>
          <a:p>
            <a:r>
              <a:rPr lang="ko-KR" altLang="en-US" sz="1200" dirty="0"/>
              <a:t>단계</a:t>
            </a:r>
            <a:endParaRPr lang="ko-KR" altLang="en-US" dirty="0"/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B0BE1AD3-03CD-7A9C-5E25-5B3822FEE546}"/>
              </a:ext>
            </a:extLst>
          </p:cNvPr>
          <p:cNvSpPr/>
          <p:nvPr/>
        </p:nvSpPr>
        <p:spPr>
          <a:xfrm>
            <a:off x="3368823" y="4689025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2</a:t>
            </a:r>
            <a:r>
              <a:rPr lang="ko-KR" altLang="en-US" sz="1200" dirty="0">
                <a:solidFill>
                  <a:schemeClr val="tx1"/>
                </a:solidFill>
              </a:rPr>
              <a:t>차 검수</a:t>
            </a:r>
          </a:p>
        </p:txBody>
      </p: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A8F65ED9-783E-E5F1-D5BC-628FF996F0CA}"/>
              </a:ext>
            </a:extLst>
          </p:cNvPr>
          <p:cNvSpPr/>
          <p:nvPr/>
        </p:nvSpPr>
        <p:spPr>
          <a:xfrm>
            <a:off x="5660880" y="4689025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2</a:t>
            </a:r>
            <a:r>
              <a:rPr lang="ko-KR" altLang="en-US" sz="1200" dirty="0">
                <a:solidFill>
                  <a:schemeClr val="tx1"/>
                </a:solidFill>
              </a:rPr>
              <a:t>차 검수</a:t>
            </a:r>
          </a:p>
        </p:txBody>
      </p:sp>
      <p:sp>
        <p:nvSpPr>
          <p:cNvPr id="42" name="직사각형 41">
            <a:extLst>
              <a:ext uri="{FF2B5EF4-FFF2-40B4-BE49-F238E27FC236}">
                <a16:creationId xmlns:a16="http://schemas.microsoft.com/office/drawing/2014/main" id="{B2439960-3C88-C591-052B-4F55CA451990}"/>
              </a:ext>
            </a:extLst>
          </p:cNvPr>
          <p:cNvSpPr/>
          <p:nvPr/>
        </p:nvSpPr>
        <p:spPr>
          <a:xfrm>
            <a:off x="3364624" y="5584940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3</a:t>
            </a:r>
            <a:r>
              <a:rPr lang="ko-KR" altLang="en-US" sz="1200" dirty="0">
                <a:solidFill>
                  <a:schemeClr val="tx1"/>
                </a:solidFill>
              </a:rPr>
              <a:t>차 검수</a:t>
            </a:r>
          </a:p>
        </p:txBody>
      </p: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EAE68181-4CE3-B569-D6E0-ADFB1468421F}"/>
              </a:ext>
            </a:extLst>
          </p:cNvPr>
          <p:cNvSpPr/>
          <p:nvPr/>
        </p:nvSpPr>
        <p:spPr>
          <a:xfrm>
            <a:off x="5667230" y="5584940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3</a:t>
            </a:r>
            <a:r>
              <a:rPr lang="ko-KR" altLang="en-US" sz="1200" dirty="0">
                <a:solidFill>
                  <a:schemeClr val="tx1"/>
                </a:solidFill>
              </a:rPr>
              <a:t>차 검수</a:t>
            </a:r>
          </a:p>
        </p:txBody>
      </p:sp>
      <p:sp>
        <p:nvSpPr>
          <p:cNvPr id="46" name="직사각형 45">
            <a:extLst>
              <a:ext uri="{FF2B5EF4-FFF2-40B4-BE49-F238E27FC236}">
                <a16:creationId xmlns:a16="http://schemas.microsoft.com/office/drawing/2014/main" id="{72A15267-758D-E232-8429-062FBECF79A4}"/>
              </a:ext>
            </a:extLst>
          </p:cNvPr>
          <p:cNvSpPr/>
          <p:nvPr/>
        </p:nvSpPr>
        <p:spPr>
          <a:xfrm>
            <a:off x="344488" y="980728"/>
            <a:ext cx="7488832" cy="29523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3C22555-EF77-5C85-2332-1465B4027CBC}"/>
              </a:ext>
            </a:extLst>
          </p:cNvPr>
          <p:cNvSpPr txBox="1"/>
          <p:nvPr/>
        </p:nvSpPr>
        <p:spPr>
          <a:xfrm>
            <a:off x="344488" y="660177"/>
            <a:ext cx="1324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>
                <a:solidFill>
                  <a:srgbClr val="0070C0"/>
                </a:solidFill>
              </a:rPr>
              <a:t>메인 프로세스</a:t>
            </a:r>
          </a:p>
        </p:txBody>
      </p:sp>
      <p:sp>
        <p:nvSpPr>
          <p:cNvPr id="49" name="직사각형 48">
            <a:extLst>
              <a:ext uri="{FF2B5EF4-FFF2-40B4-BE49-F238E27FC236}">
                <a16:creationId xmlns:a16="http://schemas.microsoft.com/office/drawing/2014/main" id="{7D774177-41EE-A23C-CAA3-40736C2D338C}"/>
              </a:ext>
            </a:extLst>
          </p:cNvPr>
          <p:cNvSpPr/>
          <p:nvPr/>
        </p:nvSpPr>
        <p:spPr>
          <a:xfrm>
            <a:off x="3429219" y="2780928"/>
            <a:ext cx="4620125" cy="307741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2866765-9CA1-E0F6-EA4B-AE4702515327}"/>
              </a:ext>
            </a:extLst>
          </p:cNvPr>
          <p:cNvSpPr txBox="1"/>
          <p:nvPr/>
        </p:nvSpPr>
        <p:spPr>
          <a:xfrm>
            <a:off x="8197109" y="2713416"/>
            <a:ext cx="1470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1</a:t>
            </a:r>
            <a:r>
              <a:rPr lang="ko-KR" altLang="en-US" sz="1200" dirty="0"/>
              <a:t>차 검수만 있으면</a:t>
            </a:r>
            <a:endParaRPr lang="en-US" altLang="ko-KR" sz="1200" dirty="0"/>
          </a:p>
          <a:p>
            <a:r>
              <a:rPr lang="ko-KR" altLang="en-US" sz="1200" dirty="0"/>
              <a:t>최종승인으로 간주</a:t>
            </a:r>
            <a:endParaRPr lang="ko-KR" altLang="en-US" dirty="0"/>
          </a:p>
        </p:txBody>
      </p:sp>
      <p:sp>
        <p:nvSpPr>
          <p:cNvPr id="51" name="화살표: 아래쪽 50">
            <a:extLst>
              <a:ext uri="{FF2B5EF4-FFF2-40B4-BE49-F238E27FC236}">
                <a16:creationId xmlns:a16="http://schemas.microsoft.com/office/drawing/2014/main" id="{9D08B70E-1FE8-C2A9-D54B-B9232A33C830}"/>
              </a:ext>
            </a:extLst>
          </p:cNvPr>
          <p:cNvSpPr/>
          <p:nvPr/>
        </p:nvSpPr>
        <p:spPr>
          <a:xfrm>
            <a:off x="3698666" y="4077072"/>
            <a:ext cx="390238" cy="3600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" name="화살표: 아래쪽 51">
            <a:extLst>
              <a:ext uri="{FF2B5EF4-FFF2-40B4-BE49-F238E27FC236}">
                <a16:creationId xmlns:a16="http://schemas.microsoft.com/office/drawing/2014/main" id="{BBF9E39A-A630-0556-FA57-B123BB442272}"/>
              </a:ext>
            </a:extLst>
          </p:cNvPr>
          <p:cNvSpPr/>
          <p:nvPr/>
        </p:nvSpPr>
        <p:spPr>
          <a:xfrm>
            <a:off x="6012171" y="4077071"/>
            <a:ext cx="390238" cy="3600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58" name="직선 화살표 연결선 57">
            <a:extLst>
              <a:ext uri="{FF2B5EF4-FFF2-40B4-BE49-F238E27FC236}">
                <a16:creationId xmlns:a16="http://schemas.microsoft.com/office/drawing/2014/main" id="{5B136D30-3784-D0C0-6C9E-6254070883C9}"/>
              </a:ext>
            </a:extLst>
          </p:cNvPr>
          <p:cNvCxnSpPr>
            <a:cxnSpLocks/>
            <a:stCxn id="40" idx="2"/>
            <a:endCxn id="42" idx="0"/>
          </p:cNvCxnSpPr>
          <p:nvPr/>
        </p:nvCxnSpPr>
        <p:spPr>
          <a:xfrm flipH="1">
            <a:off x="3904684" y="5197381"/>
            <a:ext cx="4199" cy="3875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직사각형 63">
            <a:extLst>
              <a:ext uri="{FF2B5EF4-FFF2-40B4-BE49-F238E27FC236}">
                <a16:creationId xmlns:a16="http://schemas.microsoft.com/office/drawing/2014/main" id="{9819FED4-5F2F-6B9A-8349-68DC583725C7}"/>
              </a:ext>
            </a:extLst>
          </p:cNvPr>
          <p:cNvSpPr/>
          <p:nvPr/>
        </p:nvSpPr>
        <p:spPr>
          <a:xfrm>
            <a:off x="3429114" y="4020692"/>
            <a:ext cx="4620125" cy="492728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BD30DE4-F4B6-A750-3A59-2B562405CCD2}"/>
              </a:ext>
            </a:extLst>
          </p:cNvPr>
          <p:cNvSpPr txBox="1"/>
          <p:nvPr/>
        </p:nvSpPr>
        <p:spPr>
          <a:xfrm>
            <a:off x="8197109" y="3894147"/>
            <a:ext cx="15776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/>
              <a:t>메인 프로세스와는</a:t>
            </a:r>
            <a:endParaRPr lang="en-US" altLang="ko-KR" sz="1200" dirty="0"/>
          </a:p>
          <a:p>
            <a:r>
              <a:rPr lang="ko-KR" altLang="en-US" sz="1200" dirty="0"/>
              <a:t>별도로 수행</a:t>
            </a:r>
            <a:r>
              <a:rPr lang="en-US" altLang="ko-KR" sz="1200" dirty="0"/>
              <a:t>. </a:t>
            </a:r>
            <a:r>
              <a:rPr lang="ko-KR" altLang="en-US" sz="1200" dirty="0"/>
              <a:t>즉</a:t>
            </a:r>
            <a:r>
              <a:rPr lang="en-US" altLang="ko-KR" sz="1200" dirty="0"/>
              <a:t>, 1</a:t>
            </a:r>
            <a:r>
              <a:rPr lang="ko-KR" altLang="en-US" sz="1200" dirty="0"/>
              <a:t>차</a:t>
            </a:r>
            <a:endParaRPr lang="en-US" altLang="ko-KR" sz="1200" dirty="0"/>
          </a:p>
          <a:p>
            <a:r>
              <a:rPr lang="ko-KR" altLang="en-US" sz="1200" dirty="0"/>
              <a:t>검수가 완료된 후</a:t>
            </a:r>
            <a:endParaRPr lang="en-US" altLang="ko-KR" sz="1200" dirty="0"/>
          </a:p>
          <a:p>
            <a:r>
              <a:rPr lang="ko-KR" altLang="en-US" sz="1200" dirty="0"/>
              <a:t>작업 가능함</a:t>
            </a:r>
            <a:r>
              <a:rPr lang="en-US" altLang="ko-KR" sz="1200" dirty="0"/>
              <a:t>.</a:t>
            </a:r>
            <a:endParaRPr lang="ko-KR" altLang="en-US" dirty="0"/>
          </a:p>
        </p:txBody>
      </p:sp>
      <p:cxnSp>
        <p:nvCxnSpPr>
          <p:cNvPr id="67" name="연결선: 꺾임 66">
            <a:extLst>
              <a:ext uri="{FF2B5EF4-FFF2-40B4-BE49-F238E27FC236}">
                <a16:creationId xmlns:a16="http://schemas.microsoft.com/office/drawing/2014/main" id="{44A08D49-BB06-AB24-2530-A1ED7828C44C}"/>
              </a:ext>
            </a:extLst>
          </p:cNvPr>
          <p:cNvCxnSpPr>
            <a:stCxn id="40" idx="3"/>
            <a:endCxn id="23" idx="3"/>
          </p:cNvCxnSpPr>
          <p:nvPr/>
        </p:nvCxnSpPr>
        <p:spPr>
          <a:xfrm flipV="1">
            <a:off x="4448943" y="2459042"/>
            <a:ext cx="1" cy="2484161"/>
          </a:xfrm>
          <a:prstGeom prst="bentConnector3">
            <a:avLst>
              <a:gd name="adj1" fmla="val 2286010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연결선: 꺾임 67">
            <a:extLst>
              <a:ext uri="{FF2B5EF4-FFF2-40B4-BE49-F238E27FC236}">
                <a16:creationId xmlns:a16="http://schemas.microsoft.com/office/drawing/2014/main" id="{19F040B4-7826-5E0A-F33A-29435A2A0583}"/>
              </a:ext>
            </a:extLst>
          </p:cNvPr>
          <p:cNvCxnSpPr>
            <a:cxnSpLocks/>
            <a:stCxn id="41" idx="3"/>
            <a:endCxn id="13" idx="3"/>
          </p:cNvCxnSpPr>
          <p:nvPr/>
        </p:nvCxnSpPr>
        <p:spPr>
          <a:xfrm flipV="1">
            <a:off x="6741000" y="2456022"/>
            <a:ext cx="12700" cy="2487181"/>
          </a:xfrm>
          <a:prstGeom prst="bentConnector3">
            <a:avLst>
              <a:gd name="adj1" fmla="val 180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89AECAA9-746D-DD97-EA37-0FBFBD6A3330}"/>
              </a:ext>
            </a:extLst>
          </p:cNvPr>
          <p:cNvSpPr txBox="1"/>
          <p:nvPr/>
        </p:nvSpPr>
        <p:spPr>
          <a:xfrm>
            <a:off x="4492361" y="4951250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/>
              <a:t>반려</a:t>
            </a:r>
            <a:endParaRPr lang="ko-KR" altLang="en-US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5473B49-3AC3-F275-16EA-694EE45A1027}"/>
              </a:ext>
            </a:extLst>
          </p:cNvPr>
          <p:cNvSpPr txBox="1"/>
          <p:nvPr/>
        </p:nvSpPr>
        <p:spPr>
          <a:xfrm>
            <a:off x="6741000" y="4949889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/>
              <a:t>반려</a:t>
            </a:r>
            <a:endParaRPr lang="ko-KR" altLang="en-US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52CEBD4D-A352-2872-4F87-F6DD64EED50C}"/>
              </a:ext>
            </a:extLst>
          </p:cNvPr>
          <p:cNvSpPr txBox="1"/>
          <p:nvPr/>
        </p:nvSpPr>
        <p:spPr>
          <a:xfrm>
            <a:off x="3401342" y="5220353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/>
              <a:t>승인</a:t>
            </a:r>
            <a:endParaRPr lang="ko-KR" altLang="en-US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5031F6B-E445-676B-75A8-EC8DF0D10FE6}"/>
              </a:ext>
            </a:extLst>
          </p:cNvPr>
          <p:cNvSpPr txBox="1"/>
          <p:nvPr/>
        </p:nvSpPr>
        <p:spPr>
          <a:xfrm>
            <a:off x="5756701" y="5220352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/>
              <a:t>승인</a:t>
            </a:r>
            <a:endParaRPr lang="ko-KR" altLang="en-US" dirty="0"/>
          </a:p>
        </p:txBody>
      </p:sp>
      <p:cxnSp>
        <p:nvCxnSpPr>
          <p:cNvPr id="76" name="직선 화살표 연결선 75">
            <a:extLst>
              <a:ext uri="{FF2B5EF4-FFF2-40B4-BE49-F238E27FC236}">
                <a16:creationId xmlns:a16="http://schemas.microsoft.com/office/drawing/2014/main" id="{96131AEF-AD4D-E60A-883D-3BC97B3F9E1C}"/>
              </a:ext>
            </a:extLst>
          </p:cNvPr>
          <p:cNvCxnSpPr>
            <a:cxnSpLocks/>
            <a:stCxn id="41" idx="2"/>
            <a:endCxn id="45" idx="0"/>
          </p:cNvCxnSpPr>
          <p:nvPr/>
        </p:nvCxnSpPr>
        <p:spPr>
          <a:xfrm>
            <a:off x="6200940" y="5197381"/>
            <a:ext cx="6350" cy="3875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직선 화살표 연결선 80">
            <a:extLst>
              <a:ext uri="{FF2B5EF4-FFF2-40B4-BE49-F238E27FC236}">
                <a16:creationId xmlns:a16="http://schemas.microsoft.com/office/drawing/2014/main" id="{6E4EA202-DB8A-80A6-4FEF-D81BB71E98C0}"/>
              </a:ext>
            </a:extLst>
          </p:cNvPr>
          <p:cNvCxnSpPr>
            <a:cxnSpLocks/>
          </p:cNvCxnSpPr>
          <p:nvPr/>
        </p:nvCxnSpPr>
        <p:spPr>
          <a:xfrm flipH="1">
            <a:off x="3915583" y="6110571"/>
            <a:ext cx="4199" cy="3875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A0D3424F-A422-697E-678D-3F383F858711}"/>
              </a:ext>
            </a:extLst>
          </p:cNvPr>
          <p:cNvSpPr txBox="1"/>
          <p:nvPr/>
        </p:nvSpPr>
        <p:spPr>
          <a:xfrm>
            <a:off x="3412241" y="6133543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/>
              <a:t>승인</a:t>
            </a:r>
            <a:endParaRPr lang="ko-KR" altLang="en-US" dirty="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4A57E920-8BBB-1CCF-21D2-F2E90C67E1C6}"/>
              </a:ext>
            </a:extLst>
          </p:cNvPr>
          <p:cNvSpPr txBox="1"/>
          <p:nvPr/>
        </p:nvSpPr>
        <p:spPr>
          <a:xfrm>
            <a:off x="5767600" y="6133542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/>
              <a:t>승인</a:t>
            </a:r>
            <a:endParaRPr lang="ko-KR" altLang="en-US" dirty="0"/>
          </a:p>
        </p:txBody>
      </p:sp>
      <p:cxnSp>
        <p:nvCxnSpPr>
          <p:cNvPr id="86" name="직선 화살표 연결선 85">
            <a:extLst>
              <a:ext uri="{FF2B5EF4-FFF2-40B4-BE49-F238E27FC236}">
                <a16:creationId xmlns:a16="http://schemas.microsoft.com/office/drawing/2014/main" id="{97594BE6-B582-5806-2547-598B940A1384}"/>
              </a:ext>
            </a:extLst>
          </p:cNvPr>
          <p:cNvCxnSpPr>
            <a:cxnSpLocks/>
          </p:cNvCxnSpPr>
          <p:nvPr/>
        </p:nvCxnSpPr>
        <p:spPr>
          <a:xfrm>
            <a:off x="6211839" y="6110571"/>
            <a:ext cx="6350" cy="3875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연결선: 꺾임 88">
            <a:extLst>
              <a:ext uri="{FF2B5EF4-FFF2-40B4-BE49-F238E27FC236}">
                <a16:creationId xmlns:a16="http://schemas.microsoft.com/office/drawing/2014/main" id="{5478B861-F428-8840-0B5B-2ECA78709137}"/>
              </a:ext>
            </a:extLst>
          </p:cNvPr>
          <p:cNvCxnSpPr>
            <a:stCxn id="42" idx="1"/>
            <a:endCxn id="40" idx="1"/>
          </p:cNvCxnSpPr>
          <p:nvPr/>
        </p:nvCxnSpPr>
        <p:spPr>
          <a:xfrm rot="10800000" flipH="1">
            <a:off x="3364623" y="4943204"/>
            <a:ext cx="4199" cy="895915"/>
          </a:xfrm>
          <a:prstGeom prst="bentConnector3">
            <a:avLst>
              <a:gd name="adj1" fmla="val -5444153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연결선: 꺾임 90">
            <a:extLst>
              <a:ext uri="{FF2B5EF4-FFF2-40B4-BE49-F238E27FC236}">
                <a16:creationId xmlns:a16="http://schemas.microsoft.com/office/drawing/2014/main" id="{F507D553-7FD9-D59D-8ECC-320C707B1B13}"/>
              </a:ext>
            </a:extLst>
          </p:cNvPr>
          <p:cNvCxnSpPr>
            <a:stCxn id="45" idx="1"/>
            <a:endCxn id="41" idx="1"/>
          </p:cNvCxnSpPr>
          <p:nvPr/>
        </p:nvCxnSpPr>
        <p:spPr>
          <a:xfrm rot="10800000">
            <a:off x="5660880" y="4943204"/>
            <a:ext cx="6350" cy="895915"/>
          </a:xfrm>
          <a:prstGeom prst="bentConnector3">
            <a:avLst>
              <a:gd name="adj1" fmla="val 370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B5077584-DEAA-FDC0-1094-7019275F88EB}"/>
              </a:ext>
            </a:extLst>
          </p:cNvPr>
          <p:cNvSpPr txBox="1"/>
          <p:nvPr/>
        </p:nvSpPr>
        <p:spPr>
          <a:xfrm>
            <a:off x="2866731" y="5849331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/>
              <a:t>반려</a:t>
            </a:r>
            <a:endParaRPr lang="ko-KR" altLang="en-US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6DCF594F-28E3-F16B-D179-AB55D916236E}"/>
              </a:ext>
            </a:extLst>
          </p:cNvPr>
          <p:cNvSpPr txBox="1"/>
          <p:nvPr/>
        </p:nvSpPr>
        <p:spPr>
          <a:xfrm>
            <a:off x="5246733" y="5847772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/>
              <a:t>반려</a:t>
            </a:r>
            <a:endParaRPr lang="ko-KR" altLang="en-US" dirty="0"/>
          </a:p>
        </p:txBody>
      </p:sp>
      <p:sp>
        <p:nvSpPr>
          <p:cNvPr id="95" name="왼쪽 중괄호 94">
            <a:extLst>
              <a:ext uri="{FF2B5EF4-FFF2-40B4-BE49-F238E27FC236}">
                <a16:creationId xmlns:a16="http://schemas.microsoft.com/office/drawing/2014/main" id="{ED9960A6-16C2-C2BD-845F-7AFB649D794E}"/>
              </a:ext>
            </a:extLst>
          </p:cNvPr>
          <p:cNvSpPr/>
          <p:nvPr/>
        </p:nvSpPr>
        <p:spPr>
          <a:xfrm>
            <a:off x="2018831" y="4220330"/>
            <a:ext cx="731976" cy="227704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F3986E2-9CA7-F448-70A1-A84DEA918EC8}"/>
              </a:ext>
            </a:extLst>
          </p:cNvPr>
          <p:cNvSpPr txBox="1"/>
          <p:nvPr/>
        </p:nvSpPr>
        <p:spPr>
          <a:xfrm>
            <a:off x="428278" y="4925803"/>
            <a:ext cx="15039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/>
              <a:t>관리자가 지정한</a:t>
            </a:r>
            <a:endParaRPr lang="en-US" altLang="ko-KR" sz="1200" dirty="0"/>
          </a:p>
          <a:p>
            <a:r>
              <a:rPr lang="en-US" altLang="ko-KR" sz="1200" dirty="0"/>
              <a:t>N </a:t>
            </a:r>
            <a:r>
              <a:rPr lang="ko-KR" altLang="en-US" sz="1200" dirty="0" err="1"/>
              <a:t>회차</a:t>
            </a:r>
            <a:r>
              <a:rPr lang="ko-KR" altLang="en-US" sz="1200" dirty="0"/>
              <a:t> 검수 반복</a:t>
            </a:r>
            <a:r>
              <a:rPr lang="en-US" altLang="ko-KR" sz="1200" dirty="0"/>
              <a:t>.</a:t>
            </a:r>
          </a:p>
          <a:p>
            <a:r>
              <a:rPr lang="en-US" altLang="ko-KR" sz="1200" dirty="0"/>
              <a:t>2</a:t>
            </a:r>
            <a:r>
              <a:rPr lang="ko-KR" altLang="en-US" sz="1200" dirty="0"/>
              <a:t>차가 마지막이면</a:t>
            </a:r>
            <a:endParaRPr lang="en-US" altLang="ko-KR" sz="1200" dirty="0"/>
          </a:p>
          <a:p>
            <a:r>
              <a:rPr lang="en-US" altLang="ko-KR" sz="1200" dirty="0"/>
              <a:t>2</a:t>
            </a:r>
            <a:r>
              <a:rPr lang="ko-KR" altLang="en-US" sz="1200" dirty="0"/>
              <a:t>차 검수 승인을</a:t>
            </a:r>
            <a:endParaRPr lang="en-US" altLang="ko-KR" sz="1200" dirty="0"/>
          </a:p>
          <a:p>
            <a:r>
              <a:rPr lang="ko-KR" altLang="en-US" sz="1200" dirty="0"/>
              <a:t>최종승인으로 간주</a:t>
            </a:r>
            <a:r>
              <a:rPr lang="en-US" altLang="ko-KR" sz="1200" dirty="0"/>
              <a:t>.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27A574D6-FC6D-9FC8-A38A-96807FF877F1}"/>
              </a:ext>
            </a:extLst>
          </p:cNvPr>
          <p:cNvSpPr txBox="1"/>
          <p:nvPr/>
        </p:nvSpPr>
        <p:spPr>
          <a:xfrm>
            <a:off x="8107861" y="5986271"/>
            <a:ext cx="1617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1</a:t>
            </a:r>
            <a:r>
              <a:rPr lang="ko-KR" altLang="en-US" sz="1200" dirty="0"/>
              <a:t>차 검수자에게는</a:t>
            </a:r>
            <a:endParaRPr lang="en-US" altLang="ko-KR" sz="1200" dirty="0"/>
          </a:p>
          <a:p>
            <a:r>
              <a:rPr lang="ko-KR" altLang="en-US" sz="1200" dirty="0"/>
              <a:t>가공</a:t>
            </a:r>
            <a:r>
              <a:rPr lang="en-US" altLang="ko-KR" sz="1200" dirty="0"/>
              <a:t>(</a:t>
            </a:r>
            <a:r>
              <a:rPr lang="ko-KR" altLang="en-US" sz="1200" dirty="0"/>
              <a:t>수정</a:t>
            </a:r>
            <a:r>
              <a:rPr lang="en-US" altLang="ko-KR" sz="1200" dirty="0"/>
              <a:t>) </a:t>
            </a:r>
            <a:r>
              <a:rPr lang="ko-KR" altLang="en-US" sz="1200" dirty="0"/>
              <a:t>기능 부여</a:t>
            </a:r>
            <a:endParaRPr lang="en-US" altLang="ko-KR" sz="1200" dirty="0"/>
          </a:p>
        </p:txBody>
      </p:sp>
    </p:spTree>
    <p:extLst>
      <p:ext uri="{BB962C8B-B14F-4D97-AF65-F5344CB8AC3E}">
        <p14:creationId xmlns:p14="http://schemas.microsoft.com/office/powerpoint/2010/main" val="1966503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직사각형 57">
            <a:extLst>
              <a:ext uri="{FF2B5EF4-FFF2-40B4-BE49-F238E27FC236}">
                <a16:creationId xmlns:a16="http://schemas.microsoft.com/office/drawing/2014/main" id="{3C0A524B-F1A3-525D-D32B-60FD48D897CF}"/>
              </a:ext>
            </a:extLst>
          </p:cNvPr>
          <p:cNvSpPr/>
          <p:nvPr/>
        </p:nvSpPr>
        <p:spPr>
          <a:xfrm>
            <a:off x="3336828" y="1700812"/>
            <a:ext cx="6476304" cy="50405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accent3">
                <a:lumMod val="20000"/>
                <a:lumOff val="8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FE3638-4DA7-5819-00D7-B3C8E51F04B4}"/>
              </a:ext>
            </a:extLst>
          </p:cNvPr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2. </a:t>
            </a:r>
            <a:r>
              <a:rPr lang="ko-KR" altLang="en-US" sz="1300" b="1" dirty="0"/>
              <a:t>주요 서비스 흐름도</a:t>
            </a:r>
            <a:r>
              <a:rPr lang="en-US" altLang="ko-KR" sz="1300" b="1" dirty="0"/>
              <a:t>: </a:t>
            </a:r>
            <a:r>
              <a:rPr lang="ko-KR" altLang="en-US" sz="1300" b="1" dirty="0"/>
              <a:t>가공</a:t>
            </a:r>
            <a:r>
              <a:rPr lang="en-US" altLang="ko-KR" sz="1300" b="1" dirty="0"/>
              <a:t>/</a:t>
            </a:r>
            <a:r>
              <a:rPr lang="ko-KR" altLang="en-US" sz="1300" b="1" dirty="0"/>
              <a:t>검수 업무 배정</a:t>
            </a:r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706E9AB6-FEB3-BE97-52E2-82D16D71ACB1}"/>
              </a:ext>
            </a:extLst>
          </p:cNvPr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직사각형 3">
            <a:extLst>
              <a:ext uri="{FF2B5EF4-FFF2-40B4-BE49-F238E27FC236}">
                <a16:creationId xmlns:a16="http://schemas.microsoft.com/office/drawing/2014/main" id="{35EEAD50-1799-A7BB-A241-2F4CFCB477EC}"/>
              </a:ext>
            </a:extLst>
          </p:cNvPr>
          <p:cNvSpPr/>
          <p:nvPr/>
        </p:nvSpPr>
        <p:spPr>
          <a:xfrm>
            <a:off x="1133750" y="3574740"/>
            <a:ext cx="1440160" cy="13495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95E691-A933-4147-E0BE-8073904B2C41}"/>
              </a:ext>
            </a:extLst>
          </p:cNvPr>
          <p:cNvSpPr txBox="1"/>
          <p:nvPr/>
        </p:nvSpPr>
        <p:spPr>
          <a:xfrm>
            <a:off x="1041747" y="3045422"/>
            <a:ext cx="1624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200" dirty="0" err="1"/>
              <a:t>크라우드워커</a:t>
            </a:r>
            <a:r>
              <a:rPr lang="ko-KR" altLang="en-US" sz="1200" dirty="0"/>
              <a:t> 가입자</a:t>
            </a:r>
            <a:endParaRPr lang="en-US" altLang="ko-KR" sz="1200" dirty="0"/>
          </a:p>
          <a:p>
            <a:pPr algn="ctr"/>
            <a:r>
              <a:rPr lang="en-US" altLang="ko-KR" sz="1200" dirty="0"/>
              <a:t>(</a:t>
            </a:r>
            <a:r>
              <a:rPr lang="ko-KR" altLang="en-US" sz="1200" dirty="0"/>
              <a:t>로그인 아이디</a:t>
            </a:r>
            <a:r>
              <a:rPr lang="en-US" altLang="ko-KR" sz="1200" dirty="0"/>
              <a:t>)</a:t>
            </a:r>
            <a:endParaRPr lang="ko-KR" alt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433F50-8871-8228-9F3A-3B7BF50D8879}"/>
              </a:ext>
            </a:extLst>
          </p:cNvPr>
          <p:cNvSpPr txBox="1"/>
          <p:nvPr/>
        </p:nvSpPr>
        <p:spPr>
          <a:xfrm>
            <a:off x="1549098" y="3628181"/>
            <a:ext cx="60946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11111</a:t>
            </a:r>
          </a:p>
          <a:p>
            <a:r>
              <a:rPr lang="en-US" altLang="ko-KR" sz="1200" dirty="0"/>
              <a:t>22222</a:t>
            </a:r>
          </a:p>
          <a:p>
            <a:r>
              <a:rPr lang="en-US" altLang="ko-KR" sz="1200" dirty="0"/>
              <a:t>33333</a:t>
            </a:r>
          </a:p>
          <a:p>
            <a:r>
              <a:rPr lang="en-US" altLang="ko-KR" sz="1200" dirty="0"/>
              <a:t>44444</a:t>
            </a:r>
          </a:p>
          <a:p>
            <a:r>
              <a:rPr lang="en-US" altLang="ko-KR" sz="1200" dirty="0"/>
              <a:t>55555</a:t>
            </a:r>
          </a:p>
          <a:p>
            <a:r>
              <a:rPr lang="en-US" altLang="ko-KR" sz="1200" dirty="0"/>
              <a:t>66666</a:t>
            </a:r>
          </a:p>
          <a:p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• • •</a:t>
            </a:r>
            <a:endParaRPr lang="en-US" altLang="ko-KR" sz="1200" dirty="0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4434EE82-04F2-272E-E70F-B217232E4CD3}"/>
              </a:ext>
            </a:extLst>
          </p:cNvPr>
          <p:cNvSpPr/>
          <p:nvPr/>
        </p:nvSpPr>
        <p:spPr>
          <a:xfrm>
            <a:off x="3440832" y="3432701"/>
            <a:ext cx="1440160" cy="13495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0A9487-93F8-4321-A07C-54945E62295F}"/>
              </a:ext>
            </a:extLst>
          </p:cNvPr>
          <p:cNvSpPr txBox="1"/>
          <p:nvPr/>
        </p:nvSpPr>
        <p:spPr>
          <a:xfrm>
            <a:off x="3683057" y="2966543"/>
            <a:ext cx="955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200" dirty="0"/>
              <a:t>프로젝트 </a:t>
            </a:r>
            <a:r>
              <a:rPr lang="en-US" altLang="ko-KR" sz="1200" dirty="0"/>
              <a:t>A</a:t>
            </a:r>
          </a:p>
          <a:p>
            <a:pPr algn="ctr"/>
            <a:r>
              <a:rPr lang="ko-KR" altLang="en-US" sz="1200" dirty="0"/>
              <a:t>작업자</a:t>
            </a:r>
            <a:endParaRPr lang="ko-KR" alt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A232BEF-C1CA-666E-28FA-6AFFF2491311}"/>
              </a:ext>
            </a:extLst>
          </p:cNvPr>
          <p:cNvSpPr txBox="1"/>
          <p:nvPr/>
        </p:nvSpPr>
        <p:spPr>
          <a:xfrm>
            <a:off x="3856180" y="3486142"/>
            <a:ext cx="6094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11111</a:t>
            </a:r>
          </a:p>
          <a:p>
            <a:r>
              <a:rPr lang="en-US" altLang="ko-KR" sz="1200" dirty="0"/>
              <a:t>22222</a:t>
            </a:r>
          </a:p>
          <a:p>
            <a:r>
              <a:rPr lang="en-US" altLang="ko-KR" sz="1200" dirty="0"/>
              <a:t>33333</a:t>
            </a:r>
          </a:p>
          <a:p>
            <a:r>
              <a:rPr lang="en-US" altLang="ko-KR" sz="1200" dirty="0"/>
              <a:t>44444</a:t>
            </a:r>
          </a:p>
          <a:p>
            <a:r>
              <a:rPr lang="en-US" altLang="ko-KR" sz="1200" dirty="0"/>
              <a:t>66666</a:t>
            </a:r>
          </a:p>
          <a:p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• • •</a:t>
            </a:r>
            <a:endParaRPr lang="en-US" altLang="ko-KR" sz="1200" dirty="0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09E0CBC3-0C71-0968-8133-86211932AA27}"/>
              </a:ext>
            </a:extLst>
          </p:cNvPr>
          <p:cNvSpPr/>
          <p:nvPr/>
        </p:nvSpPr>
        <p:spPr>
          <a:xfrm>
            <a:off x="3447275" y="798959"/>
            <a:ext cx="1440160" cy="7015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726A749-A0EA-32CE-C68A-1C960D7DE64E}"/>
              </a:ext>
            </a:extLst>
          </p:cNvPr>
          <p:cNvSpPr txBox="1"/>
          <p:nvPr/>
        </p:nvSpPr>
        <p:spPr>
          <a:xfrm>
            <a:off x="3695109" y="548680"/>
            <a:ext cx="9444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200" dirty="0"/>
              <a:t>프로젝트 </a:t>
            </a:r>
            <a:r>
              <a:rPr lang="en-US" altLang="ko-KR" sz="1200" dirty="0"/>
              <a:t>B</a:t>
            </a:r>
            <a:endParaRPr lang="ko-KR" alt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EB0FA92-45ED-2F7C-75AD-683EAC3EF398}"/>
              </a:ext>
            </a:extLst>
          </p:cNvPr>
          <p:cNvSpPr txBox="1"/>
          <p:nvPr/>
        </p:nvSpPr>
        <p:spPr>
          <a:xfrm>
            <a:off x="3862623" y="852400"/>
            <a:ext cx="6094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11111</a:t>
            </a:r>
          </a:p>
          <a:p>
            <a:r>
              <a:rPr lang="en-US" altLang="ko-KR" sz="1200" dirty="0"/>
              <a:t>22222</a:t>
            </a:r>
          </a:p>
          <a:p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• • •</a:t>
            </a:r>
            <a:endParaRPr lang="en-US" altLang="ko-KR" sz="1200" dirty="0"/>
          </a:p>
        </p:txBody>
      </p:sp>
      <p:cxnSp>
        <p:nvCxnSpPr>
          <p:cNvPr id="24" name="직선 화살표 연결선 23">
            <a:extLst>
              <a:ext uri="{FF2B5EF4-FFF2-40B4-BE49-F238E27FC236}">
                <a16:creationId xmlns:a16="http://schemas.microsoft.com/office/drawing/2014/main" id="{7457C30E-118E-6453-39F9-FC46BA92C511}"/>
              </a:ext>
            </a:extLst>
          </p:cNvPr>
          <p:cNvCxnSpPr>
            <a:cxnSpLocks/>
            <a:stCxn id="4" idx="3"/>
            <a:endCxn id="11" idx="1"/>
          </p:cNvCxnSpPr>
          <p:nvPr/>
        </p:nvCxnSpPr>
        <p:spPr>
          <a:xfrm flipV="1">
            <a:off x="2573910" y="4107494"/>
            <a:ext cx="866922" cy="1420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화살표 연결선 24">
            <a:extLst>
              <a:ext uri="{FF2B5EF4-FFF2-40B4-BE49-F238E27FC236}">
                <a16:creationId xmlns:a16="http://schemas.microsoft.com/office/drawing/2014/main" id="{9F24EE30-6ADE-45CF-DDD6-A13E0345D3BD}"/>
              </a:ext>
            </a:extLst>
          </p:cNvPr>
          <p:cNvCxnSpPr>
            <a:cxnSpLocks/>
            <a:stCxn id="4" idx="3"/>
            <a:endCxn id="16" idx="1"/>
          </p:cNvCxnSpPr>
          <p:nvPr/>
        </p:nvCxnSpPr>
        <p:spPr>
          <a:xfrm flipV="1">
            <a:off x="2573910" y="1149716"/>
            <a:ext cx="873365" cy="30998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B6053936-B1C9-6427-9C7C-658E8945F0C3}"/>
              </a:ext>
            </a:extLst>
          </p:cNvPr>
          <p:cNvSpPr txBox="1"/>
          <p:nvPr/>
        </p:nvSpPr>
        <p:spPr>
          <a:xfrm>
            <a:off x="2660040" y="3750728"/>
            <a:ext cx="7072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200" dirty="0"/>
              <a:t>작업자</a:t>
            </a:r>
            <a:r>
              <a:rPr lang="en-US" altLang="ko-KR" sz="1200" dirty="0"/>
              <a:t>/</a:t>
            </a:r>
          </a:p>
          <a:p>
            <a:pPr algn="ctr"/>
            <a:r>
              <a:rPr lang="ko-KR" altLang="en-US" sz="1200" dirty="0" err="1"/>
              <a:t>검수자</a:t>
            </a:r>
            <a:endParaRPr lang="en-US" altLang="ko-KR" sz="1200" dirty="0"/>
          </a:p>
          <a:p>
            <a:pPr algn="ctr"/>
            <a:r>
              <a:rPr lang="ko-KR" altLang="en-US" sz="1200" dirty="0"/>
              <a:t>배정</a:t>
            </a:r>
            <a:endParaRPr lang="en-US" altLang="ko-KR" sz="1200" dirty="0"/>
          </a:p>
          <a:p>
            <a:pPr algn="ctr"/>
            <a:r>
              <a:rPr lang="en-US" altLang="ko-KR" sz="1200" dirty="0"/>
              <a:t>(*)</a:t>
            </a:r>
            <a:endParaRPr lang="ko-KR" altLang="en-US" dirty="0"/>
          </a:p>
        </p:txBody>
      </p:sp>
      <p:cxnSp>
        <p:nvCxnSpPr>
          <p:cNvPr id="35" name="직선 화살표 연결선 34">
            <a:extLst>
              <a:ext uri="{FF2B5EF4-FFF2-40B4-BE49-F238E27FC236}">
                <a16:creationId xmlns:a16="http://schemas.microsoft.com/office/drawing/2014/main" id="{12DA147F-2962-F052-2F0C-BFD4FB42F3FA}"/>
              </a:ext>
            </a:extLst>
          </p:cNvPr>
          <p:cNvCxnSpPr/>
          <p:nvPr/>
        </p:nvCxnSpPr>
        <p:spPr>
          <a:xfrm>
            <a:off x="284939" y="4246050"/>
            <a:ext cx="866922" cy="34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00151DA3-73AB-631B-50A6-4CFE2FD432D2}"/>
              </a:ext>
            </a:extLst>
          </p:cNvPr>
          <p:cNvSpPr txBox="1"/>
          <p:nvPr/>
        </p:nvSpPr>
        <p:spPr>
          <a:xfrm>
            <a:off x="202800" y="4347506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200" dirty="0"/>
              <a:t>회원가입</a:t>
            </a:r>
            <a:endParaRPr lang="en-US" altLang="ko-KR" sz="1200" dirty="0"/>
          </a:p>
          <a:p>
            <a:pPr algn="ctr"/>
            <a:r>
              <a:rPr lang="en-US" altLang="ko-KR" sz="1200" dirty="0"/>
              <a:t>(*)</a:t>
            </a:r>
            <a:endParaRPr lang="ko-KR" alt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8AD8CAC-30DD-DD4D-3609-0C35B7FCFAD6}"/>
              </a:ext>
            </a:extLst>
          </p:cNvPr>
          <p:cNvSpPr txBox="1"/>
          <p:nvPr/>
        </p:nvSpPr>
        <p:spPr>
          <a:xfrm>
            <a:off x="181469" y="6479348"/>
            <a:ext cx="23006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(*) </a:t>
            </a:r>
            <a:r>
              <a:rPr lang="ko-KR" altLang="en-US" sz="1200" dirty="0"/>
              <a:t>기능을 개발하거나 </a:t>
            </a:r>
            <a:r>
              <a:rPr lang="en-US" altLang="ko-KR" sz="1200" dirty="0"/>
              <a:t>DB </a:t>
            </a:r>
            <a:r>
              <a:rPr lang="ko-KR" altLang="en-US" sz="1200" dirty="0"/>
              <a:t>조작</a:t>
            </a:r>
            <a:endParaRPr lang="ko-KR" altLang="en-US" dirty="0"/>
          </a:p>
        </p:txBody>
      </p:sp>
      <p:sp>
        <p:nvSpPr>
          <p:cNvPr id="42" name="직사각형 41">
            <a:extLst>
              <a:ext uri="{FF2B5EF4-FFF2-40B4-BE49-F238E27FC236}">
                <a16:creationId xmlns:a16="http://schemas.microsoft.com/office/drawing/2014/main" id="{2DF27CC4-9E95-03E7-BF36-AA4ED25C4F8C}"/>
              </a:ext>
            </a:extLst>
          </p:cNvPr>
          <p:cNvSpPr/>
          <p:nvPr/>
        </p:nvSpPr>
        <p:spPr>
          <a:xfrm>
            <a:off x="5817096" y="2060849"/>
            <a:ext cx="1093569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chemeClr val="tx1"/>
              </a:solidFill>
            </a:endParaRPr>
          </a:p>
        </p:txBody>
      </p:sp>
      <p:cxnSp>
        <p:nvCxnSpPr>
          <p:cNvPr id="49" name="직선 화살표 연결선 48">
            <a:extLst>
              <a:ext uri="{FF2B5EF4-FFF2-40B4-BE49-F238E27FC236}">
                <a16:creationId xmlns:a16="http://schemas.microsoft.com/office/drawing/2014/main" id="{3CB5A532-DAED-A92C-E97F-E5EF3D431B2D}"/>
              </a:ext>
            </a:extLst>
          </p:cNvPr>
          <p:cNvCxnSpPr>
            <a:cxnSpLocks/>
            <a:stCxn id="11" idx="3"/>
            <a:endCxn id="51" idx="1"/>
          </p:cNvCxnSpPr>
          <p:nvPr/>
        </p:nvCxnSpPr>
        <p:spPr>
          <a:xfrm flipV="1">
            <a:off x="4880992" y="2321105"/>
            <a:ext cx="774922" cy="1786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0428BF6D-2CB3-BECC-08F5-9BD3C6098111}"/>
              </a:ext>
            </a:extLst>
          </p:cNvPr>
          <p:cNvSpPr txBox="1"/>
          <p:nvPr/>
        </p:nvSpPr>
        <p:spPr>
          <a:xfrm>
            <a:off x="5820682" y="2088756"/>
            <a:ext cx="1169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err="1"/>
              <a:t>정제자</a:t>
            </a:r>
            <a:endParaRPr lang="en-US" altLang="ko-KR" sz="1200" dirty="0"/>
          </a:p>
          <a:p>
            <a:r>
              <a:rPr lang="en-US" altLang="ko-KR" sz="1200" dirty="0"/>
              <a:t>11111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EC4A0D98-EBB8-62F2-D31E-58660166676A}"/>
              </a:ext>
            </a:extLst>
          </p:cNvPr>
          <p:cNvSpPr txBox="1"/>
          <p:nvPr/>
        </p:nvSpPr>
        <p:spPr>
          <a:xfrm>
            <a:off x="6249145" y="899424"/>
            <a:ext cx="33927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N</a:t>
            </a:r>
            <a:r>
              <a:rPr lang="ko-KR" altLang="en-US" sz="1200" dirty="0"/>
              <a:t>차 검수 시</a:t>
            </a:r>
            <a:r>
              <a:rPr lang="en-US" altLang="ko-KR" sz="1200" dirty="0"/>
              <a:t> </a:t>
            </a:r>
            <a:r>
              <a:rPr lang="ko-KR" altLang="en-US" sz="1200" dirty="0"/>
              <a:t>본인이 가공한 것은 검수 불가</a:t>
            </a:r>
            <a:endParaRPr lang="en-US" altLang="ko-KR" sz="1200" dirty="0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3F15233F-3679-51D4-6BE4-A793412B47BA}"/>
              </a:ext>
            </a:extLst>
          </p:cNvPr>
          <p:cNvSpPr/>
          <p:nvPr/>
        </p:nvSpPr>
        <p:spPr>
          <a:xfrm>
            <a:off x="7115449" y="2060849"/>
            <a:ext cx="1093569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CE628E0-6278-1905-FC80-78DD29BC7E3E}"/>
              </a:ext>
            </a:extLst>
          </p:cNvPr>
          <p:cNvSpPr txBox="1"/>
          <p:nvPr/>
        </p:nvSpPr>
        <p:spPr>
          <a:xfrm>
            <a:off x="7119035" y="2088756"/>
            <a:ext cx="1169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1</a:t>
            </a:r>
            <a:r>
              <a:rPr lang="ko-KR" altLang="en-US" sz="1200" dirty="0"/>
              <a:t>단계 가공자</a:t>
            </a:r>
            <a:endParaRPr lang="en-US" altLang="ko-KR" sz="1200" dirty="0"/>
          </a:p>
          <a:p>
            <a:r>
              <a:rPr lang="en-US" altLang="ko-KR" sz="1200" dirty="0"/>
              <a:t>11111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FD948E5F-BFD0-1184-40FD-19C2758F0E65}"/>
              </a:ext>
            </a:extLst>
          </p:cNvPr>
          <p:cNvSpPr/>
          <p:nvPr/>
        </p:nvSpPr>
        <p:spPr>
          <a:xfrm>
            <a:off x="8410216" y="2058041"/>
            <a:ext cx="1093569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9EBF515-E286-7C5C-10A4-12D9FBA0770B}"/>
              </a:ext>
            </a:extLst>
          </p:cNvPr>
          <p:cNvSpPr txBox="1"/>
          <p:nvPr/>
        </p:nvSpPr>
        <p:spPr>
          <a:xfrm>
            <a:off x="8413802" y="2085948"/>
            <a:ext cx="1169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2</a:t>
            </a:r>
            <a:r>
              <a:rPr lang="ko-KR" altLang="en-US" sz="1200" dirty="0"/>
              <a:t>단계 가공자</a:t>
            </a:r>
            <a:endParaRPr lang="en-US" altLang="ko-KR" sz="1200" dirty="0"/>
          </a:p>
          <a:p>
            <a:r>
              <a:rPr lang="en-US" altLang="ko-KR" sz="1200" dirty="0"/>
              <a:t>22222</a:t>
            </a: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A2427973-EA87-AC15-6493-D51E86FBFE57}"/>
              </a:ext>
            </a:extLst>
          </p:cNvPr>
          <p:cNvSpPr/>
          <p:nvPr/>
        </p:nvSpPr>
        <p:spPr>
          <a:xfrm>
            <a:off x="7125234" y="3178745"/>
            <a:ext cx="1093569" cy="754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E72A4B9-9C83-63D1-67D7-BC19F4E9750E}"/>
              </a:ext>
            </a:extLst>
          </p:cNvPr>
          <p:cNvSpPr txBox="1"/>
          <p:nvPr/>
        </p:nvSpPr>
        <p:spPr>
          <a:xfrm>
            <a:off x="7128820" y="3206653"/>
            <a:ext cx="1169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1</a:t>
            </a:r>
            <a:r>
              <a:rPr lang="ko-KR" altLang="en-US" sz="1200" dirty="0"/>
              <a:t>단계 </a:t>
            </a:r>
            <a:endParaRPr lang="en-US" altLang="ko-KR" sz="1200" dirty="0"/>
          </a:p>
          <a:p>
            <a:r>
              <a:rPr lang="en-US" altLang="ko-KR" sz="1200" dirty="0"/>
              <a:t>1</a:t>
            </a:r>
            <a:r>
              <a:rPr lang="ko-KR" altLang="en-US" sz="1200" dirty="0"/>
              <a:t>차</a:t>
            </a:r>
            <a:r>
              <a:rPr lang="en-US" altLang="ko-KR" sz="1200" dirty="0"/>
              <a:t> </a:t>
            </a:r>
            <a:r>
              <a:rPr lang="ko-KR" altLang="en-US" sz="1200" dirty="0" err="1"/>
              <a:t>검수자</a:t>
            </a:r>
            <a:r>
              <a:rPr lang="en-US" altLang="ko-KR" sz="1200" dirty="0"/>
              <a:t> </a:t>
            </a:r>
          </a:p>
          <a:p>
            <a:r>
              <a:rPr lang="en-US" altLang="ko-KR" sz="1200" dirty="0"/>
              <a:t>22222</a:t>
            </a: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85038C7A-185A-1C50-2067-8D2D032CF7A7}"/>
              </a:ext>
            </a:extLst>
          </p:cNvPr>
          <p:cNvSpPr/>
          <p:nvPr/>
        </p:nvSpPr>
        <p:spPr>
          <a:xfrm>
            <a:off x="8420001" y="3175937"/>
            <a:ext cx="1093569" cy="754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DCEB83C-8180-730F-7058-BDEAC3BD7CFF}"/>
              </a:ext>
            </a:extLst>
          </p:cNvPr>
          <p:cNvSpPr txBox="1"/>
          <p:nvPr/>
        </p:nvSpPr>
        <p:spPr>
          <a:xfrm>
            <a:off x="8423587" y="3203845"/>
            <a:ext cx="1169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2</a:t>
            </a:r>
            <a:r>
              <a:rPr lang="ko-KR" altLang="en-US" sz="1200" dirty="0"/>
              <a:t>단계 </a:t>
            </a:r>
            <a:endParaRPr lang="en-US" altLang="ko-KR" sz="1200" dirty="0"/>
          </a:p>
          <a:p>
            <a:r>
              <a:rPr lang="en-US" altLang="ko-KR" sz="1200" dirty="0"/>
              <a:t>1</a:t>
            </a:r>
            <a:r>
              <a:rPr lang="ko-KR" altLang="en-US" sz="1200" dirty="0"/>
              <a:t>차</a:t>
            </a:r>
            <a:r>
              <a:rPr lang="en-US" altLang="ko-KR" sz="1200" dirty="0"/>
              <a:t> </a:t>
            </a:r>
            <a:r>
              <a:rPr lang="ko-KR" altLang="en-US" sz="1200" dirty="0" err="1"/>
              <a:t>검수자</a:t>
            </a:r>
            <a:endParaRPr lang="en-US" altLang="ko-KR" sz="1200" dirty="0"/>
          </a:p>
          <a:p>
            <a:r>
              <a:rPr lang="en-US" altLang="ko-KR" sz="1200" dirty="0"/>
              <a:t>11111</a:t>
            </a:r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98AAB8B8-F257-9405-8307-F35094C01846}"/>
              </a:ext>
            </a:extLst>
          </p:cNvPr>
          <p:cNvSpPr/>
          <p:nvPr/>
        </p:nvSpPr>
        <p:spPr>
          <a:xfrm>
            <a:off x="7111863" y="4252479"/>
            <a:ext cx="1093569" cy="754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6DCD045-4DD5-A71A-7A86-E41AD95B7B11}"/>
              </a:ext>
            </a:extLst>
          </p:cNvPr>
          <p:cNvSpPr txBox="1"/>
          <p:nvPr/>
        </p:nvSpPr>
        <p:spPr>
          <a:xfrm>
            <a:off x="7115449" y="4280387"/>
            <a:ext cx="1169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1</a:t>
            </a:r>
            <a:r>
              <a:rPr lang="ko-KR" altLang="en-US" sz="1200" dirty="0"/>
              <a:t>단계 </a:t>
            </a:r>
            <a:endParaRPr lang="en-US" altLang="ko-KR" sz="1200" dirty="0"/>
          </a:p>
          <a:p>
            <a:r>
              <a:rPr lang="en-US" altLang="ko-KR" sz="1200" dirty="0"/>
              <a:t>2</a:t>
            </a:r>
            <a:r>
              <a:rPr lang="ko-KR" altLang="en-US" sz="1200" dirty="0"/>
              <a:t>차</a:t>
            </a:r>
            <a:r>
              <a:rPr lang="en-US" altLang="ko-KR" sz="1200" dirty="0"/>
              <a:t> </a:t>
            </a:r>
            <a:r>
              <a:rPr lang="ko-KR" altLang="en-US" sz="1200" dirty="0" err="1"/>
              <a:t>검수자</a:t>
            </a:r>
            <a:r>
              <a:rPr lang="en-US" altLang="ko-KR" sz="1200" dirty="0"/>
              <a:t> </a:t>
            </a:r>
          </a:p>
          <a:p>
            <a:r>
              <a:rPr lang="en-US" altLang="ko-KR" sz="1200" dirty="0"/>
              <a:t>33333</a:t>
            </a:r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8BB7A096-7D9C-5512-50B8-0A940D831FCE}"/>
              </a:ext>
            </a:extLst>
          </p:cNvPr>
          <p:cNvSpPr/>
          <p:nvPr/>
        </p:nvSpPr>
        <p:spPr>
          <a:xfrm>
            <a:off x="8406630" y="4249671"/>
            <a:ext cx="1093569" cy="754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D286ACF-F6C5-E5EC-D8D7-69BAD8C96457}"/>
              </a:ext>
            </a:extLst>
          </p:cNvPr>
          <p:cNvSpPr txBox="1"/>
          <p:nvPr/>
        </p:nvSpPr>
        <p:spPr>
          <a:xfrm>
            <a:off x="8410216" y="4277579"/>
            <a:ext cx="1169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2</a:t>
            </a:r>
            <a:r>
              <a:rPr lang="ko-KR" altLang="en-US" sz="1200" dirty="0"/>
              <a:t>단계 </a:t>
            </a:r>
            <a:endParaRPr lang="en-US" altLang="ko-KR" sz="1200" dirty="0"/>
          </a:p>
          <a:p>
            <a:r>
              <a:rPr lang="en-US" altLang="ko-KR" sz="1200" dirty="0"/>
              <a:t>2</a:t>
            </a:r>
            <a:r>
              <a:rPr lang="ko-KR" altLang="en-US" sz="1200" dirty="0"/>
              <a:t>차</a:t>
            </a:r>
            <a:r>
              <a:rPr lang="en-US" altLang="ko-KR" sz="1200" dirty="0"/>
              <a:t> </a:t>
            </a:r>
            <a:r>
              <a:rPr lang="ko-KR" altLang="en-US" sz="1200" dirty="0" err="1"/>
              <a:t>검수자</a:t>
            </a:r>
            <a:endParaRPr lang="en-US" altLang="ko-KR" sz="1200" dirty="0"/>
          </a:p>
          <a:p>
            <a:r>
              <a:rPr lang="en-US" altLang="ko-KR" sz="1200" dirty="0"/>
              <a:t>55555</a:t>
            </a:r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AB169F4F-D5DE-64E9-D968-2296BE851C45}"/>
              </a:ext>
            </a:extLst>
          </p:cNvPr>
          <p:cNvSpPr/>
          <p:nvPr/>
        </p:nvSpPr>
        <p:spPr>
          <a:xfrm>
            <a:off x="7111863" y="5469764"/>
            <a:ext cx="1093569" cy="754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261F42D-E90B-E449-5329-5F6D46F90FDE}"/>
              </a:ext>
            </a:extLst>
          </p:cNvPr>
          <p:cNvSpPr txBox="1"/>
          <p:nvPr/>
        </p:nvSpPr>
        <p:spPr>
          <a:xfrm>
            <a:off x="7115449" y="5497672"/>
            <a:ext cx="1169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1</a:t>
            </a:r>
            <a:r>
              <a:rPr lang="ko-KR" altLang="en-US" sz="1200" dirty="0"/>
              <a:t>단계 </a:t>
            </a:r>
            <a:endParaRPr lang="en-US" altLang="ko-KR" sz="1200" dirty="0"/>
          </a:p>
          <a:p>
            <a:r>
              <a:rPr lang="en-US" altLang="ko-KR" sz="1200" dirty="0"/>
              <a:t>3</a:t>
            </a:r>
            <a:r>
              <a:rPr lang="ko-KR" altLang="en-US" sz="1200" dirty="0"/>
              <a:t>차</a:t>
            </a:r>
            <a:r>
              <a:rPr lang="en-US" altLang="ko-KR" sz="1200" dirty="0"/>
              <a:t> </a:t>
            </a:r>
            <a:r>
              <a:rPr lang="ko-KR" altLang="en-US" sz="1200" dirty="0" err="1"/>
              <a:t>검수자</a:t>
            </a:r>
            <a:r>
              <a:rPr lang="en-US" altLang="ko-KR" sz="1200" dirty="0"/>
              <a:t> </a:t>
            </a:r>
          </a:p>
          <a:p>
            <a:r>
              <a:rPr lang="en-US" altLang="ko-KR" sz="1200" dirty="0"/>
              <a:t>44444</a:t>
            </a:r>
          </a:p>
        </p:txBody>
      </p:sp>
      <p:sp>
        <p:nvSpPr>
          <p:cNvPr id="47" name="직사각형 46">
            <a:extLst>
              <a:ext uri="{FF2B5EF4-FFF2-40B4-BE49-F238E27FC236}">
                <a16:creationId xmlns:a16="http://schemas.microsoft.com/office/drawing/2014/main" id="{7FFEC0B6-EB72-D196-BA64-55E1F8199B1F}"/>
              </a:ext>
            </a:extLst>
          </p:cNvPr>
          <p:cNvSpPr/>
          <p:nvPr/>
        </p:nvSpPr>
        <p:spPr>
          <a:xfrm>
            <a:off x="8406630" y="5466956"/>
            <a:ext cx="1093569" cy="754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74DC16A-8A3B-3408-8238-B38B11148218}"/>
              </a:ext>
            </a:extLst>
          </p:cNvPr>
          <p:cNvSpPr txBox="1"/>
          <p:nvPr/>
        </p:nvSpPr>
        <p:spPr>
          <a:xfrm>
            <a:off x="8410216" y="5494864"/>
            <a:ext cx="1169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2</a:t>
            </a:r>
            <a:r>
              <a:rPr lang="ko-KR" altLang="en-US" sz="1200" dirty="0"/>
              <a:t>단계 </a:t>
            </a:r>
            <a:endParaRPr lang="en-US" altLang="ko-KR" sz="1200" dirty="0"/>
          </a:p>
          <a:p>
            <a:r>
              <a:rPr lang="en-US" altLang="ko-KR" sz="1200" dirty="0"/>
              <a:t>3</a:t>
            </a:r>
            <a:r>
              <a:rPr lang="ko-KR" altLang="en-US" sz="1200" dirty="0"/>
              <a:t>차</a:t>
            </a:r>
            <a:r>
              <a:rPr lang="en-US" altLang="ko-KR" sz="1200" dirty="0"/>
              <a:t> </a:t>
            </a:r>
            <a:r>
              <a:rPr lang="ko-KR" altLang="en-US" sz="1200" dirty="0" err="1"/>
              <a:t>검수자</a:t>
            </a:r>
            <a:endParaRPr lang="en-US" altLang="ko-KR" sz="1200" dirty="0"/>
          </a:p>
          <a:p>
            <a:r>
              <a:rPr lang="en-US" altLang="ko-KR" sz="1200" dirty="0"/>
              <a:t>66666</a:t>
            </a:r>
          </a:p>
        </p:txBody>
      </p:sp>
      <p:sp>
        <p:nvSpPr>
          <p:cNvPr id="51" name="직사각형 50">
            <a:extLst>
              <a:ext uri="{FF2B5EF4-FFF2-40B4-BE49-F238E27FC236}">
                <a16:creationId xmlns:a16="http://schemas.microsoft.com/office/drawing/2014/main" id="{1EF06B22-3CEE-D548-2427-1E789F22655E}"/>
              </a:ext>
            </a:extLst>
          </p:cNvPr>
          <p:cNvSpPr/>
          <p:nvPr/>
        </p:nvSpPr>
        <p:spPr>
          <a:xfrm>
            <a:off x="5655914" y="1967520"/>
            <a:ext cx="3977608" cy="707169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2E11727-4C69-326C-405C-D551C009D220}"/>
              </a:ext>
            </a:extLst>
          </p:cNvPr>
          <p:cNvSpPr txBox="1"/>
          <p:nvPr/>
        </p:nvSpPr>
        <p:spPr>
          <a:xfrm>
            <a:off x="5204157" y="357474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200" dirty="0" err="1"/>
              <a:t>정제자</a:t>
            </a:r>
            <a:endParaRPr lang="en-US" altLang="ko-KR" sz="1200" dirty="0"/>
          </a:p>
          <a:p>
            <a:pPr algn="ctr"/>
            <a:r>
              <a:rPr lang="ko-KR" altLang="en-US" sz="1200" dirty="0"/>
              <a:t>가공자</a:t>
            </a:r>
            <a:endParaRPr lang="en-US" altLang="ko-KR" sz="1200" dirty="0"/>
          </a:p>
          <a:p>
            <a:pPr algn="ctr"/>
            <a:r>
              <a:rPr lang="ko-KR" altLang="en-US" sz="1200" dirty="0" err="1"/>
              <a:t>검수자</a:t>
            </a:r>
            <a:endParaRPr lang="en-US" altLang="ko-KR" sz="1200" dirty="0"/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id="{E5C5FA67-0743-9E6E-3D2F-D464943D1DCC}"/>
              </a:ext>
            </a:extLst>
          </p:cNvPr>
          <p:cNvSpPr/>
          <p:nvPr/>
        </p:nvSpPr>
        <p:spPr>
          <a:xfrm>
            <a:off x="6768435" y="3031455"/>
            <a:ext cx="2865086" cy="3270513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" name="직선 화살표 연결선 1">
            <a:extLst>
              <a:ext uri="{FF2B5EF4-FFF2-40B4-BE49-F238E27FC236}">
                <a16:creationId xmlns:a16="http://schemas.microsoft.com/office/drawing/2014/main" id="{F236072F-8F2A-661F-198B-471B0DDA8B95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4880992" y="4107494"/>
            <a:ext cx="1875805" cy="5592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CF2D5EF1-06A4-34CD-C262-D7C8C1AB9C5F}"/>
              </a:ext>
            </a:extLst>
          </p:cNvPr>
          <p:cNvSpPr txBox="1"/>
          <p:nvPr/>
        </p:nvSpPr>
        <p:spPr>
          <a:xfrm>
            <a:off x="3981938" y="6204759"/>
            <a:ext cx="955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200" b="1" dirty="0"/>
              <a:t>프로젝트 </a:t>
            </a:r>
            <a:r>
              <a:rPr lang="en-US" altLang="ko-KR" sz="1200" b="1" dirty="0"/>
              <a:t>A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463355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6.</a:t>
            </a:r>
            <a:r>
              <a:rPr lang="ko-KR" altLang="en-US" sz="1300" b="1" dirty="0"/>
              <a:t> 용어 정리표</a:t>
            </a:r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표 43">
            <a:extLst>
              <a:ext uri="{FF2B5EF4-FFF2-40B4-BE49-F238E27FC236}">
                <a16:creationId xmlns:a16="http://schemas.microsoft.com/office/drawing/2014/main" id="{D26EBE5D-467D-BB8B-41DB-45AAEE1A61A1}"/>
              </a:ext>
            </a:extLst>
          </p:cNvPr>
          <p:cNvGraphicFramePr>
            <a:graphicFrameLocks noGrp="1"/>
          </p:cNvGraphicFramePr>
          <p:nvPr/>
        </p:nvGraphicFramePr>
        <p:xfrm>
          <a:off x="632521" y="987276"/>
          <a:ext cx="8640960" cy="5285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1801">
                  <a:extLst>
                    <a:ext uri="{9D8B030D-6E8A-4147-A177-3AD203B41FA5}">
                      <a16:colId xmlns:a16="http://schemas.microsoft.com/office/drawing/2014/main" val="2853306511"/>
                    </a:ext>
                  </a:extLst>
                </a:gridCol>
                <a:gridCol w="1810487">
                  <a:extLst>
                    <a:ext uri="{9D8B030D-6E8A-4147-A177-3AD203B41FA5}">
                      <a16:colId xmlns:a16="http://schemas.microsoft.com/office/drawing/2014/main" val="2723894881"/>
                    </a:ext>
                  </a:extLst>
                </a:gridCol>
                <a:gridCol w="6048672">
                  <a:extLst>
                    <a:ext uri="{9D8B030D-6E8A-4147-A177-3AD203B41FA5}">
                      <a16:colId xmlns:a16="http://schemas.microsoft.com/office/drawing/2014/main" val="3160307765"/>
                    </a:ext>
                  </a:extLst>
                </a:gridCol>
              </a:tblGrid>
              <a:tr h="432047">
                <a:tc>
                  <a:txBody>
                    <a:bodyPr/>
                    <a:lstStyle/>
                    <a:p>
                      <a:pPr algn="ctr"/>
                      <a:r>
                        <a:rPr lang="ko-Kore-KR" altLang="en-US" sz="1200" dirty="0"/>
                        <a:t>구분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ore-KR" altLang="en-US" sz="1200" dirty="0"/>
                        <a:t>용어</a:t>
                      </a:r>
                      <a:r>
                        <a:rPr lang="ko-KR" altLang="en-US" sz="1200" dirty="0"/>
                        <a:t> </a:t>
                      </a:r>
                      <a:endParaRPr lang="ko-Kore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sz="1200" dirty="0"/>
                        <a:t>DESC</a:t>
                      </a:r>
                      <a:endParaRPr lang="ko-Kore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6903140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200" dirty="0"/>
                        <a:t>원시 데이터</a:t>
                      </a:r>
                      <a:endParaRPr lang="ko-Kore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사전 정제 단계를 거치지 않은 최초 데이터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5631623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200" dirty="0"/>
                        <a:t>원천 데이터</a:t>
                      </a:r>
                      <a:endParaRPr lang="ko-Kore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원시 데이터에서 정제 단계를 거쳐 가공 준비가 된 데이터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6261517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200" dirty="0" err="1"/>
                        <a:t>라벨링</a:t>
                      </a:r>
                      <a:r>
                        <a:rPr lang="ko-KR" altLang="en-US" sz="1200" dirty="0"/>
                        <a:t> 데이터</a:t>
                      </a:r>
                      <a:endParaRPr lang="ko-Kore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원천 데이터에서 가공 단계를 거친 데이터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2586235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200" dirty="0"/>
                        <a:t>데이터 유형</a:t>
                      </a:r>
                      <a:endParaRPr lang="ko-Kore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가공할 데이터의 종류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이미지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동영상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텍스트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음성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, …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0584710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200" dirty="0" err="1"/>
                        <a:t>가공자</a:t>
                      </a:r>
                      <a:endParaRPr lang="ko-Kore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200" dirty="0" err="1"/>
                        <a:t>크라우드워커</a:t>
                      </a:r>
                      <a:endParaRPr lang="ko-Kore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8896882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200" dirty="0"/>
                        <a:t>가공 유형 </a:t>
                      </a:r>
                      <a:r>
                        <a:rPr lang="en-US" altLang="ko-KR" sz="1200" dirty="0"/>
                        <a:t>(</a:t>
                      </a:r>
                      <a:r>
                        <a:rPr lang="ko-KR" altLang="en-US" sz="1200" dirty="0" err="1"/>
                        <a:t>라벨링</a:t>
                      </a:r>
                      <a:r>
                        <a:rPr lang="ko-KR" altLang="en-US" sz="1200" dirty="0"/>
                        <a:t> 유형</a:t>
                      </a:r>
                      <a:r>
                        <a:rPr lang="en-US" altLang="ko-KR" sz="1200" dirty="0"/>
                        <a:t>)</a:t>
                      </a:r>
                      <a:endParaRPr lang="ko-Kore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라벨링의 종류 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en-US" altLang="ko-KR" sz="1200" dirty="0"/>
                        <a:t>BBOX, Polygon, </a:t>
                      </a:r>
                      <a:r>
                        <a:rPr lang="en-US" altLang="ko-KR" sz="1200" dirty="0" err="1"/>
                        <a:t>Keypoint</a:t>
                      </a:r>
                      <a:r>
                        <a:rPr lang="en-US" altLang="ko-KR" sz="1200" dirty="0"/>
                        <a:t>, </a:t>
                      </a:r>
                      <a:r>
                        <a:rPr lang="en-US" altLang="ko-KR" sz="1200" dirty="0" err="1"/>
                        <a:t>Keypoint</a:t>
                      </a:r>
                      <a:r>
                        <a:rPr lang="en-US" altLang="ko-KR" sz="1200" dirty="0"/>
                        <a:t> + BBOX, </a:t>
                      </a:r>
                      <a:r>
                        <a:rPr lang="ko-KR" altLang="en-US" sz="1200" dirty="0"/>
                        <a:t>동영상</a:t>
                      </a:r>
                      <a:r>
                        <a:rPr lang="en-US" altLang="ko-KR" sz="1200" dirty="0"/>
                        <a:t>, </a:t>
                      </a:r>
                      <a:r>
                        <a:rPr lang="ko-KR" altLang="en-US" sz="1200" dirty="0"/>
                        <a:t>텍스트</a:t>
                      </a:r>
                      <a:r>
                        <a:rPr lang="en-US" altLang="ko-KR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Cuboid, (</a:t>
                      </a:r>
                      <a:r>
                        <a:rPr lang="ko-KR" altLang="en-US" sz="12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비식별</a:t>
                      </a:r>
                      <a:r>
                        <a:rPr lang="en-US" altLang="ko-KR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8200101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200" dirty="0"/>
                        <a:t>가공 단계</a:t>
                      </a:r>
                      <a:endParaRPr lang="ko-Kore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200" dirty="0"/>
                        <a:t>한 개의 데이터에 대해 복수 가공 필요 시 가공의 순서를 지정하는 것</a:t>
                      </a:r>
                      <a:endParaRPr lang="ko-Kore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4548250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200" dirty="0"/>
                        <a:t>데이터 정제</a:t>
                      </a:r>
                      <a:endParaRPr lang="ko-Kore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200" dirty="0"/>
                        <a:t>가공하기 전에 데이터의 품질을 확인 및 수정하는 것</a:t>
                      </a:r>
                      <a:endParaRPr lang="en-US" altLang="ko-KR" sz="1200" dirty="0"/>
                    </a:p>
                    <a:p>
                      <a:pPr algn="l"/>
                      <a:r>
                        <a:rPr lang="en-US" altLang="ko-KR" sz="1200" dirty="0"/>
                        <a:t>   -. </a:t>
                      </a:r>
                      <a:r>
                        <a:rPr lang="ko-KR" altLang="en-US" sz="1200" dirty="0"/>
                        <a:t>파일명 오류 정정 </a:t>
                      </a:r>
                      <a:r>
                        <a:rPr lang="en-US" altLang="ko-KR" sz="1200" dirty="0"/>
                        <a:t>&amp; </a:t>
                      </a:r>
                      <a:r>
                        <a:rPr lang="ko-KR" altLang="en-US" sz="1200" dirty="0"/>
                        <a:t>해상도 확인</a:t>
                      </a:r>
                      <a:endParaRPr lang="en-US" altLang="ko-KR" sz="1200" dirty="0"/>
                    </a:p>
                    <a:p>
                      <a:pPr algn="l"/>
                      <a:r>
                        <a:rPr lang="en-US" altLang="ko-KR" sz="1200" dirty="0"/>
                        <a:t>   -. </a:t>
                      </a:r>
                      <a:r>
                        <a:rPr lang="ko-KR" altLang="en-US" sz="1200" dirty="0"/>
                        <a:t>객체가 온전치 않게 나온 경우 </a:t>
                      </a:r>
                      <a:r>
                        <a:rPr lang="en-US" altLang="ko-KR" sz="1200" dirty="0"/>
                        <a:t>: </a:t>
                      </a:r>
                      <a:r>
                        <a:rPr lang="ko-KR" altLang="en-US" sz="1200" dirty="0"/>
                        <a:t>손</a:t>
                      </a:r>
                      <a:r>
                        <a:rPr lang="en-US" altLang="ko-KR" sz="1200" dirty="0"/>
                        <a:t>, </a:t>
                      </a:r>
                      <a:r>
                        <a:rPr lang="ko-KR" altLang="en-US" sz="1200" dirty="0"/>
                        <a:t>발 잘림</a:t>
                      </a:r>
                      <a:endParaRPr lang="en-US" altLang="ko-KR" sz="1200" dirty="0"/>
                    </a:p>
                    <a:p>
                      <a:pPr algn="l"/>
                      <a:r>
                        <a:rPr lang="en-US" altLang="ko-KR" sz="1200" dirty="0"/>
                        <a:t>   -. </a:t>
                      </a:r>
                      <a:r>
                        <a:rPr lang="ko-KR" altLang="en-US" sz="1200" dirty="0" err="1"/>
                        <a:t>비식별</a:t>
                      </a:r>
                      <a:r>
                        <a:rPr lang="ko-KR" altLang="en-US" sz="1200" dirty="0"/>
                        <a:t> 작업 확인</a:t>
                      </a:r>
                      <a:endParaRPr lang="ko-Kore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5185789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200" dirty="0"/>
                        <a:t>카테고리 </a:t>
                      </a:r>
                      <a:r>
                        <a:rPr lang="en-US" altLang="ko-KR" sz="1200" dirty="0"/>
                        <a:t>??</a:t>
                      </a:r>
                      <a:endParaRPr lang="ko-Kore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ko-Kore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7223337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ko-Kore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ko-Kore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99742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6105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9059</TotalTime>
  <Words>1030</Words>
  <Application>Microsoft Office PowerPoint</Application>
  <PresentationFormat>A4 용지(210x297mm)</PresentationFormat>
  <Paragraphs>378</Paragraphs>
  <Slides>10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4" baseType="lpstr">
      <vt:lpstr>맑은 고딕</vt:lpstr>
      <vt:lpstr>Arial</vt:lpstr>
      <vt:lpstr>Helvetica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JunHyung Lee</dc:creator>
  <cp:lastModifiedBy>최 시은</cp:lastModifiedBy>
  <cp:revision>466</cp:revision>
  <cp:lastPrinted>2017-09-08T02:28:34Z</cp:lastPrinted>
  <dcterms:created xsi:type="dcterms:W3CDTF">2017-08-18T04:29:06Z</dcterms:created>
  <dcterms:modified xsi:type="dcterms:W3CDTF">2023-05-02T06:18:06Z</dcterms:modified>
</cp:coreProperties>
</file>