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3"/>
    <p:sldMasterId id="2147483684" r:id="rId4"/>
  </p:sldMasterIdLst>
  <p:notesMasterIdLst>
    <p:notesMasterId r:id="rId30"/>
  </p:notesMasterIdLst>
  <p:sldIdLst>
    <p:sldId id="256" r:id="rId5"/>
    <p:sldId id="257" r:id="rId6"/>
    <p:sldId id="258" r:id="rId7"/>
    <p:sldId id="346" r:id="rId8"/>
    <p:sldId id="406" r:id="rId9"/>
    <p:sldId id="259" r:id="rId10"/>
    <p:sldId id="460" r:id="rId11"/>
    <p:sldId id="279" r:id="rId12"/>
    <p:sldId id="373" r:id="rId13"/>
    <p:sldId id="267" r:id="rId14"/>
    <p:sldId id="458" r:id="rId15"/>
    <p:sldId id="269" r:id="rId16"/>
    <p:sldId id="347" r:id="rId17"/>
    <p:sldId id="421" r:id="rId18"/>
    <p:sldId id="462" r:id="rId19"/>
    <p:sldId id="461" r:id="rId20"/>
    <p:sldId id="463" r:id="rId21"/>
    <p:sldId id="464" r:id="rId22"/>
    <p:sldId id="465" r:id="rId23"/>
    <p:sldId id="467" r:id="rId24"/>
    <p:sldId id="468" r:id="rId25"/>
    <p:sldId id="469" r:id="rId26"/>
    <p:sldId id="472" r:id="rId27"/>
    <p:sldId id="473" r:id="rId28"/>
    <p:sldId id="471" r:id="rId29"/>
  </p:sldIdLst>
  <p:sldSz cx="12192000" cy="6858000"/>
  <p:notesSz cx="6858000" cy="9144000"/>
  <p:embeddedFontLst>
    <p:embeddedFont>
      <p:font typeface="KOPUBWORLDDOTUM MEDIUM" panose="020B0604020202020204" charset="-127"/>
      <p:regular r:id="rId31"/>
    </p:embeddedFont>
    <p:embeddedFont>
      <p:font typeface="NanumGothic" panose="020B0604020202020204" charset="-127"/>
      <p:regular r:id="rId32"/>
      <p:bold r:id="rId33"/>
    </p:embeddedFont>
    <p:embeddedFont>
      <p:font typeface="Pretendard" panose="020B0604020202020204" charset="-127"/>
      <p:regular r:id="rId34"/>
      <p:bold r:id="rId35"/>
    </p:embeddedFont>
    <p:embeddedFont>
      <p:font typeface="Pretendard ExtraBold" panose="020B0604020202020204" charset="-127"/>
      <p:bold r:id="rId36"/>
    </p:embeddedFont>
    <p:embeddedFont>
      <p:font typeface="Malgun Gothic" panose="020B0503020000020004" pitchFamily="34" charset="-127"/>
      <p:regular r:id="rId37"/>
      <p:bold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75" userDrawn="1">
          <p15:clr>
            <a:srgbClr val="A4A3A4"/>
          </p15:clr>
        </p15:guide>
        <p15:guide id="3" pos="6040" userDrawn="1">
          <p15:clr>
            <a:srgbClr val="A4A3A4"/>
          </p15:clr>
        </p15:guide>
        <p15:guide id="4" pos="304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8F03BD-C30D-46CD-FFD5-B2422147BF85}" name="남궁 은" initials="은남" userId="S::ngeun@sweetk.co.kr::f09c93dc-a293-470a-ae52-44e07fe04f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FF99"/>
    <a:srgbClr val="FFFFFF"/>
    <a:srgbClr val="404040"/>
    <a:srgbClr val="D21CFF"/>
    <a:srgbClr val="595959"/>
    <a:srgbClr val="A6A6A6"/>
    <a:srgbClr val="FF9988"/>
    <a:srgbClr val="00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5F896D-0A6C-FB4A-AAE6-A8304C5ACAE1}" v="10" dt="2025-09-10T01:57:20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251"/>
        <p:guide pos="75"/>
        <p:guide pos="6040"/>
        <p:guide pos="3046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유 재경" userId="20495e8d-7259-4abc-bfd2-3731d21b2da6" providerId="ADAL" clId="{335F896D-0A6C-FB4A-AAE6-A8304C5ACAE1}"/>
    <pc:docChg chg="custSel modSld">
      <pc:chgData name="유 재경" userId="20495e8d-7259-4abc-bfd2-3731d21b2da6" providerId="ADAL" clId="{335F896D-0A6C-FB4A-AAE6-A8304C5ACAE1}" dt="2025-09-10T01:57:20.359" v="247" actId="167"/>
      <pc:docMkLst>
        <pc:docMk/>
      </pc:docMkLst>
      <pc:sldChg chg="addSp delSp modSp mod">
        <pc:chgData name="유 재경" userId="20495e8d-7259-4abc-bfd2-3731d21b2da6" providerId="ADAL" clId="{335F896D-0A6C-FB4A-AAE6-A8304C5ACAE1}" dt="2025-09-10T01:57:20.359" v="247" actId="167"/>
        <pc:sldMkLst>
          <pc:docMk/>
          <pc:sldMk cId="1010698534" sldId="421"/>
        </pc:sldMkLst>
        <pc:spChg chg="add mod">
          <ac:chgData name="유 재경" userId="20495e8d-7259-4abc-bfd2-3731d21b2da6" providerId="ADAL" clId="{335F896D-0A6C-FB4A-AAE6-A8304C5ACAE1}" dt="2025-09-10T01:57:18.730" v="246" actId="164"/>
          <ac:spMkLst>
            <pc:docMk/>
            <pc:sldMk cId="1010698534" sldId="421"/>
            <ac:spMk id="4" creationId="{9BAE984D-B17A-5BD2-2DBB-4FBB0992D27A}"/>
          </ac:spMkLst>
        </pc:spChg>
        <pc:spChg chg="del">
          <ac:chgData name="유 재경" userId="20495e8d-7259-4abc-bfd2-3731d21b2da6" providerId="ADAL" clId="{335F896D-0A6C-FB4A-AAE6-A8304C5ACAE1}" dt="2025-09-10T01:55:13.359" v="0" actId="478"/>
          <ac:spMkLst>
            <pc:docMk/>
            <pc:sldMk cId="1010698534" sldId="421"/>
            <ac:spMk id="54" creationId="{F748DBB1-072C-6E36-7B7B-94B7C4EDCED8}"/>
          </ac:spMkLst>
        </pc:spChg>
        <pc:grpChg chg="add mod">
          <ac:chgData name="유 재경" userId="20495e8d-7259-4abc-bfd2-3731d21b2da6" providerId="ADAL" clId="{335F896D-0A6C-FB4A-AAE6-A8304C5ACAE1}" dt="2025-09-10T01:57:20.359" v="247" actId="167"/>
          <ac:grpSpMkLst>
            <pc:docMk/>
            <pc:sldMk cId="1010698534" sldId="421"/>
            <ac:grpSpMk id="5" creationId="{D5D85FAC-3DDB-EC21-0135-595B1980BC36}"/>
          </ac:grpSpMkLst>
        </pc:grpChg>
        <pc:graphicFrameChg chg="mod modGraphic">
          <ac:chgData name="유 재경" userId="20495e8d-7259-4abc-bfd2-3731d21b2da6" providerId="ADAL" clId="{335F896D-0A6C-FB4A-AAE6-A8304C5ACAE1}" dt="2025-09-10T01:56:22.349" v="238" actId="20577"/>
          <ac:graphicFrameMkLst>
            <pc:docMk/>
            <pc:sldMk cId="1010698534" sldId="421"/>
            <ac:graphicFrameMk id="400" creationId="{26EB1C4F-FB61-6F8C-0B08-CDF9AE59CE4E}"/>
          </ac:graphicFrameMkLst>
        </pc:graphicFrameChg>
        <pc:picChg chg="mod">
          <ac:chgData name="유 재경" userId="20495e8d-7259-4abc-bfd2-3731d21b2da6" providerId="ADAL" clId="{335F896D-0A6C-FB4A-AAE6-A8304C5ACAE1}" dt="2025-09-10T01:57:18.730" v="246" actId="164"/>
          <ac:picMkLst>
            <pc:docMk/>
            <pc:sldMk cId="1010698534" sldId="421"/>
            <ac:picMk id="21" creationId="{DD4B332A-08E7-8BBA-E8E1-F15A686469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825AC-8446-416D-B8DE-6BA26ECBAAAB}" type="datetimeFigureOut">
              <a:rPr lang="ko-KR" altLang="en-US" smtClean="0"/>
              <a:t>2025-09-09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857BF-1716-423F-A5AC-B4A1D4927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37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 </a:t>
            </a:r>
            <a:r>
              <a:rPr lang="ko-KR" altLang="en-US" err="1"/>
              <a:t>ㅠ</a:t>
            </a:r>
            <a:r>
              <a:rPr lang="ko-KR" altLang="en-US"/>
              <a:t>  </a:t>
            </a:r>
            <a:r>
              <a:rPr lang="ko-KR" altLang="en-US" err="1"/>
              <a:t>ㅡ</a:t>
            </a:r>
            <a:r>
              <a:rPr lang="ko-KR" altLang="en-US"/>
              <a:t>  </a:t>
            </a:r>
            <a:endParaRPr/>
          </a:p>
        </p:txBody>
      </p:sp>
      <p:sp>
        <p:nvSpPr>
          <p:cNvPr id="390" name="Google Shape;3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026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7762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965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>
          <a:extLst>
            <a:ext uri="{FF2B5EF4-FFF2-40B4-BE49-F238E27FC236}">
              <a16:creationId xmlns:a16="http://schemas.microsoft.com/office/drawing/2014/main" id="{3A9D9309-954C-0978-C57D-1EA48E70D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:notes">
            <a:extLst>
              <a:ext uri="{FF2B5EF4-FFF2-40B4-BE49-F238E27FC236}">
                <a16:creationId xmlns:a16="http://schemas.microsoft.com/office/drawing/2014/main" id="{1A45C822-DB91-2EDA-EE95-B218DFB8E0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3:notes">
            <a:extLst>
              <a:ext uri="{FF2B5EF4-FFF2-40B4-BE49-F238E27FC236}">
                <a16:creationId xmlns:a16="http://schemas.microsoft.com/office/drawing/2014/main" id="{EEE88B2A-0868-4619-3D89-490B595CB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524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58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BECF7107-D436-D379-5A96-474743DA6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>
            <a:extLst>
              <a:ext uri="{FF2B5EF4-FFF2-40B4-BE49-F238E27FC236}">
                <a16:creationId xmlns:a16="http://schemas.microsoft.com/office/drawing/2014/main" id="{0F455479-DE35-1ED4-A28B-A253EF3895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>
            <a:extLst>
              <a:ext uri="{FF2B5EF4-FFF2-40B4-BE49-F238E27FC236}">
                <a16:creationId xmlns:a16="http://schemas.microsoft.com/office/drawing/2014/main" id="{B195FAA9-0814-00BF-96F3-D67D2CD38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1928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663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7832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99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빈 화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83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콘텐츠 2개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19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비교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94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제목만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07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캡션 있는 콘텐츠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37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캡션 있는 그림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73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제목 및 세로 텍스트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99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세로 제목 및 텍스트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044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userDrawn="1">
  <p:cSld name="빈 화면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1C7A5ED3-E5CB-D00B-EB7C-EC969F19C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008" y="441846"/>
            <a:ext cx="6630786" cy="225079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j-ea"/>
                <a:ea typeface="+mj-ea"/>
              </a:defRPr>
            </a:lvl1pPr>
          </a:lstStyle>
          <a:p>
            <a:r>
              <a:rPr lang="ko-KR" altLang="en-US"/>
              <a:t>화면 경로</a:t>
            </a:r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9196F060-8871-DA11-D369-2A054B1DB2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95465" y="166082"/>
            <a:ext cx="2660016" cy="2250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ko-KR" altLang="en-US"/>
              <a:t>화면 </a:t>
            </a:r>
            <a:r>
              <a:rPr lang="en-US" altLang="ko-KR"/>
              <a:t>ID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693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2" name="Google Shape;1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3" name="Google Shape;1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4" name="Google Shape;1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194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Google Shape;85;p72"/>
          <p:cNvGraphicFramePr/>
          <p:nvPr>
            <p:extLst>
              <p:ext uri="{D42A27DB-BD31-4B8C-83A1-F6EECF244321}">
                <p14:modId xmlns:p14="http://schemas.microsoft.com/office/powerpoint/2010/main" val="2225914529"/>
              </p:ext>
            </p:extLst>
          </p:nvPr>
        </p:nvGraphicFramePr>
        <p:xfrm>
          <a:off x="9620249" y="129001"/>
          <a:ext cx="2414275" cy="554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2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작성자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8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유재경</a:t>
                      </a:r>
                      <a:endParaRPr sz="8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b="1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페이지</a:t>
                      </a:r>
                      <a:endParaRPr sz="800" b="1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6" name="Google Shape;86;p72"/>
          <p:cNvGraphicFramePr/>
          <p:nvPr>
            <p:extLst>
              <p:ext uri="{D42A27DB-BD31-4B8C-83A1-F6EECF244321}">
                <p14:modId xmlns:p14="http://schemas.microsoft.com/office/powerpoint/2010/main" val="1130093318"/>
              </p:ext>
            </p:extLst>
          </p:nvPr>
        </p:nvGraphicFramePr>
        <p:xfrm>
          <a:off x="117224" y="127115"/>
          <a:ext cx="9461650" cy="554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7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6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87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시스템명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0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+mn-cs"/>
                          <a:sym typeface="Malgun Gothic"/>
                        </a:rPr>
                        <a:t>장애인 자립 지원 플랫폼</a:t>
                      </a:r>
                      <a:endParaRPr lang="en-US" altLang="ko-KR" sz="800" b="0" i="0" u="none" strike="noStrike" kern="0" cap="none" noProof="0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+mn-cs"/>
                        <a:sym typeface="Arial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화면</a:t>
                      </a:r>
                      <a:r>
                        <a:rPr lang="en-US" altLang="ko-KR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ID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25">
                <a:tc v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화면경로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7" name="Google Shape;87;p72"/>
          <p:cNvSpPr/>
          <p:nvPr/>
        </p:nvSpPr>
        <p:spPr>
          <a:xfrm>
            <a:off x="117226" y="126584"/>
            <a:ext cx="9461672" cy="6429791"/>
          </a:xfrm>
          <a:prstGeom prst="rect">
            <a:avLst/>
          </a:prstGeom>
          <a:noFill/>
          <a:ln w="165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4700" tIns="42350" rIns="84700" bIns="423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8" name="Google Shape;88;p72"/>
          <p:cNvSpPr txBox="1"/>
          <p:nvPr/>
        </p:nvSpPr>
        <p:spPr>
          <a:xfrm>
            <a:off x="11252429" y="467517"/>
            <a:ext cx="250066" cy="14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450" tIns="16725" rIns="33450" bIns="16725" anchor="t" anchorCtr="0">
            <a:spAutoFit/>
          </a:bodyPr>
          <a:lstStyle/>
          <a:p>
            <a:pPr marL="0" marR="0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8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8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0" name="Google Shape;90;p72"/>
          <p:cNvSpPr txBox="1"/>
          <p:nvPr/>
        </p:nvSpPr>
        <p:spPr>
          <a:xfrm>
            <a:off x="35706" y="6580674"/>
            <a:ext cx="2321971" cy="24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Arial"/>
              <a:buNone/>
            </a:pPr>
            <a:r>
              <a:rPr lang="ko-KR" sz="800" b="0">
                <a:solidFill>
                  <a:srgbClr val="666666"/>
                </a:solidFill>
                <a:latin typeface="NanumGothic"/>
                <a:ea typeface="NanumGothic"/>
                <a:cs typeface="NanumGothic"/>
                <a:sym typeface="Nanum Gothic"/>
              </a:rPr>
              <a:t>ⓒ 202</a:t>
            </a:r>
            <a:r>
              <a:rPr lang="en-US" altLang="ko-KR" sz="800" b="0">
                <a:solidFill>
                  <a:srgbClr val="666666"/>
                </a:solidFill>
                <a:latin typeface="NanumGothic"/>
                <a:ea typeface="NanumGothic"/>
                <a:cs typeface="NanumGothic"/>
                <a:sym typeface="Nanum Gothic"/>
              </a:rPr>
              <a:t>5</a:t>
            </a:r>
            <a:r>
              <a:rPr lang="ko-KR" sz="800" b="0">
                <a:solidFill>
                  <a:srgbClr val="666666"/>
                </a:solidFill>
                <a:latin typeface="NanumGothic"/>
                <a:ea typeface="NanumGothic"/>
                <a:cs typeface="NanumGothic"/>
                <a:sym typeface="Nanum Gothic"/>
              </a:rPr>
              <a:t> </a:t>
            </a:r>
            <a:r>
              <a:rPr lang="ko-KR" sz="800" b="0" err="1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Sweet</a:t>
            </a:r>
            <a:r>
              <a:rPr lang="ko-KR" sz="800" b="0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 K. All </a:t>
            </a:r>
            <a:r>
              <a:rPr lang="ko-KR" sz="800" b="0" err="1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ko-KR" sz="800" b="0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800" b="0" err="1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ko-KR" sz="800" b="0">
                <a:solidFill>
                  <a:srgbClr val="666666"/>
                </a:solidFill>
                <a:latin typeface="NanumGothic"/>
                <a:ea typeface="NanumGothic"/>
                <a:cs typeface="NanumGothic"/>
                <a:sym typeface="Nanum Gothic"/>
              </a:rPr>
              <a:t>.</a:t>
            </a:r>
            <a:endParaRPr sz="800" b="1">
              <a:solidFill>
                <a:srgbClr val="7F7F7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2" name="Google Shape;92;p72"/>
          <p:cNvSpPr txBox="1"/>
          <p:nvPr userDrawn="1"/>
        </p:nvSpPr>
        <p:spPr>
          <a:xfrm>
            <a:off x="6929692" y="146852"/>
            <a:ext cx="2871950" cy="27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lgun Gothic"/>
              <a:buNone/>
            </a:pPr>
            <a:endParaRPr sz="1000" b="1" i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 descr="폰트, 그래픽, 스크린샷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88F399-CDF6-BD9E-F62C-6A9BFC3310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3"/>
          <a:stretch>
            <a:fillRect/>
          </a:stretch>
        </p:blipFill>
        <p:spPr>
          <a:xfrm>
            <a:off x="385335" y="301625"/>
            <a:ext cx="1052330" cy="2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6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 smtClean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1pPr>
      <a:lvl2pPr marL="0" marR="0" lvl="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 smtClean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2pPr>
      <a:lvl3pPr marL="0" marR="0" lvl="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 smtClean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3pPr>
      <a:lvl4pPr marL="0" marR="0" lvl="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 smtClean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4pPr>
      <a:lvl5pPr marL="0" marR="0" lvl="4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"/>
          <p:cNvSpPr txBox="1"/>
          <p:nvPr/>
        </p:nvSpPr>
        <p:spPr>
          <a:xfrm>
            <a:off x="1053860" y="2869746"/>
            <a:ext cx="55124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</a:pPr>
            <a:r>
              <a:rPr kumimoji="0" lang="en-US" altLang="ko-KR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t>Storyboard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68" name="Google Shape;168;p1"/>
          <p:cNvSpPr txBox="1"/>
          <p:nvPr/>
        </p:nvSpPr>
        <p:spPr>
          <a:xfrm>
            <a:off x="1053860" y="17370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atinLnBrk="0">
              <a:lnSpc>
                <a:spcPct val="90000"/>
              </a:lnSpc>
              <a:buClr>
                <a:srgbClr val="000000"/>
              </a:buClr>
              <a:buSzPts val="3600"/>
            </a:pPr>
            <a:r>
              <a:rPr kumimoji="0" lang="ko-KR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/>
                <a:ea typeface="Malgun Gothic"/>
                <a:cs typeface="Arial"/>
                <a:sym typeface="Malgun Gothic"/>
              </a:rPr>
              <a:t>장애인 자립 플랫폼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/>
          <p:nvPr/>
        </p:nvSpPr>
        <p:spPr>
          <a:xfrm>
            <a:off x="869950" y="1885950"/>
            <a:ext cx="101360" cy="1543050"/>
          </a:xfrm>
          <a:prstGeom prst="rect">
            <a:avLst/>
          </a:prstGeom>
          <a:solidFill>
            <a:srgbClr val="326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aphicFrame>
        <p:nvGraphicFramePr>
          <p:cNvPr id="170" name="Google Shape;170;p1"/>
          <p:cNvGraphicFramePr/>
          <p:nvPr>
            <p:extLst>
              <p:ext uri="{D42A27DB-BD31-4B8C-83A1-F6EECF244321}">
                <p14:modId xmlns:p14="http://schemas.microsoft.com/office/powerpoint/2010/main" val="2749871117"/>
              </p:ext>
            </p:extLst>
          </p:nvPr>
        </p:nvGraphicFramePr>
        <p:xfrm>
          <a:off x="1176866" y="3846336"/>
          <a:ext cx="4281300" cy="7977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2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버전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0.</a:t>
                      </a:r>
                      <a:r>
                        <a:rPr lang="en-US" altLang="ko-KR" sz="800" u="none" strike="noStrike" cap="none"/>
                        <a:t>2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작성일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20</a:t>
                      </a:r>
                      <a:r>
                        <a:rPr lang="en-US" altLang="ko-KR" sz="800" u="none" strike="noStrike" cap="none"/>
                        <a:t>25.07.29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작성자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800" u="none" strike="noStrike" cap="none"/>
                        <a:t>유재경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393" name="Google Shape;393;p12"/>
          <p:cNvSpPr/>
          <p:nvPr/>
        </p:nvSpPr>
        <p:spPr>
          <a:xfrm>
            <a:off x="0" y="0"/>
            <a:ext cx="12192000" cy="740566"/>
          </a:xfrm>
          <a:prstGeom prst="rect">
            <a:avLst/>
          </a:prstGeom>
          <a:gradFill>
            <a:gsLst>
              <a:gs pos="0">
                <a:srgbClr val="3F9367"/>
              </a:gs>
              <a:gs pos="100000">
                <a:srgbClr val="6BBBB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94" name="Google Shape;394;p12"/>
          <p:cNvSpPr txBox="1"/>
          <p:nvPr/>
        </p:nvSpPr>
        <p:spPr>
          <a:xfrm>
            <a:off x="1403350" y="1885951"/>
            <a:ext cx="980416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algun Gothic"/>
              <a:buNone/>
              <a:tabLst/>
              <a:defRPr/>
            </a:pPr>
            <a:r>
              <a:rPr lang="en-US" altLang="ko-KR" sz="3600" b="1" kern="0">
                <a:solidFill>
                  <a:srgbClr val="002060"/>
                </a:solidFill>
                <a:latin typeface="Malgun Gothic"/>
                <a:ea typeface="Malgun Gothic"/>
              </a:rPr>
              <a:t>GNB/LNB </a:t>
            </a:r>
            <a:r>
              <a:rPr lang="ko-KR" altLang="en-US" sz="3600" b="1" kern="0">
                <a:solidFill>
                  <a:srgbClr val="002060"/>
                </a:solidFill>
                <a:latin typeface="Malgun Gothic"/>
                <a:ea typeface="Malgun Gothic"/>
              </a:rPr>
              <a:t>영역 정의</a:t>
            </a:r>
            <a:r>
              <a:rPr lang="en-US" altLang="ko-KR" sz="3600" b="1" kern="0">
                <a:solidFill>
                  <a:srgbClr val="002060"/>
                </a:solidFill>
                <a:latin typeface="Malgun Gothic"/>
                <a:ea typeface="Malgun Gothic"/>
              </a:rPr>
              <a:t>, </a:t>
            </a:r>
            <a:r>
              <a:rPr lang="ko-KR" altLang="en-US" sz="3600" b="1" kern="0">
                <a:solidFill>
                  <a:srgbClr val="002060"/>
                </a:solidFill>
                <a:latin typeface="Malgun Gothic"/>
                <a:ea typeface="Malgun Gothic"/>
              </a:rPr>
              <a:t>기본 기능 정의</a:t>
            </a:r>
          </a:p>
        </p:txBody>
      </p:sp>
      <p:sp>
        <p:nvSpPr>
          <p:cNvPr id="395" name="Google Shape;395;p12"/>
          <p:cNvSpPr/>
          <p:nvPr/>
        </p:nvSpPr>
        <p:spPr>
          <a:xfrm>
            <a:off x="869950" y="1885950"/>
            <a:ext cx="114540" cy="1270000"/>
          </a:xfrm>
          <a:prstGeom prst="rect">
            <a:avLst/>
          </a:prstGeom>
          <a:solidFill>
            <a:srgbClr val="326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0" name="Google Shape;400;p13"/>
          <p:cNvGraphicFramePr/>
          <p:nvPr>
            <p:extLst>
              <p:ext uri="{D42A27DB-BD31-4B8C-83A1-F6EECF244321}">
                <p14:modId xmlns:p14="http://schemas.microsoft.com/office/powerpoint/2010/main" val="2861111225"/>
              </p:ext>
            </p:extLst>
          </p:nvPr>
        </p:nvGraphicFramePr>
        <p:xfrm>
          <a:off x="9614268" y="755009"/>
          <a:ext cx="2491537" cy="21900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endParaRPr lang="ko-KR" altLang="en-US" sz="800" u="none" strike="noStrike" cap="none"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플랫폼 로고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클릭 시 메인 화면으로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KoPubWorldDotum Medium" pitchFamily="2" charset="-127"/>
                          <a:ea typeface="KoPubWorldDotum Medium" pitchFamily="2" charset="-127"/>
                          <a:cs typeface="KoPubWorldDotum Medium" pitchFamily="2" charset="-127"/>
                        </a:rPr>
                        <a:t>(</a:t>
                      </a:r>
                      <a:r>
                        <a:rPr lang="en-US" altLang="ko-KR" sz="800">
                          <a:latin typeface="KoPubWorldDotum Medium" pitchFamily="2" charset="-127"/>
                          <a:ea typeface="KoPubWorldDotum Medium" pitchFamily="2" charset="-127"/>
                          <a:cs typeface="KoPubWorldDotum Medium" pitchFamily="2" charset="-127"/>
                        </a:rPr>
                        <a:t>SKII-UI-00-01-01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KoPubWorldDotum Medium" pitchFamily="2" charset="-127"/>
                          <a:ea typeface="KoPubWorldDotum Medium" pitchFamily="2" charset="-127"/>
                          <a:cs typeface="KoPubWorldDotum Medium" pitchFamily="2" charset="-127"/>
                        </a:rPr>
                        <a:t>)</a:t>
                      </a:r>
                      <a:endParaRPr lang="ko-KR" altLang="en-US" sz="800">
                        <a:latin typeface="KoPubWorldDotum Medium" pitchFamily="2" charset="-127"/>
                        <a:ea typeface="KoPubWorldDotum Medium" pitchFamily="2" charset="-127"/>
                        <a:cs typeface="KoPubWorldDotum Medium" pitchFamily="2" charset="-127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검색 영역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.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키워드 검색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해당 키워드를 데이터 테이블 이름에 포함하는 자료 노출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en-US" altLang="ko-KR" sz="800">
                          <a:latin typeface="KoPubWorldDotum Medium" pitchFamily="2" charset="-127"/>
                          <a:ea typeface="KoPubWorldDotum Medium" pitchFamily="2" charset="-127"/>
                          <a:cs typeface="KoPubWorldDotum Medium" pitchFamily="2" charset="-127"/>
                        </a:rPr>
                        <a:t>SKII-UI-00-02-01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sp>
        <p:nvSpPr>
          <p:cNvPr id="2" name="제목 1">
            <a:extLst>
              <a:ext uri="{FF2B5EF4-FFF2-40B4-BE49-F238E27FC236}">
                <a16:creationId xmlns:a16="http://schemas.microsoft.com/office/drawing/2014/main" id="{991891FE-CE4E-C545-9120-63ACF3DA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17677B0-6603-7B03-B621-C6D2A13D9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/>
              <a:t>SKII-UI-00-01-01</a:t>
            </a:r>
            <a:endParaRPr lang="ko-KR" altLang="en-US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8C44DF51-2860-5DDC-A883-3E06CBF21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93"/>
          <a:stretch/>
        </p:blipFill>
        <p:spPr>
          <a:xfrm>
            <a:off x="127530" y="717610"/>
            <a:ext cx="9446400" cy="648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FCFDA9-AD05-E7DA-317B-1FCC67A5B61B}"/>
              </a:ext>
            </a:extLst>
          </p:cNvPr>
          <p:cNvSpPr/>
          <p:nvPr/>
        </p:nvSpPr>
        <p:spPr>
          <a:xfrm>
            <a:off x="1669240" y="755009"/>
            <a:ext cx="1675377" cy="5276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87A01-66E6-980D-2480-E8C6F883E5C6}"/>
              </a:ext>
            </a:extLst>
          </p:cNvPr>
          <p:cNvSpPr/>
          <p:nvPr/>
        </p:nvSpPr>
        <p:spPr>
          <a:xfrm>
            <a:off x="5332977" y="822345"/>
            <a:ext cx="2571367" cy="405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DF2B09-31E5-CC6B-5A74-011FA960A650}"/>
              </a:ext>
            </a:extLst>
          </p:cNvPr>
          <p:cNvSpPr/>
          <p:nvPr/>
        </p:nvSpPr>
        <p:spPr>
          <a:xfrm>
            <a:off x="1571050" y="72232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49245F-8882-62F6-AA71-A42053EF9E57}"/>
              </a:ext>
            </a:extLst>
          </p:cNvPr>
          <p:cNvSpPr/>
          <p:nvPr/>
        </p:nvSpPr>
        <p:spPr>
          <a:xfrm>
            <a:off x="5216376" y="72232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394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0" name="Google Shape;400;p13"/>
          <p:cNvGraphicFramePr/>
          <p:nvPr>
            <p:extLst>
              <p:ext uri="{D42A27DB-BD31-4B8C-83A1-F6EECF244321}">
                <p14:modId xmlns:p14="http://schemas.microsoft.com/office/powerpoint/2010/main" val="481978359"/>
              </p:ext>
            </p:extLst>
          </p:nvPr>
        </p:nvGraphicFramePr>
        <p:xfrm>
          <a:off x="9614268" y="755009"/>
          <a:ext cx="2491537" cy="18563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endParaRPr lang="ko-KR" altLang="en-US" sz="800" u="none" strike="noStrike" cap="none"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Breadcrumb 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방식의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navigation bar.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메인화면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자가진단 수행 페이지는 제외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sp>
        <p:nvSpPr>
          <p:cNvPr id="2" name="제목 1">
            <a:extLst>
              <a:ext uri="{FF2B5EF4-FFF2-40B4-BE49-F238E27FC236}">
                <a16:creationId xmlns:a16="http://schemas.microsoft.com/office/drawing/2014/main" id="{991891FE-CE4E-C545-9120-63ACF3DA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17677B0-6603-7B03-B621-C6D2A13D9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/>
              <a:t>SKII-UI-00-01-01</a:t>
            </a:r>
            <a:endParaRPr lang="ko-KR" altLang="en-US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8C44DF51-2860-5DDC-A883-3E06CBF21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07"/>
          <a:stretch/>
        </p:blipFill>
        <p:spPr>
          <a:xfrm>
            <a:off x="127530" y="717610"/>
            <a:ext cx="9446400" cy="10251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6326D7A-DB35-9E28-BCC5-1AF84AEE98E0}"/>
              </a:ext>
            </a:extLst>
          </p:cNvPr>
          <p:cNvSpPr/>
          <p:nvPr/>
        </p:nvSpPr>
        <p:spPr>
          <a:xfrm>
            <a:off x="1669240" y="1364800"/>
            <a:ext cx="1853348" cy="337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5F667A-B9EB-E7A5-E9FB-A4F8A5F2FC8F}"/>
              </a:ext>
            </a:extLst>
          </p:cNvPr>
          <p:cNvSpPr/>
          <p:nvPr/>
        </p:nvSpPr>
        <p:spPr>
          <a:xfrm>
            <a:off x="1571050" y="1278883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613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393" name="Google Shape;393;p12"/>
          <p:cNvSpPr/>
          <p:nvPr/>
        </p:nvSpPr>
        <p:spPr>
          <a:xfrm>
            <a:off x="0" y="0"/>
            <a:ext cx="12192000" cy="740566"/>
          </a:xfrm>
          <a:prstGeom prst="rect">
            <a:avLst/>
          </a:prstGeom>
          <a:gradFill>
            <a:gsLst>
              <a:gs pos="0">
                <a:srgbClr val="3F9367"/>
              </a:gs>
              <a:gs pos="100000">
                <a:srgbClr val="6BBBB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94" name="Google Shape;394;p12"/>
          <p:cNvSpPr txBox="1"/>
          <p:nvPr/>
        </p:nvSpPr>
        <p:spPr>
          <a:xfrm>
            <a:off x="1403350" y="1885951"/>
            <a:ext cx="980416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algun Gothic"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 Gothic"/>
                <a:ea typeface="Malgun Gothic"/>
                <a:cs typeface="+mn-cs"/>
              </a:rPr>
              <a:t>세부 기능별 화면</a:t>
            </a:r>
            <a:endParaRPr kumimoji="0" lang="en-US" altLang="ko-KR" sz="3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lgun Gothic"/>
              <a:ea typeface="Malgun Gothic"/>
              <a:cs typeface="+mn-cs"/>
            </a:endParaRPr>
          </a:p>
        </p:txBody>
      </p:sp>
      <p:sp>
        <p:nvSpPr>
          <p:cNvPr id="395" name="Google Shape;395;p12"/>
          <p:cNvSpPr/>
          <p:nvPr/>
        </p:nvSpPr>
        <p:spPr>
          <a:xfrm>
            <a:off x="869950" y="1885950"/>
            <a:ext cx="114540" cy="1270000"/>
          </a:xfrm>
          <a:prstGeom prst="rect">
            <a:avLst/>
          </a:prstGeom>
          <a:solidFill>
            <a:srgbClr val="326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928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97C256A3-895B-758C-FF87-07B61A9A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5D85FAC-3DDB-EC21-0135-595B1980BC36}"/>
              </a:ext>
            </a:extLst>
          </p:cNvPr>
          <p:cNvGrpSpPr/>
          <p:nvPr/>
        </p:nvGrpSpPr>
        <p:grpSpPr>
          <a:xfrm>
            <a:off x="2372196" y="717610"/>
            <a:ext cx="5174789" cy="5821637"/>
            <a:chOff x="2372196" y="717610"/>
            <a:chExt cx="5174789" cy="5821637"/>
          </a:xfrm>
        </p:grpSpPr>
        <p:pic>
          <p:nvPicPr>
            <p:cNvPr id="21" name="Picture 20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DD4B332A-08E7-8BBA-E8E1-F15A68646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2196" y="717610"/>
              <a:ext cx="5174789" cy="582163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AE984D-B17A-5BD2-2DBB-4FBB0992D27A}"/>
                </a:ext>
              </a:extLst>
            </p:cNvPr>
            <p:cNvSpPr/>
            <p:nvPr/>
          </p:nvSpPr>
          <p:spPr>
            <a:xfrm>
              <a:off x="6264166" y="2326696"/>
              <a:ext cx="314913" cy="92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  <p:graphicFrame>
        <p:nvGraphicFramePr>
          <p:cNvPr id="400" name="Google Shape;400;p13">
            <a:extLst>
              <a:ext uri="{FF2B5EF4-FFF2-40B4-BE49-F238E27FC236}">
                <a16:creationId xmlns:a16="http://schemas.microsoft.com/office/drawing/2014/main" id="{26EB1C4F-FB61-6F8C-0B08-CDF9AE59C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0968456"/>
              </p:ext>
            </p:extLst>
          </p:nvPr>
        </p:nvGraphicFramePr>
        <p:xfrm>
          <a:off x="9614268" y="755009"/>
          <a:ext cx="2491537" cy="42323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u="none" strike="noStrike" cap="none">
                          <a:solidFill>
                            <a:schemeClr val="tx1"/>
                          </a:solidFill>
                        </a:rPr>
                        <a:t>URL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로 진입했을 때 제일 처음 보여지는 메인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클릭 시 장애인 자립 설명 페이지로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 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SKII-UI-00-01-02]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최신 업로드 자료 리스트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6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개 노출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*</a:t>
                      </a: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최신순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클릭 시 해당 데이터의 상세 페이지로 이동</a:t>
                      </a:r>
                      <a:b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</a:b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 SKII-UI-01-01-02]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자립 </a:t>
                      </a: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테마별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자료 이동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.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*자립테마별 자료는 기초데이터에 한함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 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 SKII-UI-01-01-01]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데이터 유형별 자료 이동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.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(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*과업 기준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,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수집 데이터 카테고리에 따름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 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 SKII-UI-01-01-01]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4-1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전체 데이터 리스트로 이동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,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가나다순 데이터 정렬</a:t>
                      </a:r>
                      <a:endParaRPr kumimoji="0" lang="en-US" altLang="ko-KR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(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*화면 구성 </a:t>
                      </a:r>
                      <a:r>
                        <a:rPr lang="en-KR" sz="800"/>
                        <a:t>SKIII-UI-00-02-01</a:t>
                      </a:r>
                      <a:r>
                        <a:rPr lang="ko-KR" altLang="en-US" sz="800"/>
                        <a:t>과 동일</a:t>
                      </a:r>
                      <a:r>
                        <a:rPr lang="en-US" altLang="ko-KR" sz="800"/>
                        <a:t>)</a:t>
                      </a:r>
                      <a:endParaRPr kumimoji="0" lang="en-US" altLang="ko-KR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434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자립 수준 자가진단 페이지로 이동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[SKII-UI-02-01-01]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보행 약자 맵 서비스로 이동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실증 서비스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1)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>
                          <a:latin typeface="나눔고딕" pitchFamily="2" charset="-127"/>
                          <a:ea typeface="나눔고딕" pitchFamily="2" charset="-127"/>
                        </a:rPr>
                        <a:t>7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장애인 구인구직 서비스로 이동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실증 서비스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2)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680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>
                          <a:latin typeface="나눔고딕" pitchFamily="2" charset="-127"/>
                          <a:ea typeface="나눔고딕" pitchFamily="2" charset="-127"/>
                        </a:rPr>
                        <a:t>8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무장애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관광지도 서비스로 이동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실증 서비스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3)</a:t>
                      </a:r>
                      <a:b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</a:br>
                      <a:r>
                        <a:rPr lang="en-US" altLang="ko-KR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*</a:t>
                      </a:r>
                      <a:r>
                        <a:rPr lang="en-US" altLang="ko-KR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25</a:t>
                      </a:r>
                      <a:r>
                        <a:rPr lang="ko-KR" altLang="en-US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년도 과업 범위가 아니므로</a:t>
                      </a:r>
                      <a:r>
                        <a:rPr lang="en-US" altLang="ko-KR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,</a:t>
                      </a:r>
                      <a:r>
                        <a:rPr lang="ko-KR" altLang="en-US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클릭 시 </a:t>
                      </a:r>
                      <a:r>
                        <a:rPr lang="en-US" altLang="ko-KR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‘</a:t>
                      </a:r>
                      <a:r>
                        <a:rPr lang="ko-KR" altLang="en-US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준비중인 페이지입니다</a:t>
                      </a:r>
                      <a:r>
                        <a:rPr lang="en-US" altLang="ko-KR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’</a:t>
                      </a:r>
                      <a:r>
                        <a:rPr lang="ko-KR" altLang="en-US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팝업 처리</a:t>
                      </a:r>
                      <a:r>
                        <a:rPr lang="en-US" altLang="ko-KR" sz="800" b="0" i="1" u="none" strike="noStrike" cap="none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602733"/>
                  </a:ext>
                </a:extLst>
              </a:tr>
            </a:tbl>
          </a:graphicData>
        </a:graphic>
      </p:graphicFrame>
      <p:sp>
        <p:nvSpPr>
          <p:cNvPr id="2" name="제목 1">
            <a:extLst>
              <a:ext uri="{FF2B5EF4-FFF2-40B4-BE49-F238E27FC236}">
                <a16:creationId xmlns:a16="http://schemas.microsoft.com/office/drawing/2014/main" id="{75130AD6-5C9D-A7B1-6597-6BAD14D6DF7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 err="1"/>
              <a:t>메인화면</a:t>
            </a:r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7572391-F8D7-DA00-1B40-6EF67F853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ko-KR"/>
              <a:t>SKII-UI-00-01-01</a:t>
            </a:r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110C12-2D5E-13B4-0C00-6643C8B5625C}"/>
              </a:ext>
            </a:extLst>
          </p:cNvPr>
          <p:cNvSpPr/>
          <p:nvPr/>
        </p:nvSpPr>
        <p:spPr>
          <a:xfrm>
            <a:off x="3325511" y="1124739"/>
            <a:ext cx="1614549" cy="1049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D4C3CE-99B6-802E-384B-2212DAD009AB}"/>
              </a:ext>
            </a:extLst>
          </p:cNvPr>
          <p:cNvSpPr/>
          <p:nvPr/>
        </p:nvSpPr>
        <p:spPr>
          <a:xfrm>
            <a:off x="3239594" y="1038822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AC1D86-3333-BB70-D60B-77E6FBED96DC}"/>
              </a:ext>
            </a:extLst>
          </p:cNvPr>
          <p:cNvSpPr/>
          <p:nvPr/>
        </p:nvSpPr>
        <p:spPr>
          <a:xfrm>
            <a:off x="4997222" y="1124739"/>
            <a:ext cx="1547351" cy="1049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8878A7-ED7E-9A1D-6BBA-9988FCB22166}"/>
              </a:ext>
            </a:extLst>
          </p:cNvPr>
          <p:cNvSpPr/>
          <p:nvPr/>
        </p:nvSpPr>
        <p:spPr>
          <a:xfrm>
            <a:off x="3325511" y="2452847"/>
            <a:ext cx="3219062" cy="480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6A5498-F4F6-1195-D16E-59B4F8607E6F}"/>
              </a:ext>
            </a:extLst>
          </p:cNvPr>
          <p:cNvSpPr/>
          <p:nvPr/>
        </p:nvSpPr>
        <p:spPr>
          <a:xfrm>
            <a:off x="3325511" y="3206221"/>
            <a:ext cx="3219062" cy="480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9617002-BDB0-A974-25AD-51B9BE8D2977}"/>
              </a:ext>
            </a:extLst>
          </p:cNvPr>
          <p:cNvSpPr/>
          <p:nvPr/>
        </p:nvSpPr>
        <p:spPr>
          <a:xfrm>
            <a:off x="4976379" y="103307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14B336-81A7-BA84-78B8-0C077CD4ECA3}"/>
              </a:ext>
            </a:extLst>
          </p:cNvPr>
          <p:cNvSpPr/>
          <p:nvPr/>
        </p:nvSpPr>
        <p:spPr>
          <a:xfrm>
            <a:off x="3239594" y="237304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D48EDE8-ADD4-0B60-CED5-952478678E87}"/>
              </a:ext>
            </a:extLst>
          </p:cNvPr>
          <p:cNvSpPr/>
          <p:nvPr/>
        </p:nvSpPr>
        <p:spPr>
          <a:xfrm>
            <a:off x="3239594" y="313216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A3E4260-0513-6C34-BE85-0F891B5C27C1}"/>
              </a:ext>
            </a:extLst>
          </p:cNvPr>
          <p:cNvSpPr/>
          <p:nvPr/>
        </p:nvSpPr>
        <p:spPr>
          <a:xfrm>
            <a:off x="3325511" y="4226943"/>
            <a:ext cx="585131" cy="2530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274A5BB-51F4-5A64-D1B3-514D70D7EEB0}"/>
              </a:ext>
            </a:extLst>
          </p:cNvPr>
          <p:cNvSpPr/>
          <p:nvPr/>
        </p:nvSpPr>
        <p:spPr>
          <a:xfrm>
            <a:off x="3331262" y="4899804"/>
            <a:ext cx="1033704" cy="1063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CE3D79D-6C6D-294F-7913-87F23E91CC56}"/>
              </a:ext>
            </a:extLst>
          </p:cNvPr>
          <p:cNvSpPr/>
          <p:nvPr/>
        </p:nvSpPr>
        <p:spPr>
          <a:xfrm>
            <a:off x="4438318" y="4899804"/>
            <a:ext cx="1033704" cy="1063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C7B8F4F-8F2C-5578-3992-CC881F4CF991}"/>
              </a:ext>
            </a:extLst>
          </p:cNvPr>
          <p:cNvSpPr/>
          <p:nvPr/>
        </p:nvSpPr>
        <p:spPr>
          <a:xfrm>
            <a:off x="5545375" y="4899804"/>
            <a:ext cx="1033704" cy="1063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56F1D47-44DF-B158-0137-5ABA999F8AB4}"/>
              </a:ext>
            </a:extLst>
          </p:cNvPr>
          <p:cNvSpPr/>
          <p:nvPr/>
        </p:nvSpPr>
        <p:spPr>
          <a:xfrm>
            <a:off x="3239594" y="412707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A356C5D-8E12-3A29-912E-0CF4B9F3D9DE}"/>
              </a:ext>
            </a:extLst>
          </p:cNvPr>
          <p:cNvSpPr/>
          <p:nvPr/>
        </p:nvSpPr>
        <p:spPr>
          <a:xfrm>
            <a:off x="3239594" y="484594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6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C845F4D-218A-0BF7-DD6D-F9EA5A76B63F}"/>
              </a:ext>
            </a:extLst>
          </p:cNvPr>
          <p:cNvSpPr/>
          <p:nvPr/>
        </p:nvSpPr>
        <p:spPr>
          <a:xfrm>
            <a:off x="4378280" y="484594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7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86A0C6C7-A685-4E1D-A913-F51CE0BB29CD}"/>
              </a:ext>
            </a:extLst>
          </p:cNvPr>
          <p:cNvSpPr/>
          <p:nvPr/>
        </p:nvSpPr>
        <p:spPr>
          <a:xfrm>
            <a:off x="5516967" y="484594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8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68519A99-276C-4A48-9333-39ACB17558BA}"/>
              </a:ext>
            </a:extLst>
          </p:cNvPr>
          <p:cNvSpPr/>
          <p:nvPr/>
        </p:nvSpPr>
        <p:spPr>
          <a:xfrm>
            <a:off x="6589916" y="3059866"/>
            <a:ext cx="228710" cy="1291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4-1</a:t>
            </a:r>
            <a:endParaRPr lang="en-KR" sz="70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069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287ED-B2C7-6D97-E949-B3A152AD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검색 </a:t>
            </a:r>
            <a:r>
              <a:rPr lang="en-US" altLang="ko-KR"/>
              <a:t>&gt;</a:t>
            </a:r>
            <a:r>
              <a:rPr lang="ko-KR" altLang="en-US"/>
              <a:t> 데이터 리스트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3250-794E-DE11-AA4C-ECB3BE3006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/>
              <a:t>SKIII-UI-00-02-01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3527E6E5-7C82-65DF-E378-4D21D5922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643369"/>
              </p:ext>
            </p:extLst>
          </p:nvPr>
        </p:nvGraphicFramePr>
        <p:xfrm>
          <a:off x="9614268" y="755009"/>
          <a:ext cx="2491537" cy="245374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상단 검색 영역에서 키워드로 데이터 검색 시 보여지는 데이터 검색 결과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 검색 결과에 대한 설명</a:t>
                      </a:r>
                      <a:endParaRPr lang="en-US" altLang="ko-KR" sz="8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</a:rPr>
                        <a:t>*검색 키워드를 파란색 텍스트로 표기</a:t>
                      </a:r>
                      <a:r>
                        <a:rPr lang="en-US" altLang="ko-KR" sz="800" b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 이름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 메타데이터 중 일부 노출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포맷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출처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최종 수정일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 키워드 노출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최대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3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총 검색된 데이터 수 노출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-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검색 시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: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총 검색 건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-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메뉴 클릭하여 이동 시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: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</a:t>
                      </a:r>
                      <a:r>
                        <a:rPr lang="ko-KR" altLang="en-US" sz="800" b="0" i="0" u="none" strike="noStrike" cap="none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메뉴별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보유 데이터 수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2974ECB-8BBF-1B3B-DDDE-625706905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0" y="688441"/>
            <a:ext cx="9434703" cy="5307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10706-4D34-51A0-3FA4-BBDC28DD4689}"/>
              </a:ext>
            </a:extLst>
          </p:cNvPr>
          <p:cNvSpPr/>
          <p:nvPr/>
        </p:nvSpPr>
        <p:spPr>
          <a:xfrm>
            <a:off x="7370387" y="1931562"/>
            <a:ext cx="482696" cy="262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5C2DFB-AAC2-379F-6E10-77C10D51084A}"/>
              </a:ext>
            </a:extLst>
          </p:cNvPr>
          <p:cNvSpPr/>
          <p:nvPr/>
        </p:nvSpPr>
        <p:spPr>
          <a:xfrm>
            <a:off x="7284469" y="184564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25BE7B-F607-9165-4FB7-82D962B01AC5}"/>
              </a:ext>
            </a:extLst>
          </p:cNvPr>
          <p:cNvSpPr/>
          <p:nvPr/>
        </p:nvSpPr>
        <p:spPr>
          <a:xfrm>
            <a:off x="2800040" y="2533991"/>
            <a:ext cx="2386799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368659-BBB4-B33D-61BC-677529D7451B}"/>
              </a:ext>
            </a:extLst>
          </p:cNvPr>
          <p:cNvSpPr/>
          <p:nvPr/>
        </p:nvSpPr>
        <p:spPr>
          <a:xfrm>
            <a:off x="2800040" y="2361868"/>
            <a:ext cx="2386799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5D23DD-3035-BC74-07DB-DAE6D6773BFA}"/>
              </a:ext>
            </a:extLst>
          </p:cNvPr>
          <p:cNvSpPr/>
          <p:nvPr/>
        </p:nvSpPr>
        <p:spPr>
          <a:xfrm>
            <a:off x="6597490" y="2394140"/>
            <a:ext cx="1255594" cy="247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41298B-0220-9B40-7148-B9D14F64F305}"/>
              </a:ext>
            </a:extLst>
          </p:cNvPr>
          <p:cNvSpPr/>
          <p:nvPr/>
        </p:nvSpPr>
        <p:spPr>
          <a:xfrm>
            <a:off x="6511572" y="2308223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33B97D-4CF1-D0BB-8B02-2A61DB0A58B7}"/>
              </a:ext>
            </a:extLst>
          </p:cNvPr>
          <p:cNvSpPr/>
          <p:nvPr/>
        </p:nvSpPr>
        <p:spPr>
          <a:xfrm>
            <a:off x="2714123" y="227595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4AFA48-BFF3-B13D-2195-D281C8B84086}"/>
              </a:ext>
            </a:extLst>
          </p:cNvPr>
          <p:cNvSpPr/>
          <p:nvPr/>
        </p:nvSpPr>
        <p:spPr>
          <a:xfrm>
            <a:off x="2714123" y="2448074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7BBDC6-A48A-70E1-9AC6-0308ABAEC373}"/>
              </a:ext>
            </a:extLst>
          </p:cNvPr>
          <p:cNvSpPr/>
          <p:nvPr/>
        </p:nvSpPr>
        <p:spPr>
          <a:xfrm>
            <a:off x="2800040" y="2017623"/>
            <a:ext cx="2386799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7571AA-6BE9-31C5-DA53-939450B130CB}"/>
              </a:ext>
            </a:extLst>
          </p:cNvPr>
          <p:cNvSpPr/>
          <p:nvPr/>
        </p:nvSpPr>
        <p:spPr>
          <a:xfrm>
            <a:off x="2714123" y="193170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6745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DAB5-1E5D-AF0B-678A-500E4421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자립테마 클릭 </a:t>
            </a:r>
            <a:r>
              <a:rPr lang="en-US" altLang="ko-KR"/>
              <a:t>&gt;</a:t>
            </a:r>
            <a:r>
              <a:rPr lang="ko-KR" altLang="en-US"/>
              <a:t> 데이터 리스트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EBF3D-4632-2562-1513-C4E7F53D46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/>
              <a:t>SKII-UI-01-01-01</a:t>
            </a:r>
            <a:endParaRPr lang="en-KR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154824F-DCDA-C26A-766A-B18686CD6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3" y="685336"/>
            <a:ext cx="9434701" cy="5307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0ACD0E-936F-94D1-9F08-8E98B9CDB26B}"/>
              </a:ext>
            </a:extLst>
          </p:cNvPr>
          <p:cNvSpPr/>
          <p:nvPr/>
        </p:nvSpPr>
        <p:spPr>
          <a:xfrm>
            <a:off x="1679591" y="1694894"/>
            <a:ext cx="948615" cy="2393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E1FDF1-54E3-A0CA-EA61-E8D83A36375D}"/>
              </a:ext>
            </a:extLst>
          </p:cNvPr>
          <p:cNvSpPr/>
          <p:nvPr/>
        </p:nvSpPr>
        <p:spPr>
          <a:xfrm>
            <a:off x="1593674" y="160897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graphicFrame>
        <p:nvGraphicFramePr>
          <p:cNvPr id="16" name="Google Shape;400;p13">
            <a:extLst>
              <a:ext uri="{FF2B5EF4-FFF2-40B4-BE49-F238E27FC236}">
                <a16:creationId xmlns:a16="http://schemas.microsoft.com/office/drawing/2014/main" id="{0CD7F923-DE1E-66CB-31C7-D88F6A31C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92534"/>
              </p:ext>
            </p:extLst>
          </p:nvPr>
        </p:nvGraphicFramePr>
        <p:xfrm>
          <a:off x="9614268" y="755009"/>
          <a:ext cx="2491537" cy="197825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 err="1">
                          <a:solidFill>
                            <a:schemeClr val="tx1"/>
                          </a:solidFill>
                        </a:rPr>
                        <a:t>메인화면에서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 자립테마별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데이터유형별 카테고리를 클릭했을 때 보여지는 데이터 리스트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목록 내 이동을 위한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side-nav-bar.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텍스트 색상으로 사용자의 현재 위치 표시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메뉴 별 설명 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*엑셀로 별도 전달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CADABA94-AB40-65D0-AE6C-1BCCF4E2D3E8}"/>
              </a:ext>
            </a:extLst>
          </p:cNvPr>
          <p:cNvSpPr/>
          <p:nvPr/>
        </p:nvSpPr>
        <p:spPr>
          <a:xfrm>
            <a:off x="2800040" y="2017623"/>
            <a:ext cx="2386799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D188F5-1D82-3447-32B2-E13FAD16302A}"/>
              </a:ext>
            </a:extLst>
          </p:cNvPr>
          <p:cNvSpPr/>
          <p:nvPr/>
        </p:nvSpPr>
        <p:spPr>
          <a:xfrm>
            <a:off x="2714123" y="193170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4418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4C8-C3C1-D665-67FA-7138E744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데이터 리스트 </a:t>
            </a:r>
            <a:r>
              <a:rPr lang="en-US" altLang="ko-KR"/>
              <a:t>&gt;</a:t>
            </a:r>
            <a:r>
              <a:rPr lang="ko-KR" altLang="en-US"/>
              <a:t> 데이터 상세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5D82-DE5F-851B-0D12-549D58A5F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/>
              <a:t>SKII-UI-01-01-02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6F3ECB31-9B49-37AF-F468-C84A8FAB7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7183722"/>
              </p:ext>
            </p:extLst>
          </p:nvPr>
        </p:nvGraphicFramePr>
        <p:xfrm>
          <a:off x="9614268" y="755009"/>
          <a:ext cx="2491537" cy="26112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셋에 대한 간단한 설명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*엑셀로 별도 전달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테이블에 대한 메타 데이터 값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*수집 어려운 항목은 삭제 부탁드립니다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.)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내용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클릭 시 관련 시각화 페이지로 이동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메타베이스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클릭 시 데이터 다운로드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엑셀 혹은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csv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형태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클릭 시 이동 여부를 묻는 팝업 노출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>
                          <a:latin typeface="나눔고딕" pitchFamily="2" charset="-127"/>
                          <a:ea typeface="나눔고딕" pitchFamily="2" charset="-127"/>
                        </a:rPr>
                        <a:t>7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Open API 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센터 클릭 시 오른쪽 하단에 확인 팝업 노출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391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>
                          <a:latin typeface="나눔고딕" pitchFamily="2" charset="-127"/>
                          <a:ea typeface="나눔고딕" pitchFamily="2" charset="-127"/>
                        </a:rPr>
                        <a:t>8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Open API 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센터로 이동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3364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453A7F7-23EB-DDE8-F364-3D527F4A6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8" y="688440"/>
            <a:ext cx="8476891" cy="5868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78CED5-9E02-2D21-68D4-B05027E01E2E}"/>
              </a:ext>
            </a:extLst>
          </p:cNvPr>
          <p:cNvSpPr/>
          <p:nvPr/>
        </p:nvSpPr>
        <p:spPr>
          <a:xfrm>
            <a:off x="2133065" y="1877774"/>
            <a:ext cx="2137721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91EFE9-C995-C2C0-DEAB-795FBB6F9C4A}"/>
              </a:ext>
            </a:extLst>
          </p:cNvPr>
          <p:cNvSpPr/>
          <p:nvPr/>
        </p:nvSpPr>
        <p:spPr>
          <a:xfrm>
            <a:off x="2047148" y="179185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1779A-86AF-540F-218D-1A14D7534F45}"/>
              </a:ext>
            </a:extLst>
          </p:cNvPr>
          <p:cNvSpPr/>
          <p:nvPr/>
        </p:nvSpPr>
        <p:spPr>
          <a:xfrm>
            <a:off x="2133065" y="2189746"/>
            <a:ext cx="2632573" cy="153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3E4962-1F89-66CE-EFEB-BFAFD7E99AF2}"/>
              </a:ext>
            </a:extLst>
          </p:cNvPr>
          <p:cNvSpPr/>
          <p:nvPr/>
        </p:nvSpPr>
        <p:spPr>
          <a:xfrm>
            <a:off x="2047148" y="210382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0E2C2-EA8B-E9A4-0BC2-6D3662D7EBD2}"/>
              </a:ext>
            </a:extLst>
          </p:cNvPr>
          <p:cNvSpPr/>
          <p:nvPr/>
        </p:nvSpPr>
        <p:spPr>
          <a:xfrm>
            <a:off x="2186854" y="4319760"/>
            <a:ext cx="4708611" cy="903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C8CFB6-AC15-E9CB-83C2-55B9BBAA57F2}"/>
              </a:ext>
            </a:extLst>
          </p:cNvPr>
          <p:cNvSpPr/>
          <p:nvPr/>
        </p:nvSpPr>
        <p:spPr>
          <a:xfrm>
            <a:off x="2100937" y="4233843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26C523-6DD8-F466-B2AA-4BBE8856739A}"/>
              </a:ext>
            </a:extLst>
          </p:cNvPr>
          <p:cNvSpPr/>
          <p:nvPr/>
        </p:nvSpPr>
        <p:spPr>
          <a:xfrm>
            <a:off x="4388428" y="5492343"/>
            <a:ext cx="862121" cy="317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5F0069-6942-2D64-663B-9DDCC9E8B24B}"/>
              </a:ext>
            </a:extLst>
          </p:cNvPr>
          <p:cNvSpPr/>
          <p:nvPr/>
        </p:nvSpPr>
        <p:spPr>
          <a:xfrm>
            <a:off x="6282466" y="4029353"/>
            <a:ext cx="560215" cy="242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448C00-539B-24E0-ED14-A8E81EE24790}"/>
              </a:ext>
            </a:extLst>
          </p:cNvPr>
          <p:cNvSpPr/>
          <p:nvPr/>
        </p:nvSpPr>
        <p:spPr>
          <a:xfrm>
            <a:off x="6852621" y="4029353"/>
            <a:ext cx="560215" cy="242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16924A-BE1D-D85D-6F67-064E1C0E9F2A}"/>
              </a:ext>
            </a:extLst>
          </p:cNvPr>
          <p:cNvSpPr/>
          <p:nvPr/>
        </p:nvSpPr>
        <p:spPr>
          <a:xfrm>
            <a:off x="6959506" y="4696277"/>
            <a:ext cx="1754188" cy="1114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E4450C-0C0B-4612-7CA4-0F7A0CA7E598}"/>
              </a:ext>
            </a:extLst>
          </p:cNvPr>
          <p:cNvSpPr/>
          <p:nvPr/>
        </p:nvSpPr>
        <p:spPr>
          <a:xfrm>
            <a:off x="8587799" y="4621118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7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7D3FD8-A527-9436-3BD0-5CDD493FD993}"/>
              </a:ext>
            </a:extLst>
          </p:cNvPr>
          <p:cNvSpPr/>
          <p:nvPr/>
        </p:nvSpPr>
        <p:spPr>
          <a:xfrm>
            <a:off x="6188358" y="3947350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486D1D-ACDB-7452-57A9-B6DC4F712DF0}"/>
              </a:ext>
            </a:extLst>
          </p:cNvPr>
          <p:cNvSpPr/>
          <p:nvPr/>
        </p:nvSpPr>
        <p:spPr>
          <a:xfrm>
            <a:off x="6807124" y="3933600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6FAEEBB-0DC1-FB4E-52E2-A7262D427CA5}"/>
              </a:ext>
            </a:extLst>
          </p:cNvPr>
          <p:cNvSpPr/>
          <p:nvPr/>
        </p:nvSpPr>
        <p:spPr>
          <a:xfrm>
            <a:off x="4318306" y="541176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6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4EA265-A8B3-6E2D-FF9F-5742609A578A}"/>
              </a:ext>
            </a:extLst>
          </p:cNvPr>
          <p:cNvSpPr/>
          <p:nvPr/>
        </p:nvSpPr>
        <p:spPr>
          <a:xfrm>
            <a:off x="7850038" y="5231114"/>
            <a:ext cx="737761" cy="261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CA5A82-59F1-A218-C6EA-50CA53D0ECB0}"/>
              </a:ext>
            </a:extLst>
          </p:cNvPr>
          <p:cNvSpPr/>
          <p:nvPr/>
        </p:nvSpPr>
        <p:spPr>
          <a:xfrm>
            <a:off x="8406644" y="513007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8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069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4C8-C3C1-D665-67FA-7138E744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en-US" altLang="ko-KR"/>
              <a:t> &gt;</a:t>
            </a:r>
            <a:r>
              <a:rPr lang="ko-KR" altLang="en-US"/>
              <a:t> 장애인의 자립에 관하여 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5D82-DE5F-851B-0D12-549D58A5F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/>
              <a:t>SKII-UI-00-01-02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6F3ECB31-9B49-37AF-F468-C84A8FAB7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919908"/>
              </p:ext>
            </p:extLst>
          </p:nvPr>
        </p:nvGraphicFramePr>
        <p:xfrm>
          <a:off x="9614268" y="755009"/>
          <a:ext cx="2491537" cy="18571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장애인 자립 플랫폼을 설명하는 페이지입니다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자립수준 자가진단 페이지로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 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en-KR" sz="800"/>
                        <a:t>SKII-UI-02-01-01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]</a:t>
                      </a:r>
                      <a:endParaRPr lang="en-KR" sz="800"/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C6ED1E5C-5C0B-60F7-7C9A-5380111C7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49" y="691732"/>
            <a:ext cx="4800849" cy="5858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A79DBC-9524-61FC-0315-F56BE992D969}"/>
              </a:ext>
            </a:extLst>
          </p:cNvPr>
          <p:cNvSpPr/>
          <p:nvPr/>
        </p:nvSpPr>
        <p:spPr>
          <a:xfrm>
            <a:off x="4298295" y="4103389"/>
            <a:ext cx="1110467" cy="261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FE38-FDA3-CF62-2F89-B92103771B96}"/>
              </a:ext>
            </a:extLst>
          </p:cNvPr>
          <p:cNvSpPr/>
          <p:nvPr/>
        </p:nvSpPr>
        <p:spPr>
          <a:xfrm>
            <a:off x="4212378" y="4017472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6529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4C8-C3C1-D665-67FA-7138E744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 </a:t>
            </a:r>
            <a:r>
              <a:rPr lang="en-US" altLang="ko-KR"/>
              <a:t>/</a:t>
            </a:r>
            <a:r>
              <a:rPr lang="ko-KR" altLang="en-US"/>
              <a:t>  </a:t>
            </a:r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장애인의 자립에 관하여 </a:t>
            </a:r>
            <a:r>
              <a:rPr lang="en-US" altLang="ko-KR"/>
              <a:t>&gt;</a:t>
            </a:r>
            <a:r>
              <a:rPr lang="ko-KR" altLang="en-US"/>
              <a:t> 자가진단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5D82-DE5F-851B-0D12-549D58A5F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/>
              <a:t>SKII-UI-02-01-01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6F3ECB31-9B49-37AF-F468-C84A8FAB7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743982"/>
              </p:ext>
            </p:extLst>
          </p:nvPr>
        </p:nvGraphicFramePr>
        <p:xfrm>
          <a:off x="9614268" y="755009"/>
          <a:ext cx="2491537" cy="18563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자가진단 시작 전 페이지입니다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자가진단 시작 페이지로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[SKII-UI-02-01-02]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05CE649-F625-8A2E-8B80-9FB6CF148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701429"/>
            <a:ext cx="9443023" cy="5311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96B6DF-9101-0D35-4744-DBB8B8F1CA13}"/>
              </a:ext>
            </a:extLst>
          </p:cNvPr>
          <p:cNvSpPr/>
          <p:nvPr/>
        </p:nvSpPr>
        <p:spPr>
          <a:xfrm>
            <a:off x="3608182" y="3913608"/>
            <a:ext cx="2487818" cy="468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1AC8F6-B507-24D3-8AE1-ED7A18C04F56}"/>
              </a:ext>
            </a:extLst>
          </p:cNvPr>
          <p:cNvSpPr/>
          <p:nvPr/>
        </p:nvSpPr>
        <p:spPr>
          <a:xfrm>
            <a:off x="3522265" y="382769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995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176" name="Google Shape;176;p2"/>
          <p:cNvSpPr txBox="1"/>
          <p:nvPr/>
        </p:nvSpPr>
        <p:spPr>
          <a:xfrm>
            <a:off x="273203" y="205854"/>
            <a:ext cx="36284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문서 변경이력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77" name="Google Shape;177;p2"/>
          <p:cNvGraphicFramePr/>
          <p:nvPr>
            <p:extLst>
              <p:ext uri="{D42A27DB-BD31-4B8C-83A1-F6EECF244321}">
                <p14:modId xmlns:p14="http://schemas.microsoft.com/office/powerpoint/2010/main" val="2116950872"/>
              </p:ext>
            </p:extLst>
          </p:nvPr>
        </p:nvGraphicFramePr>
        <p:xfrm>
          <a:off x="273203" y="763304"/>
          <a:ext cx="11525100" cy="3783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3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Malgun Gothic"/>
                        <a:buNone/>
                      </a:pPr>
                      <a:r>
                        <a:rPr lang="ko-KR" sz="1000" b="1" i="0" u="none" strike="noStrike" cap="none">
                          <a:solidFill>
                            <a:srgbClr val="595959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변경 날짜</a:t>
                      </a:r>
                      <a:endParaRPr sz="1000" b="0" i="0" u="none" strike="noStrike" cap="none">
                        <a:solidFill>
                          <a:srgbClr val="595959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Malgun Gothic"/>
                        <a:buNone/>
                      </a:pPr>
                      <a:r>
                        <a:rPr lang="ko-KR" sz="1000" b="1" i="0" u="none" strike="noStrike" cap="none">
                          <a:solidFill>
                            <a:srgbClr val="595959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버전</a:t>
                      </a:r>
                      <a:endParaRPr sz="1000" b="0" i="0" u="none" strike="noStrike" cap="none">
                        <a:solidFill>
                          <a:srgbClr val="595959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Malgun Gothic"/>
                        <a:buNone/>
                      </a:pPr>
                      <a:r>
                        <a:rPr lang="ko-KR" sz="1000" b="1" i="0" u="none" strike="noStrike" cap="none">
                          <a:solidFill>
                            <a:srgbClr val="3A3838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변경 내용</a:t>
                      </a:r>
                      <a:endParaRPr sz="1000" b="1" i="0" u="none" strike="noStrike" cap="none">
                        <a:solidFill>
                          <a:srgbClr val="3A3838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Malgun Gothic"/>
                        <a:buNone/>
                      </a:pPr>
                      <a:r>
                        <a:rPr lang="ko-KR" sz="1000" b="1" i="0" u="none" strike="noStrike" cap="none">
                          <a:solidFill>
                            <a:srgbClr val="3A3838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작성자</a:t>
                      </a:r>
                      <a:endParaRPr sz="1000" b="1" i="0" u="none" strike="noStrike" cap="none">
                        <a:solidFill>
                          <a:srgbClr val="3A3838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altLang="ko-KR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2025.07.18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0.1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메뉴 구조도 및 화면 설계서 초안 작성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유재경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2025.07.29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0.2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스토리보드 초안 수정 및 추가 작성 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(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*메뉴구조도 파트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: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추후 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v0.1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내용으로 업데이트 필요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,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현재 문서상 오류로 이미지 첨부함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) 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 err="1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유재경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altLang="ko-KR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2025.09.10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altLang="ko-KR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1.0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최종 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GUI 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토대로 스토리보드 작성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 err="1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유재경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/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/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cxnSp>
        <p:nvCxnSpPr>
          <p:cNvPr id="178" name="Google Shape;178;p2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4C8-C3C1-D665-67FA-7138E744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5D82-DE5F-851B-0D12-549D58A5F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/>
              <a:t>SKII-UI-02-01-02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6F3ECB31-9B49-37AF-F468-C84A8FAB7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4846776"/>
              </p:ext>
            </p:extLst>
          </p:nvPr>
        </p:nvGraphicFramePr>
        <p:xfrm>
          <a:off x="9614268" y="755009"/>
          <a:ext cx="2491537" cy="281950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자가진단을 위해 본인 여부를 확인하는 페이지입니다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 u="none" strike="noStrike" cap="none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800" u="none" strike="noStrike" cap="none">
                          <a:solidFill>
                            <a:srgbClr val="FF0000"/>
                          </a:solidFill>
                        </a:rPr>
                        <a:t>*본인이 아닌 경우 자가진단 결과로 제안하는 정책이 달라지지만</a:t>
                      </a:r>
                      <a:r>
                        <a:rPr lang="en-US" altLang="ko-KR" sz="800" u="none" strike="noStrike" cap="none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ko-KR" altLang="en-US" sz="800" u="none" strike="noStrike" cap="none">
                          <a:solidFill>
                            <a:srgbClr val="FF0000"/>
                          </a:solidFill>
                        </a:rPr>
                        <a:t> 아직 데이터 수가 많지 않아 </a:t>
                      </a:r>
                      <a:r>
                        <a:rPr lang="en-US" altLang="ko-KR" sz="800" u="none" strike="noStrike" cap="none">
                          <a:solidFill>
                            <a:srgbClr val="FF0000"/>
                          </a:solidFill>
                        </a:rPr>
                        <a:t>v1 </a:t>
                      </a:r>
                      <a:r>
                        <a:rPr lang="ko-KR" altLang="en-US" sz="800" u="none" strike="noStrike" cap="none">
                          <a:solidFill>
                            <a:srgbClr val="FF0000"/>
                          </a:solidFill>
                        </a:rPr>
                        <a:t>에서는 결과 동일하게 보여집니다</a:t>
                      </a:r>
                      <a:r>
                        <a:rPr lang="en-US" altLang="ko-KR" sz="800" u="none" strike="noStrike" cap="none">
                          <a:solidFill>
                            <a:srgbClr val="FF0000"/>
                          </a:solidFill>
                        </a:rPr>
                        <a:t>.)</a:t>
                      </a: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뒤로가기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버튼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메인화면으로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이동 클릭 시 노출되는 확인 팝업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1)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취소 클릭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팝업 닫기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2)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이동하기 클릭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메인화면으로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자가진단 진행 상태 표시 영역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-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문항 완료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(n/n) 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변경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-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파트 완료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파란색 아이콘 표시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답변 클릭 영역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미답변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시 다음 버튼 비활성화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hat&#10;&#10;Description automatically generated">
            <a:extLst>
              <a:ext uri="{FF2B5EF4-FFF2-40B4-BE49-F238E27FC236}">
                <a16:creationId xmlns:a16="http://schemas.microsoft.com/office/drawing/2014/main" id="{EF33788D-7CF5-31E6-1386-031262D60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5" y="700358"/>
            <a:ext cx="9426156" cy="52286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BF8E0D-794B-EC27-5169-04975AC32C39}"/>
              </a:ext>
            </a:extLst>
          </p:cNvPr>
          <p:cNvSpPr/>
          <p:nvPr/>
        </p:nvSpPr>
        <p:spPr>
          <a:xfrm>
            <a:off x="571684" y="1567224"/>
            <a:ext cx="851674" cy="287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775F17-D426-8FD5-DA2E-853276D98DD4}"/>
              </a:ext>
            </a:extLst>
          </p:cNvPr>
          <p:cNvSpPr/>
          <p:nvPr/>
        </p:nvSpPr>
        <p:spPr>
          <a:xfrm>
            <a:off x="485767" y="148130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B0D00-A62E-1920-DB9B-5D9876B4BA16}"/>
              </a:ext>
            </a:extLst>
          </p:cNvPr>
          <p:cNvSpPr/>
          <p:nvPr/>
        </p:nvSpPr>
        <p:spPr>
          <a:xfrm>
            <a:off x="606189" y="2145194"/>
            <a:ext cx="1947230" cy="1283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D7520B-D284-8E66-9850-AA458501C490}"/>
              </a:ext>
            </a:extLst>
          </p:cNvPr>
          <p:cNvSpPr/>
          <p:nvPr/>
        </p:nvSpPr>
        <p:spPr>
          <a:xfrm>
            <a:off x="520272" y="205927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8361F3-A325-09E3-4E1E-06C03FC45E43}"/>
              </a:ext>
            </a:extLst>
          </p:cNvPr>
          <p:cNvSpPr/>
          <p:nvPr/>
        </p:nvSpPr>
        <p:spPr>
          <a:xfrm>
            <a:off x="3366642" y="3465035"/>
            <a:ext cx="3077290" cy="615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81D129-8118-40E5-9443-1CE4BEF046DD}"/>
              </a:ext>
            </a:extLst>
          </p:cNvPr>
          <p:cNvSpPr/>
          <p:nvPr/>
        </p:nvSpPr>
        <p:spPr>
          <a:xfrm>
            <a:off x="3280725" y="3379118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2B0DA-4522-406B-1A0B-E47436198F2B}"/>
              </a:ext>
            </a:extLst>
          </p:cNvPr>
          <p:cNvSpPr/>
          <p:nvPr/>
        </p:nvSpPr>
        <p:spPr>
          <a:xfrm>
            <a:off x="4039503" y="4750371"/>
            <a:ext cx="1748822" cy="615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F4E04E-CB96-AC9B-21DD-06EC9E5A5B38}"/>
              </a:ext>
            </a:extLst>
          </p:cNvPr>
          <p:cNvSpPr/>
          <p:nvPr/>
        </p:nvSpPr>
        <p:spPr>
          <a:xfrm>
            <a:off x="3953586" y="4664454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B2AF2-1FB6-7EA7-5022-647763CEA8DE}"/>
              </a:ext>
            </a:extLst>
          </p:cNvPr>
          <p:cNvSpPr/>
          <p:nvPr/>
        </p:nvSpPr>
        <p:spPr>
          <a:xfrm>
            <a:off x="2158944" y="1618982"/>
            <a:ext cx="5492686" cy="440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9FD92E-152C-5B97-A082-A943632E96CE}"/>
              </a:ext>
            </a:extLst>
          </p:cNvPr>
          <p:cNvSpPr/>
          <p:nvPr/>
        </p:nvSpPr>
        <p:spPr>
          <a:xfrm>
            <a:off x="2073027" y="153306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3130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SKII-UI-</a:t>
            </a:r>
            <a:r>
              <a:rPr lang="en-US" altLang="ko-KR"/>
              <a:t>02-01-02</a:t>
            </a:r>
            <a:endParaRPr lang="en-KR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77107"/>
              </p:ext>
            </p:extLst>
          </p:nvPr>
        </p:nvGraphicFramePr>
        <p:xfrm>
          <a:off x="9614268" y="755009"/>
          <a:ext cx="2491537" cy="18007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자가진단을 위해 본인 여부를 확인하는 페이지입니다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답변 클릭 영역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답변 시 다음 버튼 활성화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D79EEE9-DFFE-6BF2-3E8C-7903D9D15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9" y="691731"/>
            <a:ext cx="9426081" cy="53021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8B46C9-981F-C585-0445-E1B13EF13383}"/>
              </a:ext>
            </a:extLst>
          </p:cNvPr>
          <p:cNvSpPr/>
          <p:nvPr/>
        </p:nvSpPr>
        <p:spPr>
          <a:xfrm>
            <a:off x="3366642" y="3465035"/>
            <a:ext cx="3077290" cy="615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19CEE2-C477-134F-8D8E-050BD71DE829}"/>
              </a:ext>
            </a:extLst>
          </p:cNvPr>
          <p:cNvSpPr/>
          <p:nvPr/>
        </p:nvSpPr>
        <p:spPr>
          <a:xfrm>
            <a:off x="3280725" y="3379118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2D8E95-A1D1-9478-037D-06096CD3CF2C}"/>
              </a:ext>
            </a:extLst>
          </p:cNvPr>
          <p:cNvSpPr/>
          <p:nvPr/>
        </p:nvSpPr>
        <p:spPr>
          <a:xfrm>
            <a:off x="4039503" y="4750371"/>
            <a:ext cx="1748822" cy="615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EE1192-B264-6A5D-BD78-D29D73DB6B24}"/>
              </a:ext>
            </a:extLst>
          </p:cNvPr>
          <p:cNvSpPr/>
          <p:nvPr/>
        </p:nvSpPr>
        <p:spPr>
          <a:xfrm>
            <a:off x="3953586" y="4664454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022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 </a:t>
            </a:r>
            <a:r>
              <a:rPr lang="en-US" altLang="ko-KR"/>
              <a:t>&gt;</a:t>
            </a:r>
            <a:r>
              <a:rPr lang="ko-KR" altLang="en-US"/>
              <a:t> 문항 응답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SKII-UI-</a:t>
            </a:r>
            <a:r>
              <a:rPr lang="en-US" altLang="ko-KR"/>
              <a:t>01-02-03</a:t>
            </a:r>
            <a:endParaRPr lang="en-KR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5268817"/>
              </p:ext>
            </p:extLst>
          </p:nvPr>
        </p:nvGraphicFramePr>
        <p:xfrm>
          <a:off x="9614268" y="755009"/>
          <a:ext cx="2491537" cy="18197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영역별 자가진단 항목에 응답하는 페이지로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응답 </a:t>
                      </a:r>
                      <a:r>
                        <a:rPr lang="ko-KR" altLang="en-US" sz="800" u="none" strike="noStrike" cap="none" err="1">
                          <a:solidFill>
                            <a:schemeClr val="tx1"/>
                          </a:solidFill>
                        </a:rPr>
                        <a:t>미클릭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 시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문항의 해당 영역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문항 표기 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*엑셀로 별도 전달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응답 표기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전체 문항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1~5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점 척도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이전 문항으로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다음 문항으로 이동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미응답시 비활성화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C25674C-3B61-01D5-254C-B891AF708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5" y="692803"/>
            <a:ext cx="9426156" cy="53022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DA384D-D661-51AF-30BA-B5D73ABCE8ED}"/>
              </a:ext>
            </a:extLst>
          </p:cNvPr>
          <p:cNvSpPr/>
          <p:nvPr/>
        </p:nvSpPr>
        <p:spPr>
          <a:xfrm>
            <a:off x="2933007" y="3501977"/>
            <a:ext cx="3821475" cy="768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2A0B4F-FE1F-374C-1712-6A172FCF3B34}"/>
              </a:ext>
            </a:extLst>
          </p:cNvPr>
          <p:cNvSpPr/>
          <p:nvPr/>
        </p:nvSpPr>
        <p:spPr>
          <a:xfrm>
            <a:off x="2847091" y="3416060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E8ABE-C9E9-6894-C82F-F4BB2A4AED63}"/>
              </a:ext>
            </a:extLst>
          </p:cNvPr>
          <p:cNvSpPr/>
          <p:nvPr/>
        </p:nvSpPr>
        <p:spPr>
          <a:xfrm>
            <a:off x="1811573" y="4804566"/>
            <a:ext cx="1552729" cy="59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8906EA-50B4-2126-4644-C53CA050D885}"/>
              </a:ext>
            </a:extLst>
          </p:cNvPr>
          <p:cNvSpPr/>
          <p:nvPr/>
        </p:nvSpPr>
        <p:spPr>
          <a:xfrm>
            <a:off x="1725657" y="471864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A13EC-54F3-4F05-E5F3-4AC2A5A7979F}"/>
              </a:ext>
            </a:extLst>
          </p:cNvPr>
          <p:cNvSpPr/>
          <p:nvPr/>
        </p:nvSpPr>
        <p:spPr>
          <a:xfrm>
            <a:off x="6340441" y="4804566"/>
            <a:ext cx="1552729" cy="59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17983F-1636-1C6C-D009-114CF51C93C7}"/>
              </a:ext>
            </a:extLst>
          </p:cNvPr>
          <p:cNvSpPr/>
          <p:nvPr/>
        </p:nvSpPr>
        <p:spPr>
          <a:xfrm>
            <a:off x="6254525" y="471864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8564C2-7450-D6FF-F78D-189C2843DDF1}"/>
              </a:ext>
            </a:extLst>
          </p:cNvPr>
          <p:cNvSpPr/>
          <p:nvPr/>
        </p:nvSpPr>
        <p:spPr>
          <a:xfrm>
            <a:off x="4234924" y="2925049"/>
            <a:ext cx="1217640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A59A45-1A1E-D471-8978-0E578F4B573D}"/>
              </a:ext>
            </a:extLst>
          </p:cNvPr>
          <p:cNvSpPr/>
          <p:nvPr/>
        </p:nvSpPr>
        <p:spPr>
          <a:xfrm>
            <a:off x="4176137" y="2804974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73A2A3-F9BD-71C6-8C89-9B946AF2A575}"/>
              </a:ext>
            </a:extLst>
          </p:cNvPr>
          <p:cNvSpPr/>
          <p:nvPr/>
        </p:nvSpPr>
        <p:spPr>
          <a:xfrm>
            <a:off x="3657327" y="3096883"/>
            <a:ext cx="2372835" cy="370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E1739A-B877-1D44-45B8-5DFA5E5794F0}"/>
              </a:ext>
            </a:extLst>
          </p:cNvPr>
          <p:cNvSpPr/>
          <p:nvPr/>
        </p:nvSpPr>
        <p:spPr>
          <a:xfrm>
            <a:off x="3571409" y="301096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0865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 </a:t>
            </a:r>
            <a:r>
              <a:rPr lang="en-US" altLang="ko-KR"/>
              <a:t>&gt;</a:t>
            </a:r>
            <a:r>
              <a:rPr lang="ko-KR" altLang="en-US"/>
              <a:t> 문항 응답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SKII-UI-</a:t>
            </a:r>
            <a:r>
              <a:rPr lang="en-US" altLang="ko-KR"/>
              <a:t>01-02-03</a:t>
            </a:r>
            <a:endParaRPr lang="en-KR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241965"/>
              </p:ext>
            </p:extLst>
          </p:nvPr>
        </p:nvGraphicFramePr>
        <p:xfrm>
          <a:off x="9614268" y="755009"/>
          <a:ext cx="2491537" cy="18007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영역별 자가진단 항목에 응답하는 페이지로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응답 클릭 시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응답 표기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전체 문항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1~5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점 척도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다음 문항으로 이동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응답시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활성화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9CAF0C0-EA70-2B8B-53A0-A7BAA6B87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700358"/>
            <a:ext cx="9434397" cy="53068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652DF1-F9D3-BBE4-A895-A48E9DECAA94}"/>
              </a:ext>
            </a:extLst>
          </p:cNvPr>
          <p:cNvSpPr/>
          <p:nvPr/>
        </p:nvSpPr>
        <p:spPr>
          <a:xfrm>
            <a:off x="2933007" y="3501977"/>
            <a:ext cx="3821475" cy="768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B683A5-FEB7-05E7-B389-DED23F6C0751}"/>
              </a:ext>
            </a:extLst>
          </p:cNvPr>
          <p:cNvSpPr/>
          <p:nvPr/>
        </p:nvSpPr>
        <p:spPr>
          <a:xfrm>
            <a:off x="2847091" y="3416060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812CC7-2D4C-45A7-F678-A3FC87B250C9}"/>
              </a:ext>
            </a:extLst>
          </p:cNvPr>
          <p:cNvSpPr/>
          <p:nvPr/>
        </p:nvSpPr>
        <p:spPr>
          <a:xfrm>
            <a:off x="6340441" y="4804566"/>
            <a:ext cx="1552729" cy="59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C84E9F-8847-CD35-6EEA-981854B0F066}"/>
              </a:ext>
            </a:extLst>
          </p:cNvPr>
          <p:cNvSpPr/>
          <p:nvPr/>
        </p:nvSpPr>
        <p:spPr>
          <a:xfrm>
            <a:off x="6254525" y="471864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0755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51FE4AD-73DD-E7B0-E199-F67CD8480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691732"/>
            <a:ext cx="9434397" cy="5306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 </a:t>
            </a:r>
            <a:r>
              <a:rPr lang="en-US" altLang="ko-KR"/>
              <a:t>&gt;</a:t>
            </a:r>
            <a:r>
              <a:rPr lang="ko-KR" altLang="en-US"/>
              <a:t> 문항 응답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SKII-UI-</a:t>
            </a:r>
            <a:r>
              <a:rPr lang="en-US" altLang="ko-KR"/>
              <a:t>01-02-04</a:t>
            </a:r>
            <a:endParaRPr lang="en-KR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184391"/>
              </p:ext>
            </p:extLst>
          </p:nvPr>
        </p:nvGraphicFramePr>
        <p:xfrm>
          <a:off x="9614268" y="755009"/>
          <a:ext cx="2491537" cy="19592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영역별 자가진단 항목에 응답하는 페이지로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마지막 응답 클릭 시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마지막 응답인 경우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버튼 내 텍스트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‘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결과보기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’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로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92812CC7-2D4C-45A7-F678-A3FC87B250C9}"/>
              </a:ext>
            </a:extLst>
          </p:cNvPr>
          <p:cNvSpPr/>
          <p:nvPr/>
        </p:nvSpPr>
        <p:spPr>
          <a:xfrm>
            <a:off x="6340441" y="4804566"/>
            <a:ext cx="1552729" cy="59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C84E9F-8847-CD35-6EEA-981854B0F066}"/>
              </a:ext>
            </a:extLst>
          </p:cNvPr>
          <p:cNvSpPr/>
          <p:nvPr/>
        </p:nvSpPr>
        <p:spPr>
          <a:xfrm>
            <a:off x="6254525" y="471864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7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 </a:t>
            </a:r>
            <a:r>
              <a:rPr lang="en-US" altLang="ko-KR"/>
              <a:t>&gt;</a:t>
            </a:r>
            <a:r>
              <a:rPr lang="ko-KR" altLang="en-US"/>
              <a:t> 문항 응답 </a:t>
            </a:r>
            <a:r>
              <a:rPr lang="en-US" altLang="ko-KR"/>
              <a:t>&gt;</a:t>
            </a:r>
            <a:r>
              <a:rPr lang="ko-KR" altLang="en-US"/>
              <a:t> 응답 결과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SKII-UI-</a:t>
            </a:r>
            <a:r>
              <a:rPr lang="en-US" altLang="ko-KR"/>
              <a:t>01-02-05</a:t>
            </a:r>
            <a:endParaRPr lang="en-KR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4668409"/>
              </p:ext>
            </p:extLst>
          </p:nvPr>
        </p:nvGraphicFramePr>
        <p:xfrm>
          <a:off x="9614268" y="755009"/>
          <a:ext cx="2491537" cy="273498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자가진단 완료 시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 결과 및 관련 정책을 제안하는 상세 페이지입니다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부족한 영역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각 영역별 점수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전체 점수를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100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전 만점으로 환산하며 자세한 점수 산출식은 엑셀에 포함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부족한 영역별 관련 정책 제안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-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부족한 영역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-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관련 정책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클릭 시 관련 정책 페이지로 이도 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*엑셀로 별도 전달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자가진단 첫 페이지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본인 확인 페이지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로 이동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[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관련 화면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ID: </a:t>
                      </a:r>
                      <a:r>
                        <a:rPr lang="en-KR" sz="800"/>
                        <a:t>SKII-UI-02-01-02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관련 정책 화면으로 이동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D30A77C3-6627-4FA4-A7B7-505DF4F04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68" y="701429"/>
            <a:ext cx="6327107" cy="58492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87A297-5E7E-E376-5E02-EA5EA61D87AE}"/>
              </a:ext>
            </a:extLst>
          </p:cNvPr>
          <p:cNvSpPr/>
          <p:nvPr/>
        </p:nvSpPr>
        <p:spPr>
          <a:xfrm>
            <a:off x="2708720" y="2837742"/>
            <a:ext cx="4019884" cy="1096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9F2EB2-00B9-3590-96BD-C9DDBC4B0A4F}"/>
              </a:ext>
            </a:extLst>
          </p:cNvPr>
          <p:cNvSpPr/>
          <p:nvPr/>
        </p:nvSpPr>
        <p:spPr>
          <a:xfrm>
            <a:off x="2622804" y="275182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ADB0A-9607-6B6D-4521-B1939D9EF2B1}"/>
              </a:ext>
            </a:extLst>
          </p:cNvPr>
          <p:cNvSpPr/>
          <p:nvPr/>
        </p:nvSpPr>
        <p:spPr>
          <a:xfrm>
            <a:off x="3640373" y="2484408"/>
            <a:ext cx="1293936" cy="259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184BF1-F735-9482-CD49-BC3099EEE4E9}"/>
              </a:ext>
            </a:extLst>
          </p:cNvPr>
          <p:cNvSpPr/>
          <p:nvPr/>
        </p:nvSpPr>
        <p:spPr>
          <a:xfrm>
            <a:off x="3554457" y="238568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78986-8FD8-C74D-0A3B-6A1944201140}"/>
              </a:ext>
            </a:extLst>
          </p:cNvPr>
          <p:cNvSpPr/>
          <p:nvPr/>
        </p:nvSpPr>
        <p:spPr>
          <a:xfrm>
            <a:off x="2708720" y="4587862"/>
            <a:ext cx="4019884" cy="769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2CF76B-93A3-96A9-AF72-C1D662C7A69D}"/>
              </a:ext>
            </a:extLst>
          </p:cNvPr>
          <p:cNvSpPr/>
          <p:nvPr/>
        </p:nvSpPr>
        <p:spPr>
          <a:xfrm>
            <a:off x="2622804" y="450194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8A314A-5F2F-14A3-12C3-46C2BD610D17}"/>
              </a:ext>
            </a:extLst>
          </p:cNvPr>
          <p:cNvSpPr/>
          <p:nvPr/>
        </p:nvSpPr>
        <p:spPr>
          <a:xfrm>
            <a:off x="3726290" y="4972781"/>
            <a:ext cx="345031" cy="3152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013976-2EE7-E645-0A6B-1B2B961BB262}"/>
              </a:ext>
            </a:extLst>
          </p:cNvPr>
          <p:cNvSpPr/>
          <p:nvPr/>
        </p:nvSpPr>
        <p:spPr>
          <a:xfrm>
            <a:off x="3623469" y="487288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179979-6F21-0A67-ED90-3C743A6E9148}"/>
              </a:ext>
            </a:extLst>
          </p:cNvPr>
          <p:cNvSpPr/>
          <p:nvPr/>
        </p:nvSpPr>
        <p:spPr>
          <a:xfrm>
            <a:off x="3795301" y="5611135"/>
            <a:ext cx="897469" cy="3152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D2A2BF-A9D6-C313-0025-26391EAB1A61}"/>
              </a:ext>
            </a:extLst>
          </p:cNvPr>
          <p:cNvSpPr/>
          <p:nvPr/>
        </p:nvSpPr>
        <p:spPr>
          <a:xfrm>
            <a:off x="3692480" y="551123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CB5F65-3504-0EBF-E092-2BB410540CE0}"/>
              </a:ext>
            </a:extLst>
          </p:cNvPr>
          <p:cNvSpPr/>
          <p:nvPr/>
        </p:nvSpPr>
        <p:spPr>
          <a:xfrm>
            <a:off x="4778712" y="5611135"/>
            <a:ext cx="957854" cy="3152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EAFD22-EC42-5347-2F18-FE1B84915C75}"/>
              </a:ext>
            </a:extLst>
          </p:cNvPr>
          <p:cNvSpPr/>
          <p:nvPr/>
        </p:nvSpPr>
        <p:spPr>
          <a:xfrm>
            <a:off x="4675891" y="551123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6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550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0" y="0"/>
            <a:ext cx="12192000" cy="740566"/>
          </a:xfrm>
          <a:prstGeom prst="rect">
            <a:avLst/>
          </a:prstGeom>
          <a:gradFill>
            <a:gsLst>
              <a:gs pos="0">
                <a:srgbClr val="3F9367"/>
              </a:gs>
              <a:gs pos="100000">
                <a:srgbClr val="6BBBB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85" name="Google Shape;185;p3"/>
          <p:cNvSpPr txBox="1"/>
          <p:nvPr/>
        </p:nvSpPr>
        <p:spPr>
          <a:xfrm>
            <a:off x="1403350" y="1885951"/>
            <a:ext cx="980416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algun Gothic"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t>메뉴구조도</a:t>
            </a:r>
            <a:r>
              <a:rPr kumimoji="0" lang="en-US" altLang="ko-KR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t>(IA)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869950" y="1885950"/>
            <a:ext cx="114540" cy="1270000"/>
          </a:xfrm>
          <a:prstGeom prst="rect">
            <a:avLst/>
          </a:prstGeom>
          <a:solidFill>
            <a:srgbClr val="326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프로젝트 로드맵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(1-4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차년도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)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520AD-1FD7-34B9-6306-5CE260AA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13" y="946151"/>
            <a:ext cx="11464974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83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8FE94370-9C60-A554-FE21-A81A16237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>
            <a:extLst>
              <a:ext uri="{FF2B5EF4-FFF2-40B4-BE49-F238E27FC236}">
                <a16:creationId xmlns:a16="http://schemas.microsoft.com/office/drawing/2014/main" id="{CD5B437E-C1B5-9FD8-8BB0-3EE2DA23A086}"/>
              </a:ext>
            </a:extLst>
          </p:cNvPr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플랫폼 개발 로드맵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(2-4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차년도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)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  <p:cxnSp>
        <p:nvCxnSpPr>
          <p:cNvPr id="192" name="Google Shape;192;p4">
            <a:extLst>
              <a:ext uri="{FF2B5EF4-FFF2-40B4-BE49-F238E27FC236}">
                <a16:creationId xmlns:a16="http://schemas.microsoft.com/office/drawing/2014/main" id="{7F650D03-B94B-D675-CA3F-CC2F0A2121A3}"/>
              </a:ext>
            </a:extLst>
          </p:cNvPr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>
            <a:extLst>
              <a:ext uri="{FF2B5EF4-FFF2-40B4-BE49-F238E27FC236}">
                <a16:creationId xmlns:a16="http://schemas.microsoft.com/office/drawing/2014/main" id="{0E3C3360-02F1-6000-E7E3-ABEA314BA415}"/>
              </a:ext>
            </a:extLst>
          </p:cNvPr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4" name="Picture 13" descr="A screenshot of a web page&#10;&#10;Description automatically generated">
            <a:extLst>
              <a:ext uri="{FF2B5EF4-FFF2-40B4-BE49-F238E27FC236}">
                <a16:creationId xmlns:a16="http://schemas.microsoft.com/office/drawing/2014/main" id="{4B5FC175-3180-7ED8-E982-339ABF343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0" y="935423"/>
            <a:ext cx="11552330" cy="55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1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09C80-DE24-FEA6-7884-AAFE7592514C}"/>
              </a:ext>
            </a:extLst>
          </p:cNvPr>
          <p:cNvSpPr txBox="1"/>
          <p:nvPr/>
        </p:nvSpPr>
        <p:spPr>
          <a:xfrm>
            <a:off x="10300855" y="669415"/>
            <a:ext cx="1659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*</a:t>
            </a:r>
            <a:r>
              <a:rPr lang="ko-KR" altLang="en-US" sz="100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메뉴는 추후 변경될 수 있음</a:t>
            </a:r>
          </a:p>
        </p:txBody>
      </p:sp>
      <p:sp>
        <p:nvSpPr>
          <p:cNvPr id="143" name="Google Shape;191;p4">
            <a:extLst>
              <a:ext uri="{FF2B5EF4-FFF2-40B4-BE49-F238E27FC236}">
                <a16:creationId xmlns:a16="http://schemas.microsoft.com/office/drawing/2014/main" id="{7BA0119C-59CF-922F-9513-1EE31A7FF7DC}"/>
              </a:ext>
            </a:extLst>
          </p:cNvPr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플랫폼 정보 구조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(IA)_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최종 목표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5C7C38-4D26-B394-6304-C1D03F1BA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25" y="915636"/>
            <a:ext cx="11518750" cy="53200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3" name="Google Shape;191;p4">
            <a:extLst>
              <a:ext uri="{FF2B5EF4-FFF2-40B4-BE49-F238E27FC236}">
                <a16:creationId xmlns:a16="http://schemas.microsoft.com/office/drawing/2014/main" id="{7BA0119C-59CF-922F-9513-1EE31A7FF7DC}"/>
              </a:ext>
            </a:extLst>
          </p:cNvPr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플랫폼 정보 구조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(IA)_v1 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구현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271D661-A80A-03FE-C20C-763FD963F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71" y="915636"/>
            <a:ext cx="9204858" cy="55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1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D38C2-9E73-92A3-D9FE-DAD7BAC2309B}"/>
              </a:ext>
            </a:extLst>
          </p:cNvPr>
          <p:cNvSpPr txBox="1"/>
          <p:nvPr/>
        </p:nvSpPr>
        <p:spPr>
          <a:xfrm>
            <a:off x="635588" y="1101060"/>
            <a:ext cx="24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화면 </a:t>
            </a:r>
            <a:r>
              <a:rPr lang="en-US" altLang="ko-KR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ID </a:t>
            </a:r>
            <a:r>
              <a:rPr lang="ko-KR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정의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AF15E-DEC8-4E6D-566A-B92C3877CE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13073" y="1708629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600" b="1">
                <a:latin typeface="+mn-ea"/>
              </a:rPr>
              <a:t>SK II -UI-A1-01-01</a:t>
            </a:r>
            <a:endParaRPr lang="ko-KR" altLang="en-US" sz="3600" b="1">
              <a:latin typeface="+mn-ea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725B14F5-8FDE-B492-E964-187A1976A413}"/>
              </a:ext>
            </a:extLst>
          </p:cNvPr>
          <p:cNvCxnSpPr>
            <a:cxnSpLocks/>
          </p:cNvCxnSpPr>
          <p:nvPr/>
        </p:nvCxnSpPr>
        <p:spPr>
          <a:xfrm>
            <a:off x="1848395" y="2354960"/>
            <a:ext cx="648000" cy="0"/>
          </a:xfrm>
          <a:prstGeom prst="line">
            <a:avLst/>
          </a:prstGeom>
          <a:ln w="38100">
            <a:solidFill>
              <a:srgbClr val="0C43B7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0401C74-E25B-3FC8-D57E-DBF4887278C7}"/>
              </a:ext>
            </a:extLst>
          </p:cNvPr>
          <p:cNvCxnSpPr>
            <a:cxnSpLocks/>
          </p:cNvCxnSpPr>
          <p:nvPr/>
        </p:nvCxnSpPr>
        <p:spPr>
          <a:xfrm>
            <a:off x="2512297" y="2354960"/>
            <a:ext cx="548904" cy="0"/>
          </a:xfrm>
          <a:prstGeom prst="line">
            <a:avLst/>
          </a:prstGeom>
          <a:ln w="38100">
            <a:solidFill>
              <a:srgbClr val="F228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36D72EA-B7B1-77F2-4A6B-A62F377A655B}"/>
              </a:ext>
            </a:extLst>
          </p:cNvPr>
          <p:cNvCxnSpPr>
            <a:cxnSpLocks/>
          </p:cNvCxnSpPr>
          <p:nvPr/>
        </p:nvCxnSpPr>
        <p:spPr>
          <a:xfrm>
            <a:off x="3257966" y="2354960"/>
            <a:ext cx="540000" cy="0"/>
          </a:xfrm>
          <a:prstGeom prst="line">
            <a:avLst/>
          </a:prstGeom>
          <a:ln w="38100">
            <a:solidFill>
              <a:srgbClr val="FFE04D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3164DDF-A001-E0CF-9B5C-544EF8AB6C3B}"/>
              </a:ext>
            </a:extLst>
          </p:cNvPr>
          <p:cNvCxnSpPr>
            <a:cxnSpLocks/>
          </p:cNvCxnSpPr>
          <p:nvPr/>
        </p:nvCxnSpPr>
        <p:spPr>
          <a:xfrm>
            <a:off x="3949038" y="2354960"/>
            <a:ext cx="540000" cy="0"/>
          </a:xfrm>
          <a:prstGeom prst="line">
            <a:avLst/>
          </a:prstGeom>
          <a:ln w="38100">
            <a:solidFill>
              <a:srgbClr val="D21C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86FDFBF1-0DCB-7935-935C-75D0A1B22DCE}"/>
              </a:ext>
            </a:extLst>
          </p:cNvPr>
          <p:cNvCxnSpPr>
            <a:cxnSpLocks/>
          </p:cNvCxnSpPr>
          <p:nvPr/>
        </p:nvCxnSpPr>
        <p:spPr>
          <a:xfrm>
            <a:off x="4657866" y="2354960"/>
            <a:ext cx="540000" cy="0"/>
          </a:xfrm>
          <a:prstGeom prst="line">
            <a:avLst/>
          </a:prstGeom>
          <a:ln w="38100">
            <a:solidFill>
              <a:srgbClr val="00BC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2EDC17-8278-CEDA-E866-F338418D486D}"/>
              </a:ext>
            </a:extLst>
          </p:cNvPr>
          <p:cNvSpPr txBox="1"/>
          <p:nvPr/>
        </p:nvSpPr>
        <p:spPr>
          <a:xfrm>
            <a:off x="1990294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①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A3C8A692-0E02-0765-8D29-BBA6CA5734B1}"/>
              </a:ext>
            </a:extLst>
          </p:cNvPr>
          <p:cNvGrpSpPr/>
          <p:nvPr/>
        </p:nvGrpSpPr>
        <p:grpSpPr>
          <a:xfrm>
            <a:off x="7629353" y="2815038"/>
            <a:ext cx="1803961" cy="307777"/>
            <a:chOff x="7629353" y="2815038"/>
            <a:chExt cx="1803961" cy="3077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1126CD-755E-5C4C-6759-D1659D4F8C38}"/>
                </a:ext>
              </a:extLst>
            </p:cNvPr>
            <p:cNvSpPr txBox="1"/>
            <p:nvPr/>
          </p:nvSpPr>
          <p:spPr>
            <a:xfrm>
              <a:off x="8089035" y="2834579"/>
              <a:ext cx="1344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수행사</a:t>
              </a:r>
              <a:r>
                <a:rPr lang="en-US" altLang="ko-KR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   </a:t>
              </a:r>
              <a:r>
                <a:rPr lang="en-US" altLang="ko-KR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SweetK</a:t>
              </a:r>
              <a:endParaRPr lang="ko-KR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B88556-47CE-76CE-510E-08A39D9BC096}"/>
                </a:ext>
              </a:extLst>
            </p:cNvPr>
            <p:cNvSpPr txBox="1"/>
            <p:nvPr/>
          </p:nvSpPr>
          <p:spPr>
            <a:xfrm>
              <a:off x="7629353" y="281503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①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E50338D-4A10-731D-19F0-57254E22F036}"/>
              </a:ext>
            </a:extLst>
          </p:cNvPr>
          <p:cNvSpPr txBox="1"/>
          <p:nvPr/>
        </p:nvSpPr>
        <p:spPr>
          <a:xfrm>
            <a:off x="2594940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7DC747-C839-78FB-4B65-DA9EA424BCDB}"/>
              </a:ext>
            </a:extLst>
          </p:cNvPr>
          <p:cNvSpPr txBox="1"/>
          <p:nvPr/>
        </p:nvSpPr>
        <p:spPr>
          <a:xfrm>
            <a:off x="3356268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③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0A0BBD-2E51-1727-1CFB-C526244436BE}"/>
              </a:ext>
            </a:extLst>
          </p:cNvPr>
          <p:cNvSpPr txBox="1"/>
          <p:nvPr/>
        </p:nvSpPr>
        <p:spPr>
          <a:xfrm>
            <a:off x="4046325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5D70F2-FDBC-C6E6-A2FD-87D72EAEC901}"/>
              </a:ext>
            </a:extLst>
          </p:cNvPr>
          <p:cNvSpPr txBox="1"/>
          <p:nvPr/>
        </p:nvSpPr>
        <p:spPr>
          <a:xfrm>
            <a:off x="4753300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⑤</a:t>
            </a:r>
          </a:p>
        </p:txBody>
      </p:sp>
      <p:cxnSp>
        <p:nvCxnSpPr>
          <p:cNvPr id="28" name="연결선: 꺾임 27">
            <a:extLst>
              <a:ext uri="{FF2B5EF4-FFF2-40B4-BE49-F238E27FC236}">
                <a16:creationId xmlns:a16="http://schemas.microsoft.com/office/drawing/2014/main" id="{9F8FC5D7-472C-A45F-FAAE-577199C611F8}"/>
              </a:ext>
            </a:extLst>
          </p:cNvPr>
          <p:cNvCxnSpPr>
            <a:cxnSpLocks/>
            <a:stCxn id="19" idx="2"/>
          </p:cNvCxnSpPr>
          <p:nvPr/>
        </p:nvCxnSpPr>
        <p:spPr>
          <a:xfrm rot="16200000" flipH="1">
            <a:off x="4819964" y="176985"/>
            <a:ext cx="161820" cy="5456958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825A20A5-987C-CE74-A436-C01A46CA3329}"/>
              </a:ext>
            </a:extLst>
          </p:cNvPr>
          <p:cNvGrpSpPr/>
          <p:nvPr/>
        </p:nvGrpSpPr>
        <p:grpSpPr>
          <a:xfrm>
            <a:off x="7629353" y="3238444"/>
            <a:ext cx="1561266" cy="307777"/>
            <a:chOff x="7629353" y="3224612"/>
            <a:chExt cx="1561266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896D6C-F236-5137-4DAF-18B1B6ECCA5D}"/>
                </a:ext>
              </a:extLst>
            </p:cNvPr>
            <p:cNvSpPr txBox="1"/>
            <p:nvPr/>
          </p:nvSpPr>
          <p:spPr>
            <a:xfrm>
              <a:off x="8089035" y="3244155"/>
              <a:ext cx="1101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발주사</a:t>
              </a:r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   </a:t>
              </a:r>
              <a:r>
                <a:rPr lang="en-US" altLang="ko-KR" sz="1000" b="1" i="1">
                  <a:solidFill>
                    <a:schemeClr val="bg2"/>
                  </a:solidFill>
                  <a:latin typeface="+mn-ea"/>
                </a:rPr>
                <a:t>*IITP</a:t>
              </a:r>
              <a:endParaRPr lang="ko-KR" altLang="en-US" sz="1200" b="1" i="1">
                <a:solidFill>
                  <a:schemeClr val="bg2"/>
                </a:solidFill>
                <a:latin typeface="+mn-ea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8BD654-D4D3-3AE0-82A2-BF8E843AD2A0}"/>
                </a:ext>
              </a:extLst>
            </p:cNvPr>
            <p:cNvSpPr txBox="1"/>
            <p:nvPr/>
          </p:nvSpPr>
          <p:spPr>
            <a:xfrm>
              <a:off x="7629353" y="322461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②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5A60BCEA-B68D-E6B3-F25E-7095E2A0CD2D}"/>
              </a:ext>
            </a:extLst>
          </p:cNvPr>
          <p:cNvGrpSpPr/>
          <p:nvPr/>
        </p:nvGrpSpPr>
        <p:grpSpPr>
          <a:xfrm>
            <a:off x="7629353" y="3661850"/>
            <a:ext cx="2511975" cy="307777"/>
            <a:chOff x="7629353" y="3625254"/>
            <a:chExt cx="2511975" cy="307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834905-9A02-03BF-58A8-55ECCB52CFB6}"/>
                </a:ext>
              </a:extLst>
            </p:cNvPr>
            <p:cNvSpPr txBox="1"/>
            <p:nvPr/>
          </p:nvSpPr>
          <p:spPr>
            <a:xfrm>
              <a:off x="8089035" y="3653731"/>
              <a:ext cx="20522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문서 구분   </a:t>
              </a:r>
              <a:r>
                <a:rPr lang="en-US" altLang="ko-KR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User Interface</a:t>
              </a:r>
              <a:endParaRPr lang="ko-KR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F7F2F0-E1A7-A6F0-5BA3-5D20A4D50339}"/>
                </a:ext>
              </a:extLst>
            </p:cNvPr>
            <p:cNvSpPr txBox="1"/>
            <p:nvPr/>
          </p:nvSpPr>
          <p:spPr>
            <a:xfrm>
              <a:off x="7629353" y="3625254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③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2B34C6B-99E7-1597-B01D-AFE7EF59A10B}"/>
              </a:ext>
            </a:extLst>
          </p:cNvPr>
          <p:cNvGrpSpPr/>
          <p:nvPr/>
        </p:nvGrpSpPr>
        <p:grpSpPr>
          <a:xfrm>
            <a:off x="7629353" y="4085256"/>
            <a:ext cx="2818020" cy="307777"/>
            <a:chOff x="7629353" y="4047917"/>
            <a:chExt cx="2818020" cy="3077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E166CA-87D8-32E2-BB18-F90072657E61}"/>
                </a:ext>
              </a:extLst>
            </p:cNvPr>
            <p:cNvSpPr txBox="1"/>
            <p:nvPr/>
          </p:nvSpPr>
          <p:spPr>
            <a:xfrm>
              <a:off x="8089035" y="4063307"/>
              <a:ext cx="2358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메뉴 구분 값 </a:t>
              </a:r>
              <a:r>
                <a:rPr lang="en-US" altLang="ko-KR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(</a:t>
              </a:r>
              <a:r>
                <a:rPr lang="ko-KR" altLang="en-US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유즈케이스</a:t>
              </a:r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 번호</a:t>
              </a:r>
              <a:r>
                <a:rPr lang="en-US" altLang="ko-KR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EBFDF6-4A8A-721B-D2E0-B504DF257D23}"/>
                </a:ext>
              </a:extLst>
            </p:cNvPr>
            <p:cNvSpPr txBox="1"/>
            <p:nvPr/>
          </p:nvSpPr>
          <p:spPr>
            <a:xfrm>
              <a:off x="7629353" y="4047917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④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CADED1DC-1E86-FEE4-4CE2-8B23AC502614}"/>
              </a:ext>
            </a:extLst>
          </p:cNvPr>
          <p:cNvGrpSpPr/>
          <p:nvPr/>
        </p:nvGrpSpPr>
        <p:grpSpPr>
          <a:xfrm>
            <a:off x="7629353" y="4508662"/>
            <a:ext cx="2401239" cy="309346"/>
            <a:chOff x="7629353" y="4440536"/>
            <a:chExt cx="2401239" cy="3093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D31C89-0A2C-9282-51E9-C1A9032FB1AF}"/>
                </a:ext>
              </a:extLst>
            </p:cNvPr>
            <p:cNvSpPr txBox="1"/>
            <p:nvPr/>
          </p:nvSpPr>
          <p:spPr>
            <a:xfrm>
              <a:off x="8089035" y="4472883"/>
              <a:ext cx="19415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메뉴 하위 페이지 구분 값</a:t>
              </a:r>
              <a:endParaRPr lang="en-US" altLang="ko-KR"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060FB8-72F4-3522-C53F-5572F9E3ED77}"/>
                </a:ext>
              </a:extLst>
            </p:cNvPr>
            <p:cNvSpPr txBox="1"/>
            <p:nvPr/>
          </p:nvSpPr>
          <p:spPr>
            <a:xfrm>
              <a:off x="7629353" y="4440536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⑤</a:t>
              </a:r>
            </a:p>
          </p:txBody>
        </p:sp>
      </p:grpSp>
      <p:cxnSp>
        <p:nvCxnSpPr>
          <p:cNvPr id="34" name="연결선: 꺾임 33">
            <a:extLst>
              <a:ext uri="{FF2B5EF4-FFF2-40B4-BE49-F238E27FC236}">
                <a16:creationId xmlns:a16="http://schemas.microsoft.com/office/drawing/2014/main" id="{3906989C-AEEC-8ABB-DA20-B19D4EBF066A}"/>
              </a:ext>
            </a:extLst>
          </p:cNvPr>
          <p:cNvCxnSpPr>
            <a:cxnSpLocks/>
            <a:stCxn id="22" idx="2"/>
            <a:endCxn id="29" idx="1"/>
          </p:cNvCxnSpPr>
          <p:nvPr/>
        </p:nvCxnSpPr>
        <p:spPr>
          <a:xfrm rot="16200000" flipH="1">
            <a:off x="4919308" y="682287"/>
            <a:ext cx="567779" cy="4852312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연결선: 꺾임 37">
            <a:extLst>
              <a:ext uri="{FF2B5EF4-FFF2-40B4-BE49-F238E27FC236}">
                <a16:creationId xmlns:a16="http://schemas.microsoft.com/office/drawing/2014/main" id="{EFB573E7-3868-E1AB-299F-E3DA25E9D223}"/>
              </a:ext>
            </a:extLst>
          </p:cNvPr>
          <p:cNvCxnSpPr>
            <a:stCxn id="24" idx="2"/>
            <a:endCxn id="30" idx="1"/>
          </p:cNvCxnSpPr>
          <p:nvPr/>
        </p:nvCxnSpPr>
        <p:spPr>
          <a:xfrm rot="16200000" flipH="1">
            <a:off x="5088269" y="1274654"/>
            <a:ext cx="991185" cy="4090984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연결선: 꺾임 38">
            <a:extLst>
              <a:ext uri="{FF2B5EF4-FFF2-40B4-BE49-F238E27FC236}">
                <a16:creationId xmlns:a16="http://schemas.microsoft.com/office/drawing/2014/main" id="{6201A38A-98E2-BF03-4714-F4592CA5AA8D}"/>
              </a:ext>
            </a:extLst>
          </p:cNvPr>
          <p:cNvCxnSpPr>
            <a:cxnSpLocks/>
            <a:stCxn id="25" idx="2"/>
            <a:endCxn id="31" idx="1"/>
          </p:cNvCxnSpPr>
          <p:nvPr/>
        </p:nvCxnSpPr>
        <p:spPr>
          <a:xfrm rot="16200000" flipH="1">
            <a:off x="5221594" y="1831385"/>
            <a:ext cx="1414591" cy="3400927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연결선: 꺾임 39">
            <a:extLst>
              <a:ext uri="{FF2B5EF4-FFF2-40B4-BE49-F238E27FC236}">
                <a16:creationId xmlns:a16="http://schemas.microsoft.com/office/drawing/2014/main" id="{5BE34E29-6C08-A558-A84C-9FB27C532ADA}"/>
              </a:ext>
            </a:extLst>
          </p:cNvPr>
          <p:cNvCxnSpPr>
            <a:stCxn id="26" idx="2"/>
            <a:endCxn id="32" idx="1"/>
          </p:cNvCxnSpPr>
          <p:nvPr/>
        </p:nvCxnSpPr>
        <p:spPr>
          <a:xfrm rot="16200000" flipH="1">
            <a:off x="5363379" y="2396576"/>
            <a:ext cx="1837997" cy="2693952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72886E4-3767-9793-38F6-37E81DEAF877}"/>
              </a:ext>
            </a:extLst>
          </p:cNvPr>
          <p:cNvCxnSpPr>
            <a:cxnSpLocks/>
          </p:cNvCxnSpPr>
          <p:nvPr/>
        </p:nvCxnSpPr>
        <p:spPr>
          <a:xfrm>
            <a:off x="5366694" y="2354960"/>
            <a:ext cx="540000" cy="0"/>
          </a:xfrm>
          <a:prstGeom prst="line">
            <a:avLst/>
          </a:prstGeom>
          <a:ln w="38100">
            <a:solidFill>
              <a:srgbClr val="FF9988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8B979C2-4604-C28B-7435-C29C5B875053}"/>
              </a:ext>
            </a:extLst>
          </p:cNvPr>
          <p:cNvSpPr txBox="1"/>
          <p:nvPr/>
        </p:nvSpPr>
        <p:spPr>
          <a:xfrm>
            <a:off x="5460276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⑥</a:t>
            </a:r>
          </a:p>
        </p:txBody>
      </p:sp>
      <p:cxnSp>
        <p:nvCxnSpPr>
          <p:cNvPr id="18" name="연결선: 꺾임 17">
            <a:extLst>
              <a:ext uri="{FF2B5EF4-FFF2-40B4-BE49-F238E27FC236}">
                <a16:creationId xmlns:a16="http://schemas.microsoft.com/office/drawing/2014/main" id="{26948A6E-C001-3F54-9A1B-2E743E545152}"/>
              </a:ext>
            </a:extLst>
          </p:cNvPr>
          <p:cNvCxnSpPr>
            <a:cxnSpLocks/>
            <a:stCxn id="12" idx="2"/>
            <a:endCxn id="44" idx="1"/>
          </p:cNvCxnSpPr>
          <p:nvPr/>
        </p:nvCxnSpPr>
        <p:spPr>
          <a:xfrm rot="16200000" flipH="1">
            <a:off x="5504378" y="2962553"/>
            <a:ext cx="2262974" cy="1986976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C259E6B7-C7F2-3EE6-B4A8-7FE39F6069CA}"/>
              </a:ext>
            </a:extLst>
          </p:cNvPr>
          <p:cNvGrpSpPr/>
          <p:nvPr/>
        </p:nvGrpSpPr>
        <p:grpSpPr>
          <a:xfrm>
            <a:off x="7629353" y="4933639"/>
            <a:ext cx="2763518" cy="309346"/>
            <a:chOff x="7629353" y="4440536"/>
            <a:chExt cx="2763518" cy="3093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1E7549C-854B-2E6F-A272-AAF736B90634}"/>
                </a:ext>
              </a:extLst>
            </p:cNvPr>
            <p:cNvSpPr txBox="1"/>
            <p:nvPr/>
          </p:nvSpPr>
          <p:spPr>
            <a:xfrm>
              <a:off x="8089035" y="4472883"/>
              <a:ext cx="2303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하위 페이지의 추가 및 구분 값</a:t>
              </a:r>
              <a:endParaRPr lang="en-US" altLang="ko-KR"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31D-A528-B09F-B96B-66EDE3FBE06C}"/>
                </a:ext>
              </a:extLst>
            </p:cNvPr>
            <p:cNvSpPr txBox="1"/>
            <p:nvPr/>
          </p:nvSpPr>
          <p:spPr>
            <a:xfrm>
              <a:off x="7629353" y="4440536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⑥</a:t>
              </a:r>
            </a:p>
          </p:txBody>
        </p:sp>
      </p:grpSp>
      <p:sp>
        <p:nvSpPr>
          <p:cNvPr id="2" name="Google Shape;191;p4">
            <a:extLst>
              <a:ext uri="{FF2B5EF4-FFF2-40B4-BE49-F238E27FC236}">
                <a16:creationId xmlns:a16="http://schemas.microsoft.com/office/drawing/2014/main" id="{F20FA696-9331-972A-4ACC-A6EF538FA346}"/>
              </a:ext>
            </a:extLst>
          </p:cNvPr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화면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ID 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정의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55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 txBox="1"/>
          <p:nvPr/>
        </p:nvSpPr>
        <p:spPr>
          <a:xfrm>
            <a:off x="273203" y="205854"/>
            <a:ext cx="36284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화면 참고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A8863C-CA13-1E4A-AAA6-965FBD584144}"/>
              </a:ext>
            </a:extLst>
          </p:cNvPr>
          <p:cNvSpPr txBox="1"/>
          <p:nvPr/>
        </p:nvSpPr>
        <p:spPr>
          <a:xfrm>
            <a:off x="273203" y="1117222"/>
            <a:ext cx="4693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600" b="1" u="sng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지도 서비스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2673C7-1B50-BE90-6979-5877C12F3156}"/>
              </a:ext>
            </a:extLst>
          </p:cNvPr>
          <p:cNvSpPr txBox="1"/>
          <p:nvPr/>
        </p:nvSpPr>
        <p:spPr>
          <a:xfrm>
            <a:off x="6301279" y="1117222"/>
            <a:ext cx="4693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600" b="1" u="sng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구직 서비스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DB248-0D46-06FC-265C-94CA5A7D0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279" y="1539680"/>
            <a:ext cx="5497021" cy="37350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E36311-61F9-D4B6-1620-A543D7A99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03" y="1539680"/>
            <a:ext cx="5711961" cy="37347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5076653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47667A1E1A4D0644B4CB1A27E8161733" ma:contentTypeVersion="11" ma:contentTypeDescription="새 문서를 만듭니다." ma:contentTypeScope="" ma:versionID="e4f34ab9c5b963c15abbbc846bd8adac">
  <xsd:schema xmlns:xsd="http://www.w3.org/2001/XMLSchema" xmlns:xs="http://www.w3.org/2001/XMLSchema" xmlns:p="http://schemas.microsoft.com/office/2006/metadata/properties" xmlns:ns2="78409c8d-820c-40fa-bdaf-a31c40b8dd8c" xmlns:ns3="558626dd-075b-47b6-82b5-247e4c020b1f" targetNamespace="http://schemas.microsoft.com/office/2006/metadata/properties" ma:root="true" ma:fieldsID="35f36db73b346abf8d7441884a1013ec" ns2:_="" ns3:_="">
    <xsd:import namespace="78409c8d-820c-40fa-bdaf-a31c40b8dd8c"/>
    <xsd:import namespace="558626dd-075b-47b6-82b5-247e4c020b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09c8d-820c-40fa-bdaf-a31c40b8d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이미지 태그" ma:readOnly="false" ma:fieldId="{5cf76f15-5ced-4ddc-b409-7134ff3c332f}" ma:taxonomyMulti="true" ma:sspId="9412dc4b-4603-44b4-a7bf-f96b21fe2a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626dd-075b-47b6-82b5-247e4c020b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99842a8-ce03-405b-b5c8-9d8fe2fdfe27}" ma:internalName="TaxCatchAll" ma:showField="CatchAllData" ma:web="558626dd-075b-47b6-82b5-247e4c020b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13FB30-83D3-44E6-96B7-72A84373F7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98A4CC-BD99-4767-90F5-6BA680B7A817}">
  <ds:schemaRefs>
    <ds:schemaRef ds:uri="558626dd-075b-47b6-82b5-247e4c020b1f"/>
    <ds:schemaRef ds:uri="78409c8d-820c-40fa-bdaf-a31c40b8dd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25</Slides>
  <Notes>14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디자인 사용자 지정</vt:lpstr>
      <vt:lpstr>1_디자인 사용자 지정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메인화면</vt:lpstr>
      <vt:lpstr>메인화면</vt:lpstr>
      <vt:lpstr>PowerPoint Presentation</vt:lpstr>
      <vt:lpstr>메인화면</vt:lpstr>
      <vt:lpstr>메인화면 &gt; 검색 &gt; 데이터 리스트</vt:lpstr>
      <vt:lpstr>메인화면 &gt; 자립테마 클릭 &gt; 데이터 리스트</vt:lpstr>
      <vt:lpstr>메인화면 &gt; 데이터 리스트 &gt; 데이터 상세</vt:lpstr>
      <vt:lpstr>메인화면 &gt; 장애인의 자립에 관하여 </vt:lpstr>
      <vt:lpstr>메인화면 &gt; 자가진단  /  메인화면 &gt; 장애인의 자립에 관하여 &gt; 자가진단</vt:lpstr>
      <vt:lpstr>… &gt; 자가진단 시작 &gt; 본인 확인</vt:lpstr>
      <vt:lpstr>… &gt; 자가진단 시작 &gt; 본인 확인</vt:lpstr>
      <vt:lpstr>… &gt; 자가진단 시작 &gt; 본인 확인 &gt; 문항 응답</vt:lpstr>
      <vt:lpstr>… &gt; 자가진단 시작 &gt; 본인 확인 &gt; 문항 응답</vt:lpstr>
      <vt:lpstr>… &gt; 자가진단 시작 &gt; 본인 확인 &gt; 문항 응답</vt:lpstr>
      <vt:lpstr>… &gt; 자가진단 시작 &gt; 본인 확인 &gt; 문항 응답 &gt; 응답 결과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남궁 은</dc:creator>
  <cp:revision>1</cp:revision>
  <dcterms:created xsi:type="dcterms:W3CDTF">2024-03-13T23:20:40Z</dcterms:created>
  <dcterms:modified xsi:type="dcterms:W3CDTF">2025-09-10T01:57:24Z</dcterms:modified>
</cp:coreProperties>
</file>