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41"/>
  </p:notesMasterIdLst>
  <p:sldIdLst>
    <p:sldId id="1399" r:id="rId5"/>
    <p:sldId id="257" r:id="rId6"/>
    <p:sldId id="1184" r:id="rId7"/>
    <p:sldId id="1387" r:id="rId8"/>
    <p:sldId id="1409" r:id="rId9"/>
    <p:sldId id="1410" r:id="rId10"/>
    <p:sldId id="1436" r:id="rId11"/>
    <p:sldId id="1437" r:id="rId12"/>
    <p:sldId id="1449" r:id="rId13"/>
    <p:sldId id="1450" r:id="rId14"/>
    <p:sldId id="1439" r:id="rId15"/>
    <p:sldId id="1451" r:id="rId16"/>
    <p:sldId id="1452" r:id="rId17"/>
    <p:sldId id="1401" r:id="rId18"/>
    <p:sldId id="1429" r:id="rId19"/>
    <p:sldId id="1415" r:id="rId20"/>
    <p:sldId id="1327" r:id="rId21"/>
    <p:sldId id="1453" r:id="rId22"/>
    <p:sldId id="1471" r:id="rId23"/>
    <p:sldId id="1455" r:id="rId24"/>
    <p:sldId id="1466" r:id="rId25"/>
    <p:sldId id="1467" r:id="rId26"/>
    <p:sldId id="1468" r:id="rId27"/>
    <p:sldId id="1469" r:id="rId28"/>
    <p:sldId id="1470" r:id="rId29"/>
    <p:sldId id="1472" r:id="rId30"/>
    <p:sldId id="1473" r:id="rId31"/>
    <p:sldId id="1474" r:id="rId32"/>
    <p:sldId id="1475" r:id="rId33"/>
    <p:sldId id="1476" r:id="rId34"/>
    <p:sldId id="1477" r:id="rId35"/>
    <p:sldId id="1478" r:id="rId36"/>
    <p:sldId id="1479" r:id="rId37"/>
    <p:sldId id="1480" r:id="rId38"/>
    <p:sldId id="1481" r:id="rId39"/>
    <p:sldId id="1400" r:id="rId40"/>
  </p:sldIdLst>
  <p:sldSz cx="12192000" cy="6858000"/>
  <p:notesSz cx="6858000" cy="9144000"/>
  <p:embeddedFontLst>
    <p:embeddedFont>
      <p:font typeface="넥슨Lv2고딕" panose="020B0600000101010101" charset="-127"/>
      <p:regular r:id="rId42"/>
    </p:embeddedFont>
    <p:embeddedFont>
      <p:font typeface="KoPubWorld돋움체 Bold" panose="00000800000000000000" pitchFamily="2" charset="-127"/>
      <p:bold r:id="rId43"/>
    </p:embeddedFont>
    <p:embeddedFont>
      <p:font typeface="KoPubWorld돋움체 Medium" panose="00000600000000000000" pitchFamily="2" charset="-127"/>
      <p:regular r:id="rId44"/>
    </p:embeddedFont>
    <p:embeddedFont>
      <p:font typeface="KoPub돋움체 Medium" panose="00000600000000000000" pitchFamily="2" charset="-127"/>
      <p:regular r:id="rId45"/>
    </p:embeddedFont>
    <p:embeddedFont>
      <p:font typeface="Pretendard" panose="02000503000000020004" pitchFamily="50" charset="-127"/>
      <p:regular r:id="rId46"/>
      <p:bold r:id="rId47"/>
    </p:embeddedFont>
    <p:embeddedFont>
      <p:font typeface="Wingdings 2" panose="05020102010507070707" pitchFamily="18" charset="2"/>
      <p:regular r:id="rId48"/>
    </p:embeddedFont>
    <p:embeddedFont>
      <p:font typeface="맑은 고딕" panose="020B0503020000020004" pitchFamily="50" charset="-127"/>
      <p:regular r:id="rId49"/>
      <p:bold r:id="rId50"/>
    </p:embeddedFont>
    <p:embeddedFont>
      <p:font typeface="에스코어 드림 3 Light" panose="020B0303030302020204" pitchFamily="34" charset="-127"/>
      <p:regular r:id="rId51"/>
    </p:embeddedFont>
    <p:embeddedFont>
      <p:font typeface="에스코어 드림 4 Regular" panose="020B0503030302020204" pitchFamily="34" charset="-127"/>
      <p:regular r:id="rId52"/>
    </p:embeddedFont>
    <p:embeddedFont>
      <p:font typeface="에스코어 드림 5 Medium" panose="020B0503030302020204" pitchFamily="34" charset="-127"/>
      <p:regular r:id="rId53"/>
    </p:embeddedFont>
    <p:embeddedFont>
      <p:font typeface="에스코어 드림 5 Medium" panose="020B0503030302020204" pitchFamily="34" charset="-127"/>
      <p:regular r:id="rId53"/>
    </p:embeddedFont>
    <p:embeddedFont>
      <p:font typeface="에스코어 드림 7 ExtraBold" panose="020B0803030302020204" pitchFamily="34" charset="-127"/>
      <p:bold r:id="rId54"/>
    </p:embeddedFont>
    <p:embeddedFont>
      <p:font typeface="에스코어 드림 9 Black" panose="020B0A03030302020204" pitchFamily="34" charset="-127"/>
      <p:bold r:id="rId55"/>
    </p:embeddedFont>
  </p:embeddedFontLst>
  <p:defaultTextStyle>
    <a:defPPr>
      <a:defRPr lang="ko-Kore-K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5DE25605-DBF5-44B1-8B44-6BE9FE6EB1B3}">
          <p14:sldIdLst>
            <p14:sldId id="1399"/>
            <p14:sldId id="257"/>
            <p14:sldId id="1184"/>
            <p14:sldId id="1387"/>
            <p14:sldId id="1409"/>
            <p14:sldId id="1410"/>
            <p14:sldId id="1436"/>
            <p14:sldId id="1437"/>
            <p14:sldId id="1449"/>
            <p14:sldId id="1450"/>
            <p14:sldId id="1439"/>
            <p14:sldId id="1451"/>
            <p14:sldId id="1452"/>
            <p14:sldId id="1401"/>
            <p14:sldId id="1429"/>
            <p14:sldId id="1415"/>
            <p14:sldId id="1327"/>
            <p14:sldId id="1453"/>
            <p14:sldId id="1471"/>
            <p14:sldId id="1455"/>
            <p14:sldId id="1466"/>
            <p14:sldId id="1467"/>
            <p14:sldId id="1468"/>
            <p14:sldId id="1469"/>
            <p14:sldId id="1470"/>
            <p14:sldId id="1472"/>
            <p14:sldId id="1473"/>
            <p14:sldId id="1474"/>
            <p14:sldId id="1475"/>
            <p14:sldId id="1476"/>
            <p14:sldId id="1477"/>
            <p14:sldId id="1478"/>
            <p14:sldId id="1479"/>
            <p14:sldId id="1480"/>
            <p14:sldId id="1481"/>
            <p14:sldId id="140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432" userDrawn="1">
          <p15:clr>
            <a:srgbClr val="A4A3A4"/>
          </p15:clr>
        </p15:guide>
        <p15:guide id="2" orient="horz" pos="1026" userDrawn="1">
          <p15:clr>
            <a:srgbClr val="A4A3A4"/>
          </p15:clr>
        </p15:guide>
        <p15:guide id="3" pos="529" userDrawn="1">
          <p15:clr>
            <a:srgbClr val="A4A3A4"/>
          </p15:clr>
        </p15:guide>
        <p15:guide id="4" pos="7151" userDrawn="1">
          <p15:clr>
            <a:srgbClr val="A4A3A4"/>
          </p15:clr>
        </p15:guide>
        <p15:guide id="5" orient="horz" pos="527" userDrawn="1">
          <p15:clr>
            <a:srgbClr val="A4A3A4"/>
          </p15:clr>
        </p15:guide>
        <p15:guide id="6" orient="horz" pos="82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7AF6"/>
    <a:srgbClr val="07A3FE"/>
    <a:srgbClr val="FF0000"/>
    <a:srgbClr val="44536A"/>
    <a:srgbClr val="FFFFFF"/>
    <a:srgbClr val="0B5EA7"/>
    <a:srgbClr val="00CCAF"/>
    <a:srgbClr val="000000"/>
    <a:srgbClr val="00C3FD"/>
    <a:srgbClr val="ECE9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73" autoAdjust="0"/>
    <p:restoredTop sz="96091" autoAdjust="0"/>
  </p:normalViewPr>
  <p:slideViewPr>
    <p:cSldViewPr snapToGrid="0">
      <p:cViewPr>
        <p:scale>
          <a:sx n="100" d="100"/>
          <a:sy n="100" d="100"/>
        </p:scale>
        <p:origin x="1074" y="234"/>
      </p:cViewPr>
      <p:guideLst>
        <p:guide orient="horz" pos="2432"/>
        <p:guide orient="horz" pos="1026"/>
        <p:guide pos="529"/>
        <p:guide pos="7151"/>
        <p:guide orient="horz" pos="527"/>
        <p:guide orient="horz" pos="82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8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font" Target="fonts/font10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5.fntdata"/><Relationship Id="rId59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8.fntdata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3.fntdata"/><Relationship Id="rId52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-Core Dream 5 Medium" panose="020B0503030302020204" pitchFamily="34" charset="-127"/>
              </a:defRPr>
            </a:lvl1pPr>
          </a:lstStyle>
          <a:p>
            <a:endParaRPr kumimoji="1" lang="ko-Kore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-Core Dream 5 Medium" panose="020B0503030302020204" pitchFamily="34" charset="-127"/>
              </a:defRPr>
            </a:lvl1pPr>
          </a:lstStyle>
          <a:p>
            <a:fld id="{C8AE8427-B78D-F543-B49F-E896533D93D6}" type="datetimeFigureOut">
              <a:rPr kumimoji="1" lang="ko-Kore-KR" altLang="en-US" smtClean="0"/>
              <a:pPr/>
              <a:t>12/09/2025</a:t>
            </a:fld>
            <a:endParaRPr kumimoji="1" lang="ko-Kore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ore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S-Core Dream 5 Medium" panose="020B0503030302020204" pitchFamily="34" charset="-127"/>
              </a:defRPr>
            </a:lvl1pPr>
          </a:lstStyle>
          <a:p>
            <a:endParaRPr kumimoji="1" lang="ko-Kore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-Core Dream 5 Medium" panose="020B0503030302020204" pitchFamily="34" charset="-127"/>
              </a:defRPr>
            </a:lvl1pPr>
          </a:lstStyle>
          <a:p>
            <a:fld id="{8197B946-E1C8-3146-9504-D77EFD423DDE}" type="slidenum">
              <a:rPr kumimoji="1" lang="ko-Kore-KR" altLang="en-US" smtClean="0"/>
              <a:pPr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456471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S-Core Dream 5 Medium" panose="020B0503030302020204" pitchFamily="34" charset="-127"/>
        <a:ea typeface="S-Core Dream 5 Medium" panose="020B0503030302020204" pitchFamily="34" charset="-127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S-Core Dream 5 Medium" panose="020B0503030302020204" pitchFamily="34" charset="-127"/>
        <a:ea typeface="S-Core Dream 5 Medium" panose="020B0503030302020204" pitchFamily="34" charset="-127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S-Core Dream 5 Medium" panose="020B0503030302020204" pitchFamily="34" charset="-127"/>
        <a:ea typeface="S-Core Dream 5 Medium" panose="020B0503030302020204" pitchFamily="34" charset="-127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S-Core Dream 5 Medium" panose="020B0503030302020204" pitchFamily="34" charset="-127"/>
        <a:ea typeface="S-Core Dream 5 Medium" panose="020B0503030302020204" pitchFamily="34" charset="-127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S-Core Dream 5 Medium" panose="020B0503030302020204" pitchFamily="34" charset="-127"/>
        <a:ea typeface="S-Core Dream 5 Medium" panose="020B0503030302020204" pitchFamily="34" charset="-127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EB6AB3-A618-7099-17D0-803BBEAAFF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357D8CE6-6A6F-3B22-94F7-B984D72969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14C12860-F50D-DC5D-E156-3AF799E576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B0CDE09-34D9-D4A2-421F-8388DD81DE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3C1C83-8DD6-9846-8834-18F9F949CB4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510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B8A451-FB1A-9FE7-194C-FFC18A608F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BFA4573-F1EA-DA3F-EA1F-8ED5783DBF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88B3454-5E96-CEAC-70BA-C01B5C7CFA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F05427E-1598-93F0-24B1-DEDCB645E7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3C1C83-8DD6-9846-8834-18F9F949CB4E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446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B904E6-1BE5-0575-C39C-85B6EB938D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03E558B2-603F-23A9-AEC4-14C2B15BDE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DAB8C211-7993-0042-F90F-313AB07711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81671" lvl="1" indent="0" latinLnBrk="1">
              <a:buFont typeface="Wingdings" panose="05000000000000000000" pitchFamily="2" charset="2"/>
              <a:buNone/>
            </a:pPr>
            <a:endParaRPr lang="en-US" altLang="ko-KR" sz="1000" baseline="0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F681013-582F-2727-1807-FB64729935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3C1C83-8DD6-9846-8834-18F9F949CB4E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315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53CDCE-D4E6-8F73-F68E-EBC6F85A58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0D4F0FD4-A627-A874-84DA-BE3B201EAC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024C68A-91E7-1F88-8B03-6EE83F3B9F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51C1F9-9EFE-0E3C-4C7F-4040C4B7A4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3C1C83-8DD6-9846-8834-18F9F949CB4E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054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대목차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494D9D1-A072-DB3E-CF62-6EDF1502D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142" y="136525"/>
            <a:ext cx="1039115" cy="941974"/>
          </a:xfrm>
        </p:spPr>
        <p:txBody>
          <a:bodyPr wrap="none">
            <a:noAutofit/>
          </a:bodyPr>
          <a:lstStyle>
            <a:lvl1pPr algn="ctr">
              <a:defRPr sz="6000" b="0" i="0" spc="-300">
                <a:ln>
                  <a:noFill/>
                </a:ln>
                <a:solidFill>
                  <a:schemeClr val="accent2"/>
                </a:solidFill>
                <a:latin typeface="S-Core Dream 4 Regular" panose="020B0503030302020204" pitchFamily="34" charset="-127"/>
                <a:ea typeface="S-Core Dream 4 Regular" panose="020B0503030302020204" pitchFamily="34" charset="-127"/>
              </a:defRPr>
            </a:lvl1pPr>
          </a:lstStyle>
          <a:p>
            <a:r>
              <a:rPr kumimoji="1" lang="ko-Kore-KR" altLang="en-US"/>
              <a:t>마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1FDF725C-5CEE-5A36-EC08-EE79069CDE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50751" y="532661"/>
            <a:ext cx="7765593" cy="410162"/>
          </a:xfrm>
        </p:spPr>
        <p:txBody>
          <a:bodyPr anchor="b">
            <a:noAutofit/>
          </a:bodyPr>
          <a:lstStyle>
            <a:lvl1pPr marL="0" indent="0">
              <a:buNone/>
              <a:defRPr sz="2800" b="1" i="0">
                <a:solidFill>
                  <a:schemeClr val="accent2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ko-KR" altLang="en-US" dirty="0"/>
              <a:t>마스터 텍스트 스타일을 편집하려면 클릭</a:t>
            </a:r>
          </a:p>
        </p:txBody>
      </p:sp>
      <p:sp>
        <p:nvSpPr>
          <p:cNvPr id="10" name="제목 1">
            <a:extLst>
              <a:ext uri="{FF2B5EF4-FFF2-40B4-BE49-F238E27FC236}">
                <a16:creationId xmlns:a16="http://schemas.microsoft.com/office/drawing/2014/main" id="{ECB6D412-7679-B42D-B4F6-F94DC3816CC9}"/>
              </a:ext>
            </a:extLst>
          </p:cNvPr>
          <p:cNvSpPr txBox="1">
            <a:spLocks/>
          </p:cNvSpPr>
          <p:nvPr userDrawn="1"/>
        </p:nvSpPr>
        <p:spPr>
          <a:xfrm>
            <a:off x="1350751" y="217807"/>
            <a:ext cx="4011499" cy="140415"/>
          </a:xfrm>
          <a:prstGeom prst="rect">
            <a:avLst/>
          </a:prstGeom>
        </p:spPr>
        <p:txBody>
          <a:bodyPr vert="horz" lIns="91440" tIns="45721" rIns="91440" bIns="4572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ko-KR" sz="1100" spc="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bg1">
                    <a:lumMod val="65000"/>
                  </a:schemeClr>
                </a:solidFill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Ⅰ.</a:t>
            </a:r>
            <a:r>
              <a:rPr lang="ko-KR" altLang="en-US" sz="1100" spc="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bg1">
                    <a:lumMod val="65000"/>
                  </a:schemeClr>
                </a:solidFill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연구개요</a:t>
            </a:r>
            <a:endParaRPr kumimoji="1" lang="en-US" altLang="ko-KR" sz="1100" spc="0" dirty="0">
              <a:solidFill>
                <a:schemeClr val="bg1">
                  <a:lumMod val="65000"/>
                </a:schemeClr>
              </a:solidFill>
              <a:latin typeface="S-Core Dream 5 Medium" panose="020B0503030302020204" pitchFamily="34" charset="-127"/>
              <a:ea typeface="S-Core Dream 5 Medium" panose="020B0503030302020204" pitchFamily="34" charset="-127"/>
            </a:endParaRPr>
          </a:p>
        </p:txBody>
      </p:sp>
      <p:sp>
        <p:nvSpPr>
          <p:cNvPr id="11" name="슬라이드 번호 개체 틀 5">
            <a:extLst>
              <a:ext uri="{FF2B5EF4-FFF2-40B4-BE49-F238E27FC236}">
                <a16:creationId xmlns:a16="http://schemas.microsoft.com/office/drawing/2014/main" id="{67B512A9-FBBE-CFF6-2C2E-CFD8CF017C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6978" y="6492875"/>
            <a:ext cx="6504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i="0">
                <a:solidFill>
                  <a:schemeClr val="bg1">
                    <a:lumMod val="75000"/>
                  </a:schemeClr>
                </a:solidFill>
                <a:latin typeface="S-Core Dream 5 Medium" panose="020B0503030302020204" pitchFamily="34" charset="-127"/>
                <a:ea typeface="S-Core Dream 5 Medium" panose="020B0503030302020204" pitchFamily="34" charset="-127"/>
              </a:defRPr>
            </a:lvl1pPr>
          </a:lstStyle>
          <a:p>
            <a:fld id="{35F654E2-810E-7F46-960F-321F6A68832D}" type="slidenum">
              <a:rPr kumimoji="1" lang="ko-Kore-KR" altLang="en-US" smtClean="0"/>
              <a:pPr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10460876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대목차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494D9D1-A072-DB3E-CF62-6EDF1502D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142" y="136525"/>
            <a:ext cx="1039115" cy="941974"/>
          </a:xfrm>
        </p:spPr>
        <p:txBody>
          <a:bodyPr wrap="none">
            <a:noAutofit/>
          </a:bodyPr>
          <a:lstStyle>
            <a:lvl1pPr algn="ctr">
              <a:defRPr sz="6000" b="0" i="0" spc="-300">
                <a:ln>
                  <a:noFill/>
                </a:ln>
                <a:solidFill>
                  <a:schemeClr val="accent2"/>
                </a:solidFill>
                <a:latin typeface="S-Core Dream 4 Regular" panose="020B0503030302020204" pitchFamily="34" charset="-127"/>
                <a:ea typeface="S-Core Dream 4 Regular" panose="020B0503030302020204" pitchFamily="34" charset="-127"/>
              </a:defRPr>
            </a:lvl1pPr>
          </a:lstStyle>
          <a:p>
            <a:r>
              <a:rPr kumimoji="1" lang="ko-Kore-KR" altLang="en-US"/>
              <a:t>마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1FDF725C-5CEE-5A36-EC08-EE79069CDE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50751" y="532661"/>
            <a:ext cx="7765593" cy="410162"/>
          </a:xfrm>
        </p:spPr>
        <p:txBody>
          <a:bodyPr anchor="b">
            <a:noAutofit/>
          </a:bodyPr>
          <a:lstStyle>
            <a:lvl1pPr marL="0" indent="0">
              <a:buNone/>
              <a:defRPr sz="2800" b="1" i="0">
                <a:solidFill>
                  <a:schemeClr val="accent2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ko-KR" altLang="en-US" dirty="0"/>
              <a:t>마스터 텍스트 스타일을 편집하려면 클릭</a:t>
            </a:r>
          </a:p>
        </p:txBody>
      </p:sp>
      <p:sp>
        <p:nvSpPr>
          <p:cNvPr id="10" name="제목 1">
            <a:extLst>
              <a:ext uri="{FF2B5EF4-FFF2-40B4-BE49-F238E27FC236}">
                <a16:creationId xmlns:a16="http://schemas.microsoft.com/office/drawing/2014/main" id="{ECB6D412-7679-B42D-B4F6-F94DC3816CC9}"/>
              </a:ext>
            </a:extLst>
          </p:cNvPr>
          <p:cNvSpPr txBox="1">
            <a:spLocks/>
          </p:cNvSpPr>
          <p:nvPr userDrawn="1"/>
        </p:nvSpPr>
        <p:spPr>
          <a:xfrm>
            <a:off x="1350751" y="217807"/>
            <a:ext cx="4011499" cy="140415"/>
          </a:xfrm>
          <a:prstGeom prst="rect">
            <a:avLst/>
          </a:prstGeom>
        </p:spPr>
        <p:txBody>
          <a:bodyPr vert="horz" lIns="91440" tIns="45721" rIns="91440" bIns="4572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ko-KR" sz="1100" spc="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bg1">
                    <a:lumMod val="65000"/>
                  </a:schemeClr>
                </a:solidFill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Ⅱ.</a:t>
            </a:r>
            <a:r>
              <a:rPr lang="ko-KR" altLang="en-US" sz="1100" spc="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bg1">
                    <a:lumMod val="65000"/>
                  </a:schemeClr>
                </a:solidFill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 일정 및 달성도</a:t>
            </a:r>
            <a:endParaRPr kumimoji="1" lang="en-US" altLang="ko-KR" sz="1100" spc="0" dirty="0">
              <a:solidFill>
                <a:schemeClr val="bg1">
                  <a:lumMod val="65000"/>
                </a:schemeClr>
              </a:solidFill>
              <a:latin typeface="S-Core Dream 5 Medium" panose="020B0503030302020204" pitchFamily="34" charset="-127"/>
              <a:ea typeface="S-Core Dream 5 Medium" panose="020B0503030302020204" pitchFamily="34" charset="-127"/>
            </a:endParaRPr>
          </a:p>
        </p:txBody>
      </p:sp>
      <p:sp>
        <p:nvSpPr>
          <p:cNvPr id="4" name="슬라이드 번호 개체 틀 5">
            <a:extLst>
              <a:ext uri="{FF2B5EF4-FFF2-40B4-BE49-F238E27FC236}">
                <a16:creationId xmlns:a16="http://schemas.microsoft.com/office/drawing/2014/main" id="{7014A799-B991-2DA2-4BF2-9FAF5145FF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6978" y="6492875"/>
            <a:ext cx="6504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i="0">
                <a:solidFill>
                  <a:schemeClr val="bg1">
                    <a:lumMod val="75000"/>
                  </a:schemeClr>
                </a:solidFill>
                <a:latin typeface="S-Core Dream 5 Medium" panose="020B0503030302020204" pitchFamily="34" charset="-127"/>
                <a:ea typeface="S-Core Dream 5 Medium" panose="020B0503030302020204" pitchFamily="34" charset="-127"/>
              </a:defRPr>
            </a:lvl1pPr>
          </a:lstStyle>
          <a:p>
            <a:fld id="{35F654E2-810E-7F46-960F-321F6A68832D}" type="slidenum">
              <a:rPr kumimoji="1" lang="ko-Kore-KR" altLang="en-US" smtClean="0"/>
              <a:pPr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160774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대목차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494D9D1-A072-DB3E-CF62-6EDF1502D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142" y="136525"/>
            <a:ext cx="1039115" cy="941974"/>
          </a:xfrm>
        </p:spPr>
        <p:txBody>
          <a:bodyPr wrap="none">
            <a:noAutofit/>
          </a:bodyPr>
          <a:lstStyle>
            <a:lvl1pPr algn="ctr">
              <a:defRPr sz="6000" b="0" i="0" spc="-300">
                <a:ln>
                  <a:noFill/>
                </a:ln>
                <a:solidFill>
                  <a:schemeClr val="accent2"/>
                </a:solidFill>
                <a:latin typeface="S-Core Dream 4 Regular" panose="020B0503030302020204" pitchFamily="34" charset="-127"/>
                <a:ea typeface="S-Core Dream 4 Regular" panose="020B0503030302020204" pitchFamily="34" charset="-127"/>
              </a:defRPr>
            </a:lvl1pPr>
          </a:lstStyle>
          <a:p>
            <a:r>
              <a:rPr kumimoji="1" lang="ko-Kore-KR" altLang="en-US"/>
              <a:t>마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1FDF725C-5CEE-5A36-EC08-EE79069CDE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50751" y="532661"/>
            <a:ext cx="7765593" cy="410162"/>
          </a:xfrm>
        </p:spPr>
        <p:txBody>
          <a:bodyPr anchor="b">
            <a:noAutofit/>
          </a:bodyPr>
          <a:lstStyle>
            <a:lvl1pPr marL="0" indent="0">
              <a:buNone/>
              <a:defRPr sz="2800" b="1" i="0">
                <a:solidFill>
                  <a:schemeClr val="accent2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ko-KR" altLang="en-US" dirty="0"/>
              <a:t>마스터 텍스트 스타일을 편집하려면 클릭</a:t>
            </a:r>
          </a:p>
        </p:txBody>
      </p:sp>
      <p:sp>
        <p:nvSpPr>
          <p:cNvPr id="10" name="제목 1">
            <a:extLst>
              <a:ext uri="{FF2B5EF4-FFF2-40B4-BE49-F238E27FC236}">
                <a16:creationId xmlns:a16="http://schemas.microsoft.com/office/drawing/2014/main" id="{ECB6D412-7679-B42D-B4F6-F94DC3816CC9}"/>
              </a:ext>
            </a:extLst>
          </p:cNvPr>
          <p:cNvSpPr txBox="1">
            <a:spLocks/>
          </p:cNvSpPr>
          <p:nvPr userDrawn="1"/>
        </p:nvSpPr>
        <p:spPr>
          <a:xfrm>
            <a:off x="1405257" y="217807"/>
            <a:ext cx="4011499" cy="140415"/>
          </a:xfrm>
          <a:prstGeom prst="rect">
            <a:avLst/>
          </a:prstGeom>
        </p:spPr>
        <p:txBody>
          <a:bodyPr vert="horz" lIns="91440" tIns="45721" rIns="91440" bIns="4572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ko-KR" sz="110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bg1">
                    <a:lumMod val="65000"/>
                  </a:schemeClr>
                </a:solidFill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Ⅲ. </a:t>
            </a:r>
            <a:r>
              <a:rPr lang="ko-KR" altLang="en-US" sz="110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bg1">
                    <a:lumMod val="65000"/>
                  </a:schemeClr>
                </a:solidFill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과월 피드백 리뷰</a:t>
            </a:r>
          </a:p>
        </p:txBody>
      </p:sp>
      <p:sp>
        <p:nvSpPr>
          <p:cNvPr id="4" name="슬라이드 번호 개체 틀 5">
            <a:extLst>
              <a:ext uri="{FF2B5EF4-FFF2-40B4-BE49-F238E27FC236}">
                <a16:creationId xmlns:a16="http://schemas.microsoft.com/office/drawing/2014/main" id="{1CD867A3-D8E2-553E-73B8-E7D82F44DB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6978" y="6492875"/>
            <a:ext cx="6504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i="0">
                <a:solidFill>
                  <a:schemeClr val="bg1">
                    <a:lumMod val="75000"/>
                  </a:schemeClr>
                </a:solidFill>
                <a:latin typeface="S-Core Dream 5 Medium" panose="020B0503030302020204" pitchFamily="34" charset="-127"/>
                <a:ea typeface="S-Core Dream 5 Medium" panose="020B0503030302020204" pitchFamily="34" charset="-127"/>
              </a:defRPr>
            </a:lvl1pPr>
          </a:lstStyle>
          <a:p>
            <a:fld id="{35F654E2-810E-7F46-960F-321F6A68832D}" type="slidenum">
              <a:rPr kumimoji="1" lang="ko-Kore-KR" altLang="en-US" smtClean="0"/>
              <a:pPr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35622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대목차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슬라이드 번호 개체 틀 5">
            <a:extLst>
              <a:ext uri="{FF2B5EF4-FFF2-40B4-BE49-F238E27FC236}">
                <a16:creationId xmlns:a16="http://schemas.microsoft.com/office/drawing/2014/main" id="{88403768-0134-0E74-0F23-C9B61E837A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6978" y="6492875"/>
            <a:ext cx="6504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i="0">
                <a:solidFill>
                  <a:schemeClr val="bg1">
                    <a:lumMod val="75000"/>
                  </a:schemeClr>
                </a:solidFill>
                <a:latin typeface="S-Core Dream 5 Medium" panose="020B0503030302020204" pitchFamily="34" charset="-127"/>
                <a:ea typeface="S-Core Dream 5 Medium" panose="020B0503030302020204" pitchFamily="34" charset="-127"/>
              </a:defRPr>
            </a:lvl1pPr>
          </a:lstStyle>
          <a:p>
            <a:fld id="{35F654E2-810E-7F46-960F-321F6A68832D}" type="slidenum">
              <a:rPr kumimoji="1" lang="ko-Kore-KR" altLang="en-US" smtClean="0"/>
              <a:pPr/>
              <a:t>‹#›</a:t>
            </a:fld>
            <a:endParaRPr kumimoji="1" lang="ko-Kore-KR" alt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65C2E117-ADE9-2604-F24E-4EA072004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142" y="136525"/>
            <a:ext cx="1039115" cy="941974"/>
          </a:xfrm>
        </p:spPr>
        <p:txBody>
          <a:bodyPr wrap="none">
            <a:noAutofit/>
          </a:bodyPr>
          <a:lstStyle>
            <a:lvl1pPr algn="ctr">
              <a:defRPr sz="6000" b="0" i="0" spc="-300">
                <a:ln>
                  <a:noFill/>
                </a:ln>
                <a:solidFill>
                  <a:schemeClr val="accent2"/>
                </a:solidFill>
                <a:latin typeface="S-Core Dream 4 Regular" panose="020B0503030302020204" pitchFamily="34" charset="-127"/>
                <a:ea typeface="S-Core Dream 4 Regular" panose="020B0503030302020204" pitchFamily="34" charset="-127"/>
              </a:defRPr>
            </a:lvl1pPr>
          </a:lstStyle>
          <a:p>
            <a:r>
              <a:rPr kumimoji="1" lang="ko-Kore-KR" altLang="en-US"/>
              <a:t>마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757D8CA-ACD2-04F8-62F7-FD9F6D9F5A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50751" y="532661"/>
            <a:ext cx="7765593" cy="410162"/>
          </a:xfrm>
        </p:spPr>
        <p:txBody>
          <a:bodyPr anchor="b">
            <a:noAutofit/>
          </a:bodyPr>
          <a:lstStyle>
            <a:lvl1pPr marL="0" indent="0">
              <a:buNone/>
              <a:defRPr sz="2800" b="1" i="0">
                <a:solidFill>
                  <a:schemeClr val="accent2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ko-KR" altLang="en-US" dirty="0"/>
              <a:t>마스터 텍스트 스타일을 편집하려면 클릭</a:t>
            </a:r>
          </a:p>
        </p:txBody>
      </p:sp>
      <p:sp>
        <p:nvSpPr>
          <p:cNvPr id="4" name="제목 1">
            <a:extLst>
              <a:ext uri="{FF2B5EF4-FFF2-40B4-BE49-F238E27FC236}">
                <a16:creationId xmlns:a16="http://schemas.microsoft.com/office/drawing/2014/main" id="{23212CBA-CA65-E727-BF1E-4E8432410EA7}"/>
              </a:ext>
            </a:extLst>
          </p:cNvPr>
          <p:cNvSpPr txBox="1">
            <a:spLocks/>
          </p:cNvSpPr>
          <p:nvPr userDrawn="1"/>
        </p:nvSpPr>
        <p:spPr>
          <a:xfrm>
            <a:off x="1405257" y="217807"/>
            <a:ext cx="4011499" cy="140415"/>
          </a:xfrm>
          <a:prstGeom prst="rect">
            <a:avLst/>
          </a:prstGeom>
        </p:spPr>
        <p:txBody>
          <a:bodyPr vert="horz" lIns="91440" tIns="45721" rIns="91440" bIns="4572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ko-KR" sz="110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bg1">
                    <a:lumMod val="65000"/>
                  </a:schemeClr>
                </a:solidFill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Ⅲ. </a:t>
            </a:r>
            <a:r>
              <a:rPr lang="ko-KR" altLang="en-US" sz="110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bg1">
                    <a:lumMod val="65000"/>
                  </a:schemeClr>
                </a:solidFill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월간 진행 내용</a:t>
            </a:r>
          </a:p>
        </p:txBody>
      </p:sp>
    </p:spTree>
    <p:extLst>
      <p:ext uri="{BB962C8B-B14F-4D97-AF65-F5344CB8AC3E}">
        <p14:creationId xmlns:p14="http://schemas.microsoft.com/office/powerpoint/2010/main" val="2203779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대목차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슬라이드 번호 개체 틀 5">
            <a:extLst>
              <a:ext uri="{FF2B5EF4-FFF2-40B4-BE49-F238E27FC236}">
                <a16:creationId xmlns:a16="http://schemas.microsoft.com/office/drawing/2014/main" id="{88403768-0134-0E74-0F23-C9B61E837A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6978" y="6492875"/>
            <a:ext cx="6504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i="0">
                <a:solidFill>
                  <a:schemeClr val="bg1">
                    <a:lumMod val="75000"/>
                  </a:schemeClr>
                </a:solidFill>
                <a:latin typeface="S-Core Dream 5 Medium" panose="020B0503030302020204" pitchFamily="34" charset="-127"/>
                <a:ea typeface="S-Core Dream 5 Medium" panose="020B0503030302020204" pitchFamily="34" charset="-127"/>
              </a:defRPr>
            </a:lvl1pPr>
          </a:lstStyle>
          <a:p>
            <a:fld id="{35F654E2-810E-7F46-960F-321F6A68832D}" type="slidenum">
              <a:rPr kumimoji="1" lang="ko-Kore-KR" altLang="en-US" smtClean="0"/>
              <a:pPr/>
              <a:t>‹#›</a:t>
            </a:fld>
            <a:endParaRPr kumimoji="1" lang="ko-Kore-KR" alt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65C2E117-ADE9-2604-F24E-4EA072004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142" y="136525"/>
            <a:ext cx="1039115" cy="941974"/>
          </a:xfrm>
        </p:spPr>
        <p:txBody>
          <a:bodyPr wrap="none">
            <a:noAutofit/>
          </a:bodyPr>
          <a:lstStyle>
            <a:lvl1pPr algn="ctr">
              <a:defRPr sz="6000" b="0" i="0" spc="-300">
                <a:ln>
                  <a:noFill/>
                </a:ln>
                <a:solidFill>
                  <a:schemeClr val="accent2"/>
                </a:solidFill>
                <a:latin typeface="S-Core Dream 4 Regular" panose="020B0503030302020204" pitchFamily="34" charset="-127"/>
                <a:ea typeface="S-Core Dream 4 Regular" panose="020B0503030302020204" pitchFamily="34" charset="-127"/>
              </a:defRPr>
            </a:lvl1pPr>
          </a:lstStyle>
          <a:p>
            <a:r>
              <a:rPr kumimoji="1" lang="ko-Kore-KR" altLang="en-US"/>
              <a:t>마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757D8CA-ACD2-04F8-62F7-FD9F6D9F5A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50751" y="532661"/>
            <a:ext cx="7765593" cy="410162"/>
          </a:xfrm>
        </p:spPr>
        <p:txBody>
          <a:bodyPr anchor="b">
            <a:noAutofit/>
          </a:bodyPr>
          <a:lstStyle>
            <a:lvl1pPr marL="0" indent="0">
              <a:buNone/>
              <a:defRPr sz="2800" b="1" i="0">
                <a:solidFill>
                  <a:schemeClr val="accent2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ko-KR" altLang="en-US" dirty="0"/>
              <a:t>마스터 텍스트 스타일을 편집하려면 클릭</a:t>
            </a:r>
          </a:p>
        </p:txBody>
      </p:sp>
      <p:sp>
        <p:nvSpPr>
          <p:cNvPr id="4" name="제목 1">
            <a:extLst>
              <a:ext uri="{FF2B5EF4-FFF2-40B4-BE49-F238E27FC236}">
                <a16:creationId xmlns:a16="http://schemas.microsoft.com/office/drawing/2014/main" id="{23212CBA-CA65-E727-BF1E-4E8432410EA7}"/>
              </a:ext>
            </a:extLst>
          </p:cNvPr>
          <p:cNvSpPr txBox="1">
            <a:spLocks/>
          </p:cNvSpPr>
          <p:nvPr userDrawn="1"/>
        </p:nvSpPr>
        <p:spPr>
          <a:xfrm>
            <a:off x="1405257" y="217807"/>
            <a:ext cx="4011499" cy="140415"/>
          </a:xfrm>
          <a:prstGeom prst="rect">
            <a:avLst/>
          </a:prstGeom>
        </p:spPr>
        <p:txBody>
          <a:bodyPr vert="horz" lIns="91440" tIns="45721" rIns="91440" bIns="4572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ko-KR" sz="110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bg1">
                    <a:lumMod val="65000"/>
                  </a:schemeClr>
                </a:solidFill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Ⅵ. </a:t>
            </a:r>
            <a:r>
              <a:rPr lang="ko-KR" altLang="en-US" sz="110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bg1">
                    <a:lumMod val="65000"/>
                  </a:schemeClr>
                </a:solidFill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향후 계획 및 논의 사항</a:t>
            </a:r>
          </a:p>
        </p:txBody>
      </p:sp>
    </p:spTree>
    <p:extLst>
      <p:ext uri="{BB962C8B-B14F-4D97-AF65-F5344CB8AC3E}">
        <p14:creationId xmlns:p14="http://schemas.microsoft.com/office/powerpoint/2010/main" val="2465428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대목차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슬라이드 번호 개체 틀 5">
            <a:extLst>
              <a:ext uri="{FF2B5EF4-FFF2-40B4-BE49-F238E27FC236}">
                <a16:creationId xmlns:a16="http://schemas.microsoft.com/office/drawing/2014/main" id="{88403768-0134-0E74-0F23-C9B61E837A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6978" y="6492875"/>
            <a:ext cx="6504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i="0">
                <a:solidFill>
                  <a:schemeClr val="bg1">
                    <a:lumMod val="75000"/>
                  </a:schemeClr>
                </a:solidFill>
                <a:latin typeface="S-Core Dream 5 Medium" panose="020B0503030302020204" pitchFamily="34" charset="-127"/>
                <a:ea typeface="S-Core Dream 5 Medium" panose="020B0503030302020204" pitchFamily="34" charset="-127"/>
              </a:defRPr>
            </a:lvl1pPr>
          </a:lstStyle>
          <a:p>
            <a:fld id="{35F654E2-810E-7F46-960F-321F6A68832D}" type="slidenum">
              <a:rPr kumimoji="1" lang="ko-Kore-KR" altLang="en-US" smtClean="0"/>
              <a:pPr/>
              <a:t>‹#›</a:t>
            </a:fld>
            <a:endParaRPr kumimoji="1" lang="ko-Kore-KR" alt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65C2E117-ADE9-2604-F24E-4EA072004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142" y="136525"/>
            <a:ext cx="1039115" cy="941974"/>
          </a:xfrm>
        </p:spPr>
        <p:txBody>
          <a:bodyPr wrap="none">
            <a:noAutofit/>
          </a:bodyPr>
          <a:lstStyle>
            <a:lvl1pPr algn="ctr">
              <a:defRPr sz="6000" b="0" i="0" spc="-300">
                <a:ln>
                  <a:noFill/>
                </a:ln>
                <a:solidFill>
                  <a:schemeClr val="accent2"/>
                </a:solidFill>
                <a:latin typeface="S-Core Dream 4 Regular" panose="020B0503030302020204" pitchFamily="34" charset="-127"/>
                <a:ea typeface="S-Core Dream 4 Regular" panose="020B0503030302020204" pitchFamily="34" charset="-127"/>
              </a:defRPr>
            </a:lvl1pPr>
          </a:lstStyle>
          <a:p>
            <a:r>
              <a:rPr kumimoji="1" lang="ko-Kore-KR" altLang="en-US"/>
              <a:t>마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757D8CA-ACD2-04F8-62F7-FD9F6D9F5A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50751" y="532661"/>
            <a:ext cx="7765593" cy="410162"/>
          </a:xfrm>
        </p:spPr>
        <p:txBody>
          <a:bodyPr anchor="b">
            <a:noAutofit/>
          </a:bodyPr>
          <a:lstStyle>
            <a:lvl1pPr marL="0" indent="0">
              <a:buNone/>
              <a:defRPr sz="2800" b="1" i="0">
                <a:solidFill>
                  <a:schemeClr val="accent2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ko-KR" altLang="en-US" dirty="0"/>
              <a:t>마스터 텍스트 스타일을 편집하려면 클릭</a:t>
            </a:r>
          </a:p>
        </p:txBody>
      </p:sp>
      <p:sp>
        <p:nvSpPr>
          <p:cNvPr id="4" name="제목 1">
            <a:extLst>
              <a:ext uri="{FF2B5EF4-FFF2-40B4-BE49-F238E27FC236}">
                <a16:creationId xmlns:a16="http://schemas.microsoft.com/office/drawing/2014/main" id="{23212CBA-CA65-E727-BF1E-4E8432410EA7}"/>
              </a:ext>
            </a:extLst>
          </p:cNvPr>
          <p:cNvSpPr txBox="1">
            <a:spLocks/>
          </p:cNvSpPr>
          <p:nvPr userDrawn="1"/>
        </p:nvSpPr>
        <p:spPr>
          <a:xfrm>
            <a:off x="1405257" y="217807"/>
            <a:ext cx="4011499" cy="140415"/>
          </a:xfrm>
          <a:prstGeom prst="rect">
            <a:avLst/>
          </a:prstGeom>
        </p:spPr>
        <p:txBody>
          <a:bodyPr vert="horz" lIns="91440" tIns="45721" rIns="91440" bIns="4572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ko-KR" sz="110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bg1">
                    <a:lumMod val="65000"/>
                  </a:schemeClr>
                </a:solidFill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Ⅵ. </a:t>
            </a:r>
            <a:r>
              <a:rPr lang="ko-KR" altLang="en-US" sz="110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bg1">
                    <a:lumMod val="65000"/>
                  </a:schemeClr>
                </a:solidFill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향후 계획 및 논의 사항</a:t>
            </a:r>
          </a:p>
        </p:txBody>
      </p:sp>
    </p:spTree>
    <p:extLst>
      <p:ext uri="{BB962C8B-B14F-4D97-AF65-F5344CB8AC3E}">
        <p14:creationId xmlns:p14="http://schemas.microsoft.com/office/powerpoint/2010/main" val="3581853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빈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슬라이드 번호 개체 틀 5">
            <a:extLst>
              <a:ext uri="{FF2B5EF4-FFF2-40B4-BE49-F238E27FC236}">
                <a16:creationId xmlns:a16="http://schemas.microsoft.com/office/drawing/2014/main" id="{88403768-0134-0E74-0F23-C9B61E837A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6978" y="6492875"/>
            <a:ext cx="6504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i="0">
                <a:solidFill>
                  <a:schemeClr val="bg1">
                    <a:lumMod val="75000"/>
                  </a:schemeClr>
                </a:solidFill>
                <a:latin typeface="S-Core Dream 5 Medium" panose="020B0503030302020204" pitchFamily="34" charset="-127"/>
                <a:ea typeface="S-Core Dream 5 Medium" panose="020B0503030302020204" pitchFamily="34" charset="-127"/>
              </a:defRPr>
            </a:lvl1pPr>
          </a:lstStyle>
          <a:p>
            <a:fld id="{35F654E2-810E-7F46-960F-321F6A68832D}" type="slidenum">
              <a:rPr kumimoji="1" lang="ko-Kore-KR" altLang="en-US" smtClean="0"/>
              <a:pPr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791378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82862495-33FE-4F64-3BC5-C60BFBBDAA74}"/>
              </a:ext>
            </a:extLst>
          </p:cNvPr>
          <p:cNvSpPr/>
          <p:nvPr userDrawn="1"/>
        </p:nvSpPr>
        <p:spPr>
          <a:xfrm>
            <a:off x="-19050" y="0"/>
            <a:ext cx="122110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S-Core Dream 5 Medium" panose="020B0503030302020204" pitchFamily="34" charset="-127"/>
              <a:ea typeface="S-Core Dream 5 Medium" panose="020B05030303020202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94883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슬라이드 번호 개체 틀 5">
            <a:extLst>
              <a:ext uri="{FF2B5EF4-FFF2-40B4-BE49-F238E27FC236}">
                <a16:creationId xmlns:a16="http://schemas.microsoft.com/office/drawing/2014/main" id="{1E0487EB-01E5-49A9-9A0F-E68354C821EA}"/>
              </a:ext>
            </a:extLst>
          </p:cNvPr>
          <p:cNvSpPr txBox="1">
            <a:spLocks/>
          </p:cNvSpPr>
          <p:nvPr userDrawn="1"/>
        </p:nvSpPr>
        <p:spPr>
          <a:xfrm>
            <a:off x="11715749" y="6480175"/>
            <a:ext cx="4667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900" kern="120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4B6A2D-92C8-4066-A808-1278C49D8B76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  <a:latin typeface="S-Core Dream 5 Medium" panose="020B0503030302020204" pitchFamily="34" charset="-127"/>
              <a:ea typeface="S-Core Dream 5 Medium" panose="020B0503030302020204" pitchFamily="34" charset="-127"/>
            </a:endParaRPr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5DD1E542-FC17-DCBB-5529-33006967B1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S-Core Dream 5 Medium" panose="020B0503030302020204" pitchFamily="34" charset="-127"/>
              <a:ea typeface="S-Core Dream 5 Medium" panose="020B05030303020202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9055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2EE591D2-B729-9F7D-66C5-89029D397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520" y="28384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B8BC7C7-216F-7A57-BE53-624759F151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393C7FB5-1649-83BA-9F0A-674DD23AB503}"/>
              </a:ext>
            </a:extLst>
          </p:cNvPr>
          <p:cNvSpPr/>
          <p:nvPr userDrawn="1"/>
        </p:nvSpPr>
        <p:spPr>
          <a:xfrm>
            <a:off x="-18036" y="0"/>
            <a:ext cx="314876" cy="6858000"/>
          </a:xfrm>
          <a:prstGeom prst="rect">
            <a:avLst/>
          </a:prstGeom>
          <a:gradFill>
            <a:gsLst>
              <a:gs pos="21000">
                <a:srgbClr val="0280FF"/>
              </a:gs>
              <a:gs pos="85000">
                <a:srgbClr val="00C3FE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b="0" i="0">
              <a:latin typeface="S-Core Dream 5 Medium" panose="020B0503030302020204" pitchFamily="34" charset="-127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9C73A5AD-D401-E195-912D-69B2E7E1D532}"/>
              </a:ext>
            </a:extLst>
          </p:cNvPr>
          <p:cNvSpPr/>
          <p:nvPr userDrawn="1"/>
        </p:nvSpPr>
        <p:spPr>
          <a:xfrm rot="5400000">
            <a:off x="-1317782" y="1451974"/>
            <a:ext cx="2911041" cy="314877"/>
          </a:xfrm>
          <a:prstGeom prst="rect">
            <a:avLst/>
          </a:prstGeom>
          <a:solidFill>
            <a:schemeClr val="accent3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900" b="1" dirty="0">
                <a:solidFill>
                  <a:schemeClr val="bg1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데이터 기반 장애인 데이터 탐색∙활용 해결 기술 개발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B18B7D-87DB-D88F-8274-9A44A591D0BE}"/>
              </a:ext>
            </a:extLst>
          </p:cNvPr>
          <p:cNvSpPr txBox="1"/>
          <p:nvPr userDrawn="1"/>
        </p:nvSpPr>
        <p:spPr>
          <a:xfrm rot="5400000">
            <a:off x="-322439" y="6100403"/>
            <a:ext cx="934871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sz="750" b="1" dirty="0">
                <a:solidFill>
                  <a:schemeClr val="bg1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과학기술정보통신부</a:t>
            </a:r>
            <a:endParaRPr kumimoji="1" lang="ko-Kore-KR" altLang="en-US" sz="750" b="1" dirty="0">
              <a:solidFill>
                <a:schemeClr val="bg1"/>
              </a:solidFill>
              <a:latin typeface="KoPubWorld돋움체 Bold" panose="00000800000000000000" pitchFamily="2" charset="-127"/>
              <a:ea typeface="KoPubWorld돋움체 Bold" panose="00000800000000000000" pitchFamily="2" charset="-127"/>
            </a:endParaRPr>
          </a:p>
        </p:txBody>
      </p:sp>
      <p:sp>
        <p:nvSpPr>
          <p:cNvPr id="16" name="모서리가 둥근 직사각형 11">
            <a:extLst>
              <a:ext uri="{FF2B5EF4-FFF2-40B4-BE49-F238E27FC236}">
                <a16:creationId xmlns:a16="http://schemas.microsoft.com/office/drawing/2014/main" id="{E9EEAFCB-2087-5404-3BE5-F259B9D020DC}"/>
              </a:ext>
            </a:extLst>
          </p:cNvPr>
          <p:cNvSpPr/>
          <p:nvPr userDrawn="1"/>
        </p:nvSpPr>
        <p:spPr>
          <a:xfrm>
            <a:off x="11500395" y="6502110"/>
            <a:ext cx="382385" cy="358256"/>
          </a:xfrm>
          <a:prstGeom prst="round2Same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b="0" i="0">
              <a:latin typeface="S-Core Dream 5 Medium" panose="020B0503030302020204" pitchFamily="34" charset="-127"/>
            </a:endParaRPr>
          </a:p>
        </p:txBody>
      </p:sp>
      <p:sp>
        <p:nvSpPr>
          <p:cNvPr id="17" name="슬라이드 번호 개체 틀 5">
            <a:extLst>
              <a:ext uri="{FF2B5EF4-FFF2-40B4-BE49-F238E27FC236}">
                <a16:creationId xmlns:a16="http://schemas.microsoft.com/office/drawing/2014/main" id="{C956FF2B-89B6-625B-D5C2-6727A05675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6978" y="6492875"/>
            <a:ext cx="6504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i="0">
                <a:solidFill>
                  <a:schemeClr val="bg1">
                    <a:lumMod val="75000"/>
                  </a:schemeClr>
                </a:solidFill>
                <a:latin typeface="S-Core Dream 5 Medium" panose="020B0503030302020204" pitchFamily="34" charset="-127"/>
                <a:ea typeface="S-Core Dream 5 Medium" panose="020B0503030302020204" pitchFamily="34" charset="-127"/>
              </a:defRPr>
            </a:lvl1pPr>
          </a:lstStyle>
          <a:p>
            <a:fld id="{35F654E2-810E-7F46-960F-321F6A68832D}" type="slidenum">
              <a:rPr kumimoji="1" lang="ko-Kore-KR" altLang="en-US" smtClean="0"/>
              <a:pPr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258561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60" r:id="rId2"/>
    <p:sldLayoutId id="2147483661" r:id="rId3"/>
    <p:sldLayoutId id="2147483655" r:id="rId4"/>
    <p:sldLayoutId id="2147483670" r:id="rId5"/>
    <p:sldLayoutId id="2147483671" r:id="rId6"/>
    <p:sldLayoutId id="2147483672" r:id="rId7"/>
    <p:sldLayoutId id="2147483668" r:id="rId8"/>
    <p:sldLayoutId id="2147483669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-Core Dream 5 Medium" panose="020B0503030302020204" pitchFamily="34" charset="-127"/>
          <a:ea typeface="S-Core Dream 5 Medium" panose="020B0503030302020204" pitchFamily="34" charset="-127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-Core Dream 5 Medium" panose="020B0503030302020204" pitchFamily="34" charset="-127"/>
          <a:ea typeface="S-Core Dream 5 Medium" panose="020B0503030302020204" pitchFamily="34" charset="-127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-Core Dream 5 Medium" panose="020B0503030302020204" pitchFamily="34" charset="-127"/>
          <a:ea typeface="S-Core Dream 5 Medium" panose="020B0503030302020204" pitchFamily="34" charset="-127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-Core Dream 5 Medium" panose="020B0503030302020204" pitchFamily="34" charset="-127"/>
          <a:ea typeface="S-Core Dream 5 Medium" panose="020B0503030302020204" pitchFamily="34" charset="-127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-Core Dream 5 Medium" panose="020B0503030302020204" pitchFamily="34" charset="-127"/>
          <a:ea typeface="S-Core Dream 5 Medium" panose="020B0503030302020204" pitchFamily="34" charset="-127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-Core Dream 5 Medium" panose="020B0503030302020204" pitchFamily="34" charset="-127"/>
          <a:ea typeface="S-Core Dream 5 Medium" panose="020B0503030302020204" pitchFamily="34" charset="-127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ore-K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2.wdp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hyperlink" Target="https://www.idolmaster.co.kr/bbs/board.php?bo_table=free&amp;wr_id=70794" TargetMode="External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11" Type="http://schemas.openxmlformats.org/officeDocument/2006/relationships/image" Target="../media/image8.jpeg"/><Relationship Id="rId5" Type="http://schemas.openxmlformats.org/officeDocument/2006/relationships/image" Target="../media/image3.png"/><Relationship Id="rId10" Type="http://schemas.openxmlformats.org/officeDocument/2006/relationships/image" Target="../media/image7.jpeg"/><Relationship Id="rId4" Type="http://schemas.openxmlformats.org/officeDocument/2006/relationships/image" Target="../media/image2.jpeg"/><Relationship Id="rId9" Type="http://schemas.openxmlformats.org/officeDocument/2006/relationships/image" Target="../media/image6.jpe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access.visitkorea.or.kr/ms/list.do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3">
            <a:extLst>
              <a:ext uri="{FF2B5EF4-FFF2-40B4-BE49-F238E27FC236}">
                <a16:creationId xmlns:a16="http://schemas.microsoft.com/office/drawing/2014/main" id="{F9E29350-39BE-8369-44F6-0852CCC71227}"/>
              </a:ext>
            </a:extLst>
          </p:cNvPr>
          <p:cNvSpPr txBox="1">
            <a:spLocks/>
          </p:cNvSpPr>
          <p:nvPr/>
        </p:nvSpPr>
        <p:spPr>
          <a:xfrm>
            <a:off x="723078" y="1020372"/>
            <a:ext cx="2978798" cy="3437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o-KR" altLang="en-US" sz="1500" spc="-150" dirty="0">
                <a:solidFill>
                  <a:schemeClr val="bg1">
                    <a:lumMod val="50000"/>
                  </a:schemeClr>
                </a:solidFill>
                <a:effectLst/>
                <a:latin typeface="S-Core Dream 3 Light" panose="020B0503030302020204" pitchFamily="34" charset="-127"/>
                <a:ea typeface="S-Core Dream 3 Light" panose="020B0503030302020204" pitchFamily="34" charset="-127"/>
              </a:rPr>
              <a:t> 「정보통신 ∙ 방송 기술개발사업」</a:t>
            </a:r>
            <a:endParaRPr lang="ko-Kore-KR" altLang="en-US" sz="1500" strike="noStrike" spc="-150" dirty="0">
              <a:solidFill>
                <a:schemeClr val="bg1">
                  <a:lumMod val="50000"/>
                </a:schemeClr>
              </a:solidFill>
              <a:effectLst/>
              <a:latin typeface="S-Core Dream 3 Light" panose="020B0503030302020204" pitchFamily="34" charset="-127"/>
              <a:ea typeface="S-Core Dream 3 Light" panose="020B0503030302020204" pitchFamily="34" charset="-127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E172B2-9C1C-6A0F-6ED2-7DB17027E6F9}"/>
              </a:ext>
            </a:extLst>
          </p:cNvPr>
          <p:cNvSpPr txBox="1"/>
          <p:nvPr/>
        </p:nvSpPr>
        <p:spPr>
          <a:xfrm>
            <a:off x="769852" y="3092604"/>
            <a:ext cx="10374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sz="1200">
                <a:solidFill>
                  <a:schemeClr val="bg1">
                    <a:lumMod val="75000"/>
                  </a:schemeClr>
                </a:solidFill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2025.11.25</a:t>
            </a:r>
            <a:endParaRPr kumimoji="1" lang="ko-Kore-KR" altLang="en-US" sz="1200" dirty="0">
              <a:solidFill>
                <a:schemeClr val="bg1">
                  <a:lumMod val="75000"/>
                </a:schemeClr>
              </a:solidFill>
              <a:latin typeface="S-Core Dream 5 Medium" panose="020B0503030302020204" pitchFamily="34" charset="-127"/>
              <a:ea typeface="S-Core Dream 5 Medium" panose="020B0503030302020204" pitchFamily="34" charset="-127"/>
            </a:endParaRPr>
          </a:p>
        </p:txBody>
      </p:sp>
      <p:sp>
        <p:nvSpPr>
          <p:cNvPr id="7" name="제목 3">
            <a:extLst>
              <a:ext uri="{FF2B5EF4-FFF2-40B4-BE49-F238E27FC236}">
                <a16:creationId xmlns:a16="http://schemas.microsoft.com/office/drawing/2014/main" id="{F04CD625-17E8-3A3C-59FC-158498DA3031}"/>
              </a:ext>
            </a:extLst>
          </p:cNvPr>
          <p:cNvSpPr txBox="1">
            <a:spLocks/>
          </p:cNvSpPr>
          <p:nvPr/>
        </p:nvSpPr>
        <p:spPr>
          <a:xfrm>
            <a:off x="690976" y="1389239"/>
            <a:ext cx="9682330" cy="146207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5740"/>
              </a:lnSpc>
            </a:pPr>
            <a:r>
              <a:rPr lang="ko-KR" altLang="en-US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S-Core Dream 7 ExtraBold" panose="020B0503030302020204" pitchFamily="34" charset="-127"/>
                <a:ea typeface="S-Core Dream 7 ExtraBold" panose="020B0503030302020204" pitchFamily="34" charset="-127"/>
              </a:rPr>
              <a:t>데이터 기반 장애인 데이터</a:t>
            </a:r>
            <a:endParaRPr lang="en-US" altLang="ko-KR" b="1" spc="-150" dirty="0">
              <a:solidFill>
                <a:schemeClr val="tx1">
                  <a:lumMod val="85000"/>
                  <a:lumOff val="15000"/>
                </a:schemeClr>
              </a:solidFill>
              <a:latin typeface="S-Core Dream 7 ExtraBold" panose="020B0503030302020204" pitchFamily="34" charset="-127"/>
              <a:ea typeface="S-Core Dream 7 ExtraBold" panose="020B0503030302020204" pitchFamily="34" charset="-127"/>
            </a:endParaRPr>
          </a:p>
          <a:p>
            <a:pPr>
              <a:lnSpc>
                <a:spcPts val="5740"/>
              </a:lnSpc>
            </a:pPr>
            <a:r>
              <a:rPr lang="ko-KR" altLang="en-US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S-Core Dream 7 ExtraBold" panose="020B0503030302020204" pitchFamily="34" charset="-127"/>
                <a:ea typeface="S-Core Dream 7 ExtraBold" panose="020B0503030302020204" pitchFamily="34" charset="-127"/>
              </a:rPr>
              <a:t>탐색 ∙ 활용 해결 기술 개발</a:t>
            </a:r>
            <a:endParaRPr lang="ko-Kore-KR" altLang="en-US" b="1" spc="-150" dirty="0">
              <a:solidFill>
                <a:schemeClr val="tx1">
                  <a:lumMod val="85000"/>
                  <a:lumOff val="15000"/>
                </a:schemeClr>
              </a:solidFill>
              <a:latin typeface="S-Core Dream 7 ExtraBold" panose="020B0503030302020204" pitchFamily="34" charset="-127"/>
              <a:ea typeface="S-Core Dream 7 ExtraBold" panose="020B0503030302020204" pitchFamily="34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4973A4-0E87-9B82-7CCF-E1354B8368C3}"/>
              </a:ext>
            </a:extLst>
          </p:cNvPr>
          <p:cNvSpPr txBox="1"/>
          <p:nvPr/>
        </p:nvSpPr>
        <p:spPr>
          <a:xfrm>
            <a:off x="1682349" y="3962874"/>
            <a:ext cx="1041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ore-KR" altLang="en-US" sz="1400" spc="-150">
                <a:solidFill>
                  <a:schemeClr val="tx1">
                    <a:lumMod val="65000"/>
                    <a:lumOff val="35000"/>
                  </a:schemeClr>
                </a:solidFill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컨소시엄</a:t>
            </a:r>
          </a:p>
        </p:txBody>
      </p:sp>
      <p:pic>
        <p:nvPicPr>
          <p:cNvPr id="9" name="그림 8" descr="만화 영화, 클립아트, 의류, 일러스트레이션이(가) 표시된 사진&#10;&#10;자동 생성된 설명">
            <a:extLst>
              <a:ext uri="{FF2B5EF4-FFF2-40B4-BE49-F238E27FC236}">
                <a16:creationId xmlns:a16="http://schemas.microsoft.com/office/drawing/2014/main" id="{B48CC134-6CE5-BDFF-AF4C-1EB098844D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21"/>
          <a:stretch/>
        </p:blipFill>
        <p:spPr>
          <a:xfrm flipH="1">
            <a:off x="6013688" y="2584133"/>
            <a:ext cx="6178312" cy="3388004"/>
          </a:xfrm>
          <a:prstGeom prst="rect">
            <a:avLst/>
          </a:prstGeom>
        </p:spPr>
      </p:pic>
      <p:pic>
        <p:nvPicPr>
          <p:cNvPr id="10" name="그림 9" descr="폰트, 텍스트, 로고, 그래픽이(가) 표시된 사진&#10;&#10;자동 생성된 설명">
            <a:extLst>
              <a:ext uri="{FF2B5EF4-FFF2-40B4-BE49-F238E27FC236}">
                <a16:creationId xmlns:a16="http://schemas.microsoft.com/office/drawing/2014/main" id="{D6A283A3-B718-68F9-668D-ED55DAEB930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90000"/>
          </a:blip>
          <a:stretch>
            <a:fillRect/>
          </a:stretch>
        </p:blipFill>
        <p:spPr>
          <a:xfrm>
            <a:off x="10551140" y="250897"/>
            <a:ext cx="1363579" cy="25994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BC14827-11CB-9CB3-336F-64517A65CDC9}"/>
              </a:ext>
            </a:extLst>
          </p:cNvPr>
          <p:cNvSpPr txBox="1"/>
          <p:nvPr/>
        </p:nvSpPr>
        <p:spPr>
          <a:xfrm>
            <a:off x="917147" y="4591180"/>
            <a:ext cx="18758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S-Core Dream 4 Regular" panose="020B0503030302020204" pitchFamily="34" charset="-127"/>
                <a:ea typeface="S-Core Dream 4 Regular" panose="020B0503030302020204" pitchFamily="34" charset="-127"/>
              </a:rPr>
              <a:t>주관기관 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S-Core Dream 4 Regular" panose="020B0503030302020204" pitchFamily="34" charset="-127"/>
                <a:ea typeface="S-Core Dream 4 Regular" panose="020B0503030302020204" pitchFamily="34" charset="-127"/>
              </a:rPr>
              <a:t>: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S-Core Dream 4 Regular" panose="020B0503030302020204" pitchFamily="34" charset="-127"/>
                <a:ea typeface="S-Core Dream 4 Regular" panose="020B0503030302020204" pitchFamily="34" charset="-127"/>
              </a:rPr>
              <a:t> 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S-Core Dream 4 Regular" panose="020B0503030302020204" pitchFamily="34" charset="-127"/>
                <a:ea typeface="S-Core Dream 4 Regular" panose="020B0503030302020204" pitchFamily="34" charset="-127"/>
              </a:rPr>
              <a:t> 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S-Core Dream 4 Regular" panose="020B0503030302020204" pitchFamily="34" charset="-127"/>
                <a:ea typeface="S-Core Dream 4 Regular" panose="020B0503030302020204" pitchFamily="34" charset="-127"/>
              </a:rPr>
              <a:t>㈜스위트케이</a:t>
            </a:r>
            <a:endParaRPr lang="en-US" altLang="ko-KR" sz="1200" dirty="0">
              <a:solidFill>
                <a:schemeClr val="bg1">
                  <a:lumMod val="50000"/>
                </a:schemeClr>
              </a:solidFill>
              <a:latin typeface="S-Core Dream 4 Regular" panose="020B0503030302020204" pitchFamily="34" charset="-127"/>
              <a:ea typeface="S-Core Dream 4 Regular" panose="020B0503030302020204" pitchFamily="34" charset="-127"/>
            </a:endParaRPr>
          </a:p>
        </p:txBody>
      </p:sp>
      <p:pic>
        <p:nvPicPr>
          <p:cNvPr id="1030" name="Picture 6" descr="Check ">
            <a:extLst>
              <a:ext uri="{FF2B5EF4-FFF2-40B4-BE49-F238E27FC236}">
                <a16:creationId xmlns:a16="http://schemas.microsoft.com/office/drawing/2014/main" id="{E1FEB50A-1FB9-A5CC-3B41-E2CAD2910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77000"/>
                    </a14:imgEffect>
                    <a14:imgEffect>
                      <a14:brightnessContrast bright="-36000" contrast="7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31" y="4639115"/>
            <a:ext cx="133869" cy="13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그림 18" descr="폰트, 그래픽, 그래픽 디자인, 텍스트이(가) 표시된 사진&#10;&#10;자동 생성된 설명">
            <a:extLst>
              <a:ext uri="{FF2B5EF4-FFF2-40B4-BE49-F238E27FC236}">
                <a16:creationId xmlns:a16="http://schemas.microsoft.com/office/drawing/2014/main" id="{042DF805-4823-71EF-4897-18C2C7507D8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90000"/>
          </a:blip>
          <a:stretch>
            <a:fillRect/>
          </a:stretch>
        </p:blipFill>
        <p:spPr>
          <a:xfrm>
            <a:off x="573644" y="243954"/>
            <a:ext cx="1463093" cy="25994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B1F082D-3849-BBB7-A99A-CC63D688105A}"/>
              </a:ext>
            </a:extLst>
          </p:cNvPr>
          <p:cNvSpPr txBox="1"/>
          <p:nvPr/>
        </p:nvSpPr>
        <p:spPr>
          <a:xfrm>
            <a:off x="919901" y="4868402"/>
            <a:ext cx="8819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S-Core Dream 4 Regular" panose="020B0503030302020204" pitchFamily="34" charset="-127"/>
                <a:ea typeface="S-Core Dream 4 Regular" panose="020B0503030302020204" pitchFamily="34" charset="-127"/>
              </a:rPr>
              <a:t>참여기관 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S-Core Dream 4 Regular" panose="020B0503030302020204" pitchFamily="34" charset="-127"/>
                <a:ea typeface="S-Core Dream 4 Regular" panose="020B0503030302020204" pitchFamily="34" charset="-127"/>
              </a:rPr>
              <a:t>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28FAB1-2E44-49FB-1988-EC18390E8A67}"/>
              </a:ext>
            </a:extLst>
          </p:cNvPr>
          <p:cNvSpPr txBox="1"/>
          <p:nvPr/>
        </p:nvSpPr>
        <p:spPr>
          <a:xfrm>
            <a:off x="1687880" y="4863779"/>
            <a:ext cx="1691489" cy="694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1640"/>
              </a:lnSpc>
            </a:pP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S-Core Dream 4 Regular" panose="020B0503030302020204" pitchFamily="34" charset="-127"/>
                <a:ea typeface="S-Core Dream 4 Regular" panose="020B0503030302020204" pitchFamily="34" charset="-127"/>
              </a:rPr>
              <a:t>차세대융합기술연구원</a:t>
            </a:r>
            <a:endParaRPr lang="en-US" altLang="ko-KR" sz="1200" dirty="0">
              <a:solidFill>
                <a:schemeClr val="bg1">
                  <a:lumMod val="50000"/>
                </a:schemeClr>
              </a:solidFill>
              <a:latin typeface="S-Core Dream 4 Regular" panose="020B0503030302020204" pitchFamily="34" charset="-127"/>
              <a:ea typeface="S-Core Dream 4 Regular" panose="020B0503030302020204" pitchFamily="34" charset="-127"/>
            </a:endParaRPr>
          </a:p>
          <a:p>
            <a:pPr algn="l">
              <a:lnSpc>
                <a:spcPts val="1640"/>
              </a:lnSpc>
            </a:pP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S-Core Dream 4 Regular" panose="020B0503030302020204" pitchFamily="34" charset="-127"/>
                <a:ea typeface="S-Core Dream 4 Regular" panose="020B0503030302020204" pitchFamily="34" charset="-127"/>
              </a:rPr>
              <a:t>한국보건사회연구원</a:t>
            </a:r>
            <a:endParaRPr lang="en-US" altLang="ko-KR" sz="1200" dirty="0">
              <a:solidFill>
                <a:schemeClr val="bg1">
                  <a:lumMod val="50000"/>
                </a:schemeClr>
              </a:solidFill>
              <a:latin typeface="S-Core Dream 4 Regular" panose="020B0503030302020204" pitchFamily="34" charset="-127"/>
              <a:ea typeface="S-Core Dream 4 Regular" panose="020B0503030302020204" pitchFamily="34" charset="-127"/>
            </a:endParaRPr>
          </a:p>
          <a:p>
            <a:pPr algn="l">
              <a:lnSpc>
                <a:spcPts val="1640"/>
              </a:lnSpc>
            </a:pP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S-Core Dream 4 Regular" panose="020B0503030302020204" pitchFamily="34" charset="-127"/>
                <a:ea typeface="S-Core Dream 4 Regular" panose="020B0503030302020204" pitchFamily="34" charset="-127"/>
              </a:rPr>
              <a:t>나라에이치알</a:t>
            </a:r>
            <a:endParaRPr lang="en-US" altLang="ko-KR" sz="1200" dirty="0">
              <a:solidFill>
                <a:schemeClr val="bg1">
                  <a:lumMod val="50000"/>
                </a:schemeClr>
              </a:solidFill>
              <a:latin typeface="S-Core Dream 4 Regular" panose="020B0503030302020204" pitchFamily="34" charset="-127"/>
              <a:ea typeface="S-Core Dream 4 Regular" panose="020B0503030302020204" pitchFamily="34" charset="-127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215C13B9-D38A-CAEB-6689-7F03CF76A640}"/>
              </a:ext>
            </a:extLst>
          </p:cNvPr>
          <p:cNvGrpSpPr/>
          <p:nvPr/>
        </p:nvGrpSpPr>
        <p:grpSpPr>
          <a:xfrm>
            <a:off x="573644" y="5989428"/>
            <a:ext cx="5322143" cy="476713"/>
            <a:chOff x="773857" y="5793570"/>
            <a:chExt cx="5322143" cy="476713"/>
          </a:xfrm>
        </p:grpSpPr>
        <p:sp>
          <p:nvSpPr>
            <p:cNvPr id="4" name="모서리가 둥근 직사각형 3">
              <a:extLst>
                <a:ext uri="{FF2B5EF4-FFF2-40B4-BE49-F238E27FC236}">
                  <a16:creationId xmlns:a16="http://schemas.microsoft.com/office/drawing/2014/main" id="{4EE478F9-320A-32E2-BA1C-198EAC7F8EC0}"/>
                </a:ext>
              </a:extLst>
            </p:cNvPr>
            <p:cNvSpPr/>
            <p:nvPr/>
          </p:nvSpPr>
          <p:spPr>
            <a:xfrm>
              <a:off x="773857" y="5793570"/>
              <a:ext cx="5322143" cy="476713"/>
            </a:xfrm>
            <a:prstGeom prst="roundRect">
              <a:avLst>
                <a:gd name="adj" fmla="val 4517"/>
              </a:avLst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  <a:alpha val="7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b="1" dirty="0"/>
            </a:p>
          </p:txBody>
        </p:sp>
        <p:sp>
          <p:nvSpPr>
            <p:cNvPr id="12" name="사각형: 둥근 모서리 13">
              <a:extLst>
                <a:ext uri="{FF2B5EF4-FFF2-40B4-BE49-F238E27FC236}">
                  <a16:creationId xmlns:a16="http://schemas.microsoft.com/office/drawing/2014/main" id="{78D94C59-88C5-3CC7-DAB2-C68C1CFFE529}"/>
                </a:ext>
              </a:extLst>
            </p:cNvPr>
            <p:cNvSpPr/>
            <p:nvPr/>
          </p:nvSpPr>
          <p:spPr>
            <a:xfrm>
              <a:off x="839014" y="5852512"/>
              <a:ext cx="400246" cy="360173"/>
            </a:xfrm>
            <a:prstGeom prst="roundRect">
              <a:avLst>
                <a:gd name="adj" fmla="val 10015"/>
              </a:avLst>
            </a:prstGeom>
            <a:solidFill>
              <a:schemeClr val="tx2">
                <a:lumMod val="20000"/>
                <a:lumOff val="80000"/>
                <a:alpha val="73509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S-Core Dream 4 Regular" panose="020B0503030302020204" pitchFamily="34" charset="-127"/>
                  <a:ea typeface="S-Core Dream 4 Regular" panose="020B0503030302020204" pitchFamily="34" charset="-127"/>
                  <a:cs typeface="+mn-cs"/>
                </a:rPr>
                <a:t>수요</a:t>
              </a:r>
              <a:endParaRPr kumimoji="0" lang="en-US" altLang="ko-KR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S-Core Dream 4 Regular" panose="020B0503030302020204" pitchFamily="34" charset="-127"/>
                <a:ea typeface="S-Core Dream 4 Regular" panose="020B0503030302020204" pitchFamily="34" charset="-127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S-Core Dream 4 Regular" panose="020B0503030302020204" pitchFamily="34" charset="-127"/>
                  <a:ea typeface="S-Core Dream 4 Regular" panose="020B0503030302020204" pitchFamily="34" charset="-127"/>
                  <a:cs typeface="+mn-cs"/>
                </a:rPr>
                <a:t>기관</a:t>
              </a:r>
              <a:endParaRPr kumimoji="0" lang="en-US" altLang="ko-KR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S-Core Dream 4 Regular" panose="020B0503030302020204" pitchFamily="34" charset="-127"/>
                <a:ea typeface="S-Core Dream 4 Regular" panose="020B0503030302020204" pitchFamily="34" charset="-127"/>
                <a:cs typeface="+mn-cs"/>
              </a:endParaRPr>
            </a:p>
          </p:txBody>
        </p:sp>
        <p:pic>
          <p:nvPicPr>
            <p:cNvPr id="27" name="그림 26" descr="폰트, 텍스트, 로고, 그래픽이(가) 표시된 사진&#10;&#10;자동 생성된 설명">
              <a:extLst>
                <a:ext uri="{FF2B5EF4-FFF2-40B4-BE49-F238E27FC236}">
                  <a16:creationId xmlns:a16="http://schemas.microsoft.com/office/drawing/2014/main" id="{CCBA4DD1-FE69-9C4C-BB3A-703AFC13B1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68811" y="5915892"/>
              <a:ext cx="675687" cy="224964"/>
            </a:xfrm>
            <a:prstGeom prst="rect">
              <a:avLst/>
            </a:prstGeom>
          </p:spPr>
        </p:pic>
        <p:pic>
          <p:nvPicPr>
            <p:cNvPr id="29" name="그림 28" descr="폰트, 그래픽, 로고, 그래픽 디자인이(가) 표시된 사진&#10;&#10;자동 생성된 설명">
              <a:extLst>
                <a:ext uri="{FF2B5EF4-FFF2-40B4-BE49-F238E27FC236}">
                  <a16:creationId xmlns:a16="http://schemas.microsoft.com/office/drawing/2014/main" id="{0864410D-ACA0-A18F-AF39-F6096EE5F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033058" y="5950811"/>
              <a:ext cx="479481" cy="155126"/>
            </a:xfrm>
            <a:prstGeom prst="rect">
              <a:avLst/>
            </a:prstGeom>
          </p:spPr>
        </p:pic>
        <p:pic>
          <p:nvPicPr>
            <p:cNvPr id="31" name="그림 30" descr="로고, 폰트, 상징, 그래픽이(가) 표시된 사진&#10;&#10;자동 생성된 설명">
              <a:extLst>
                <a:ext uri="{FF2B5EF4-FFF2-40B4-BE49-F238E27FC236}">
                  <a16:creationId xmlns:a16="http://schemas.microsoft.com/office/drawing/2014/main" id="{37746CC8-1589-096D-65F7-1051EA1087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23984" b="22547"/>
            <a:stretch/>
          </p:blipFill>
          <p:spPr>
            <a:xfrm>
              <a:off x="2199460" y="5946113"/>
              <a:ext cx="615393" cy="164522"/>
            </a:xfrm>
            <a:prstGeom prst="rect">
              <a:avLst/>
            </a:prstGeom>
          </p:spPr>
        </p:pic>
        <p:grpSp>
          <p:nvGrpSpPr>
            <p:cNvPr id="3" name="그룹 2">
              <a:extLst>
                <a:ext uri="{FF2B5EF4-FFF2-40B4-BE49-F238E27FC236}">
                  <a16:creationId xmlns:a16="http://schemas.microsoft.com/office/drawing/2014/main" id="{D13093F1-7BED-9738-D2EE-D1FFE86A80C3}"/>
                </a:ext>
              </a:extLst>
            </p:cNvPr>
            <p:cNvGrpSpPr/>
            <p:nvPr/>
          </p:nvGrpSpPr>
          <p:grpSpPr>
            <a:xfrm>
              <a:off x="3717751" y="5876143"/>
              <a:ext cx="1317125" cy="271806"/>
              <a:chOff x="2624607" y="5818432"/>
              <a:chExt cx="1317125" cy="271806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13950C6-B22C-88C6-2105-4252B2D55286}"/>
                  </a:ext>
                </a:extLst>
              </p:cNvPr>
              <p:cNvSpPr txBox="1"/>
              <p:nvPr/>
            </p:nvSpPr>
            <p:spPr>
              <a:xfrm>
                <a:off x="2747174" y="5818432"/>
                <a:ext cx="1194558" cy="2718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ts val="1620"/>
                  </a:lnSpc>
                </a:pPr>
                <a:r>
                  <a:rPr lang="ko-KR" altLang="en-US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-Core Dream 4 Regular" panose="020B0503030302020204" pitchFamily="34" charset="-127"/>
                    <a:ea typeface="S-Core Dream 4 Regular" panose="020B0503030302020204" pitchFamily="34" charset="-127"/>
                  </a:rPr>
                  <a:t>동두천시장애인체육회</a:t>
                </a:r>
                <a:endParaRPr lang="en-US" altLang="ko-KR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-Core Dream 4 Regular" panose="020B0503030302020204" pitchFamily="34" charset="-127"/>
                  <a:ea typeface="S-Core Dream 4 Regular" panose="020B0503030302020204" pitchFamily="34" charset="-127"/>
                </a:endParaRPr>
              </a:p>
            </p:txBody>
          </p:sp>
          <p:pic>
            <p:nvPicPr>
              <p:cNvPr id="33" name="그림 32" descr="텍스트, 로고, 상징, 엠블럼이(가) 표시된 사진&#10;&#10;자동 생성된 설명">
                <a:extLst>
                  <a:ext uri="{FF2B5EF4-FFF2-40B4-BE49-F238E27FC236}">
                    <a16:creationId xmlns:a16="http://schemas.microsoft.com/office/drawing/2014/main" id="{DEE04F42-3560-C54C-1583-4C56DC3B27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624607" y="5897842"/>
                <a:ext cx="169960" cy="169960"/>
              </a:xfrm>
              <a:prstGeom prst="rect">
                <a:avLst/>
              </a:prstGeom>
            </p:spPr>
          </p:pic>
        </p:grpSp>
        <p:pic>
          <p:nvPicPr>
            <p:cNvPr id="35" name="그림 34">
              <a:extLst>
                <a:ext uri="{FF2B5EF4-FFF2-40B4-BE49-F238E27FC236}">
                  <a16:creationId xmlns:a16="http://schemas.microsoft.com/office/drawing/2014/main" id="{66D3FFD5-FA9A-DAF2-E350-B89AB3E53D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146599" y="5952522"/>
              <a:ext cx="784156" cy="168033"/>
            </a:xfrm>
            <a:prstGeom prst="rect">
              <a:avLst/>
            </a:prstGeom>
          </p:spPr>
        </p:pic>
      </p:grp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A43CF663-F29B-49AD-394F-1ADE1E4EE739}"/>
              </a:ext>
            </a:extLst>
          </p:cNvPr>
          <p:cNvSpPr/>
          <p:nvPr/>
        </p:nvSpPr>
        <p:spPr>
          <a:xfrm>
            <a:off x="-21134" y="0"/>
            <a:ext cx="332155" cy="6858000"/>
          </a:xfrm>
          <a:prstGeom prst="rect">
            <a:avLst/>
          </a:prstGeom>
          <a:gradFill>
            <a:gsLst>
              <a:gs pos="21000">
                <a:srgbClr val="0280FF"/>
              </a:gs>
              <a:gs pos="85000">
                <a:srgbClr val="00C3FE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pic>
        <p:nvPicPr>
          <p:cNvPr id="14" name="Picture 6" descr="Check ">
            <a:extLst>
              <a:ext uri="{FF2B5EF4-FFF2-40B4-BE49-F238E27FC236}">
                <a16:creationId xmlns:a16="http://schemas.microsoft.com/office/drawing/2014/main" id="{A9235B22-5557-549A-86A1-E3EED6CFB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377000"/>
                    </a14:imgEffect>
                    <a14:imgEffect>
                      <a14:brightnessContrast bright="-36000" contrast="7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31" y="4937066"/>
            <a:ext cx="133869" cy="13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그림 17" descr="폰트, 그래픽, 스크린샷, 로고이(가) 표시된 사진&#10;&#10;자동 생성된 설명">
            <a:extLst>
              <a:ext uri="{FF2B5EF4-FFF2-40B4-BE49-F238E27FC236}">
                <a16:creationId xmlns:a16="http://schemas.microsoft.com/office/drawing/2014/main" id="{066D6866-B88D-64AB-DB1C-1E19A0A2D548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2181" t="18830" r="22277" b="17836"/>
          <a:stretch/>
        </p:blipFill>
        <p:spPr>
          <a:xfrm>
            <a:off x="790575" y="3988305"/>
            <a:ext cx="962025" cy="354152"/>
          </a:xfrm>
          <a:prstGeom prst="rect">
            <a:avLst/>
          </a:prstGeom>
        </p:spPr>
      </p:pic>
      <p:sp>
        <p:nvSpPr>
          <p:cNvPr id="11" name="제목 3">
            <a:extLst>
              <a:ext uri="{FF2B5EF4-FFF2-40B4-BE49-F238E27FC236}">
                <a16:creationId xmlns:a16="http://schemas.microsoft.com/office/drawing/2014/main" id="{BEB41DBF-3932-0AE9-E499-671C71D333B8}"/>
              </a:ext>
            </a:extLst>
          </p:cNvPr>
          <p:cNvSpPr txBox="1">
            <a:spLocks/>
          </p:cNvSpPr>
          <p:nvPr/>
        </p:nvSpPr>
        <p:spPr>
          <a:xfrm>
            <a:off x="4442134" y="1087834"/>
            <a:ext cx="5603605" cy="3014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o-KR" altLang="en-US" sz="1600" b="1" spc="-15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-Core Dream 3 Light" panose="020B0503030302020204" pitchFamily="34" charset="-127"/>
                <a:ea typeface="S-Core Dream 3 Light" panose="020B0503030302020204" pitchFamily="34" charset="-127"/>
              </a:rPr>
              <a:t> 「</a:t>
            </a:r>
            <a:r>
              <a:rPr lang="en-US" altLang="ko-KR" sz="1600" b="1" spc="-15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-Core Dream 3 Light" panose="020B0503030302020204" pitchFamily="34" charset="-127"/>
                <a:ea typeface="S-Core Dream 3 Light" panose="020B0503030302020204" pitchFamily="34" charset="-127"/>
              </a:rPr>
              <a:t>25</a:t>
            </a:r>
            <a:r>
              <a:rPr lang="ko-KR" altLang="en-US" sz="1600" b="1" spc="-15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-Core Dream 3 Light" panose="020B0503030302020204" pitchFamily="34" charset="-127"/>
                <a:ea typeface="S-Core Dream 3 Light" panose="020B0503030302020204" pitchFamily="34" charset="-127"/>
              </a:rPr>
              <a:t>년 </a:t>
            </a:r>
            <a:r>
              <a:rPr lang="en-US" altLang="ko-KR" sz="1600" b="1" spc="-15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-Core Dream 3 Light" panose="020B0503030302020204" pitchFamily="34" charset="-127"/>
                <a:ea typeface="S-Core Dream 3 Light" panose="020B0503030302020204" pitchFamily="34" charset="-127"/>
              </a:rPr>
              <a:t>11</a:t>
            </a:r>
            <a:r>
              <a:rPr lang="ko-KR" altLang="en-US" sz="1600" b="1" spc="-15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-Core Dream 3 Light" panose="020B0503030302020204" pitchFamily="34" charset="-127"/>
                <a:ea typeface="S-Core Dream 3 Light" panose="020B0503030302020204" pitchFamily="34" charset="-127"/>
              </a:rPr>
              <a:t>월 </a:t>
            </a:r>
            <a:r>
              <a:rPr lang="ko-KR" altLang="en-US" sz="1600" b="1" spc="-15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-Core Dream 3 Light" panose="020B0503030302020204" pitchFamily="34" charset="-127"/>
                <a:ea typeface="S-Core Dream 3 Light" panose="020B0503030302020204" pitchFamily="34" charset="-127"/>
              </a:rPr>
              <a:t>월간회의 자료」</a:t>
            </a:r>
            <a:endParaRPr lang="ko-Kore-KR" altLang="en-US" sz="1600" b="1" strike="noStrike" spc="-15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S-Core Dream 3 Light" panose="020B0503030302020204" pitchFamily="34" charset="-127"/>
              <a:ea typeface="S-Core Dream 3 Light" panose="020B0503030302020204" pitchFamily="34" charset="-127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25152379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C2E5FD-98C6-D39D-BDC9-65904ECDBD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id="{01963DB1-3D3F-966A-A0C4-C61090D2A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F67EC83C-2D99-1DD3-29C9-5E5E5005EC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하</a:t>
            </a:r>
            <a:r>
              <a:rPr lang="ko-KR" altLang="en-US"/>
              <a:t>반기 </a:t>
            </a:r>
            <a:r>
              <a:rPr lang="ko-KR" altLang="en-US" dirty="0"/>
              <a:t>연구수행 계획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7A3FE"/>
                </a:solidFill>
                <a:effectLst/>
                <a:uLnTx/>
                <a:uFillTx/>
                <a:cs typeface="+mn-cs"/>
              </a:rPr>
              <a:t> (4/4)</a:t>
            </a:r>
            <a:r>
              <a:rPr lang="ko-KR" altLang="en-US" dirty="0"/>
              <a:t> </a:t>
            </a:r>
            <a:r>
              <a:rPr lang="en-US" altLang="ko-KR" dirty="0"/>
              <a:t>|</a:t>
            </a:r>
            <a:endParaRPr lang="ko-KR" altLang="en-US" dirty="0">
              <a:solidFill>
                <a:schemeClr val="accent1"/>
              </a:solidFill>
            </a:endParaRP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DF5D339A-11E3-C128-7AD6-DAD4CC9CB5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F654E2-810E-7F46-960F-321F6A68832D}" type="slidenum">
              <a:rPr kumimoji="1" lang="ko-Kore-KR" altLang="en-US" smtClean="0"/>
              <a:pPr/>
              <a:t>10</a:t>
            </a:fld>
            <a:endParaRPr kumimoji="1" lang="ko-Kore-KR" altLang="en-US"/>
          </a:p>
        </p:txBody>
      </p:sp>
      <p:sp>
        <p:nvSpPr>
          <p:cNvPr id="9" name="모서리가 둥근 직사각형 4">
            <a:extLst>
              <a:ext uri="{FF2B5EF4-FFF2-40B4-BE49-F238E27FC236}">
                <a16:creationId xmlns:a16="http://schemas.microsoft.com/office/drawing/2014/main" id="{512BF817-15DE-3DC1-3BF6-3F6086A41AA8}"/>
              </a:ext>
            </a:extLst>
          </p:cNvPr>
          <p:cNvSpPr/>
          <p:nvPr/>
        </p:nvSpPr>
        <p:spPr>
          <a:xfrm>
            <a:off x="885698" y="1231246"/>
            <a:ext cx="3978401" cy="305473"/>
          </a:xfrm>
          <a:prstGeom prst="roundRect">
            <a:avLst>
              <a:gd name="adj" fmla="val 15885"/>
            </a:avLst>
          </a:prstGeom>
          <a:solidFill>
            <a:srgbClr val="00206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1400" dirty="0">
                <a:solidFill>
                  <a:prstClr val="white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각 기관별 </a:t>
            </a:r>
            <a:r>
              <a:rPr lang="en-US" altLang="ko-KR" sz="1400" dirty="0">
                <a:solidFill>
                  <a:prstClr val="white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2</a:t>
            </a:r>
            <a:r>
              <a:rPr kumimoji="0" lang="ko-KR" altLang="en-US" sz="1400">
                <a:solidFill>
                  <a:prstClr val="white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차년도 하반기 </a:t>
            </a:r>
            <a:r>
              <a:rPr kumimoji="0" lang="ko-KR" altLang="en-US" sz="1400" dirty="0">
                <a:solidFill>
                  <a:prstClr val="white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월별 연구계획</a:t>
            </a: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39C5EC01-76AB-8A10-5181-D4E9A3F5C924}"/>
              </a:ext>
            </a:extLst>
          </p:cNvPr>
          <p:cNvGrpSpPr/>
          <p:nvPr/>
        </p:nvGrpSpPr>
        <p:grpSpPr>
          <a:xfrm>
            <a:off x="5630369" y="404148"/>
            <a:ext cx="1672764" cy="674351"/>
            <a:chOff x="5759931" y="430989"/>
            <a:chExt cx="1783322" cy="667188"/>
          </a:xfrm>
        </p:grpSpPr>
        <p:pic>
          <p:nvPicPr>
            <p:cNvPr id="8" name="Picture 2" descr="장애인잡">
              <a:extLst>
                <a:ext uri="{FF2B5EF4-FFF2-40B4-BE49-F238E27FC236}">
                  <a16:creationId xmlns:a16="http://schemas.microsoft.com/office/drawing/2014/main" id="{FA04666E-6B4A-65F2-77F6-52ACEF508F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9931" y="688015"/>
              <a:ext cx="1783322" cy="4101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79C221D-3F98-B4B8-0644-01C9F902F70C}"/>
                </a:ext>
              </a:extLst>
            </p:cNvPr>
            <p:cNvSpPr txBox="1"/>
            <p:nvPr/>
          </p:nvSpPr>
          <p:spPr>
            <a:xfrm>
              <a:off x="5985234" y="430989"/>
              <a:ext cx="1466321" cy="21544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ko-KR" altLang="en-US" sz="800" spc="-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-Core Dream 5 Medium" panose="020B0503030302020204" pitchFamily="34" charset="-127"/>
                  <a:ea typeface="S-Core Dream 5 Medium" panose="020B0503030302020204" pitchFamily="34" charset="-127"/>
                  <a:cs typeface="Pretendard ExtraBold" panose="02000903000000020004" pitchFamily="50" charset="-127"/>
                </a:rPr>
                <a:t>나라에이치알</a:t>
              </a:r>
            </a:p>
          </p:txBody>
        </p:sp>
      </p:grpSp>
      <p:graphicFrame>
        <p:nvGraphicFramePr>
          <p:cNvPr id="11" name="표 10">
            <a:extLst>
              <a:ext uri="{FF2B5EF4-FFF2-40B4-BE49-F238E27FC236}">
                <a16:creationId xmlns:a16="http://schemas.microsoft.com/office/drawing/2014/main" id="{4657E3C7-471C-119E-05EF-7DFD64E813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6855715"/>
              </p:ext>
            </p:extLst>
          </p:nvPr>
        </p:nvGraphicFramePr>
        <p:xfrm>
          <a:off x="885699" y="1826286"/>
          <a:ext cx="9934703" cy="4629975"/>
        </p:xfrm>
        <a:graphic>
          <a:graphicData uri="http://schemas.openxmlformats.org/drawingml/2006/table">
            <a:tbl>
              <a:tblPr/>
              <a:tblGrid>
                <a:gridCol w="2023047">
                  <a:extLst>
                    <a:ext uri="{9D8B030D-6E8A-4147-A177-3AD203B41FA5}">
                      <a16:colId xmlns:a16="http://schemas.microsoft.com/office/drawing/2014/main" val="2203098494"/>
                    </a:ext>
                  </a:extLst>
                </a:gridCol>
                <a:gridCol w="7911656">
                  <a:extLst>
                    <a:ext uri="{9D8B030D-6E8A-4147-A177-3AD203B41FA5}">
                      <a16:colId xmlns:a16="http://schemas.microsoft.com/office/drawing/2014/main" val="2021203390"/>
                    </a:ext>
                  </a:extLst>
                </a:gridCol>
              </a:tblGrid>
              <a:tr h="37039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구분</a:t>
                      </a: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상세 연구 수행 계획 </a:t>
                      </a: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3611138"/>
                  </a:ext>
                </a:extLst>
              </a:tr>
              <a:tr h="72715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20B0600000101010101" charset="-127"/>
                          <a:ea typeface="KoPubWorld돋움체 Medium" panose="020B0600000101010101" charset="-127"/>
                          <a:cs typeface="KoPubWorld돋움체 Medium" panose="020B0600000101010101" charset="-127"/>
                        </a:rPr>
                        <a:t>8</a:t>
                      </a:r>
                      <a:r>
                        <a:rPr lang="ko-KR" altLang="en-US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20B0600000101010101" charset="-127"/>
                          <a:ea typeface="KoPubWorld돋움체 Medium" panose="020B0600000101010101" charset="-127"/>
                          <a:cs typeface="KoPubWorld돋움체 Medium" panose="020B0600000101010101" charset="-127"/>
                        </a:rPr>
                        <a:t>월</a:t>
                      </a: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ko-KR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20B0600000101010101" charset="-127"/>
                          <a:ea typeface="KoPubWorld돋움체 Medium" panose="020B0600000101010101" charset="-127"/>
                          <a:cs typeface="KoPubWorld돋움체 Medium" panose="020B0600000101010101" charset="-127"/>
                        </a:rPr>
                        <a:t>1) </a:t>
                      </a:r>
                      <a:r>
                        <a:rPr lang="ko-KR" altLang="en-US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20B0600000101010101" charset="-127"/>
                          <a:ea typeface="KoPubWorld돋움체 Medium" panose="020B0600000101010101" charset="-127"/>
                          <a:cs typeface="KoPubWorld돋움체 Medium" panose="020B0600000101010101" charset="-127"/>
                        </a:rPr>
                        <a:t>매칭 인재 만족도 조사 진행 방향 검토</a:t>
                      </a:r>
                      <a:endParaRPr lang="en-US" altLang="ko-KR" sz="14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20B0600000101010101" charset="-127"/>
                        <a:ea typeface="KoPubWorld돋움체 Medium" panose="020B0600000101010101" charset="-127"/>
                        <a:cs typeface="KoPubWorld돋움체 Medium" panose="020B0600000101010101" charset="-127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20B0600000101010101" charset="-127"/>
                          <a:ea typeface="KoPubWorld돋움체 Medium" panose="020B0600000101010101" charset="-127"/>
                          <a:cs typeface="KoPubWorld돋움체 Medium" panose="020B0600000101010101" charset="-127"/>
                        </a:rPr>
                        <a:t>2)</a:t>
                      </a:r>
                      <a:r>
                        <a:rPr lang="ko-KR" altLang="en-US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20B0600000101010101" charset="-127"/>
                          <a:ea typeface="KoPubWorld돋움체 Medium" panose="020B0600000101010101" charset="-127"/>
                          <a:cs typeface="KoPubWorld돋움체 Medium" panose="020B0600000101010101" charset="-127"/>
                        </a:rPr>
                        <a:t> 비정형 데이터</a:t>
                      </a:r>
                      <a:r>
                        <a:rPr lang="en-US" altLang="ko-KR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20B0600000101010101" charset="-127"/>
                          <a:ea typeface="KoPubWorld돋움체 Medium" panose="020B0600000101010101" charset="-127"/>
                          <a:cs typeface="KoPubWorld돋움체 Medium" panose="020B0600000101010101" charset="-127"/>
                        </a:rPr>
                        <a:t>(</a:t>
                      </a:r>
                      <a:r>
                        <a:rPr lang="ko-KR" altLang="en-US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20B0600000101010101" charset="-127"/>
                          <a:ea typeface="KoPubWorld돋움체 Medium" panose="020B0600000101010101" charset="-127"/>
                          <a:cs typeface="KoPubWorld돋움체 Medium" panose="020B0600000101010101" charset="-127"/>
                        </a:rPr>
                        <a:t>교육</a:t>
                      </a:r>
                      <a:r>
                        <a:rPr lang="en-US" altLang="ko-KR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20B0600000101010101" charset="-127"/>
                          <a:ea typeface="KoPubWorld돋움체 Medium" panose="020B0600000101010101" charset="-127"/>
                          <a:cs typeface="KoPubWorld돋움체 Medium" panose="020B0600000101010101" charset="-127"/>
                        </a:rPr>
                        <a:t>/</a:t>
                      </a:r>
                      <a:r>
                        <a:rPr lang="ko-KR" altLang="en-US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20B0600000101010101" charset="-127"/>
                          <a:ea typeface="KoPubWorld돋움체 Medium" panose="020B0600000101010101" charset="-127"/>
                          <a:cs typeface="KoPubWorld돋움체 Medium" panose="020B0600000101010101" charset="-127"/>
                        </a:rPr>
                        <a:t>행사</a:t>
                      </a:r>
                      <a:r>
                        <a:rPr lang="en-US" altLang="ko-KR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20B0600000101010101" charset="-127"/>
                          <a:ea typeface="KoPubWorld돋움체 Medium" panose="020B0600000101010101" charset="-127"/>
                          <a:cs typeface="KoPubWorld돋움체 Medium" panose="020B0600000101010101" charset="-127"/>
                        </a:rPr>
                        <a:t>) </a:t>
                      </a:r>
                      <a:r>
                        <a:rPr lang="ko-KR" altLang="en-US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20B0600000101010101" charset="-127"/>
                          <a:ea typeface="KoPubWorld돋움체 Medium" panose="020B0600000101010101" charset="-127"/>
                          <a:cs typeface="KoPubWorld돋움체 Medium" panose="020B0600000101010101" charset="-127"/>
                        </a:rPr>
                        <a:t>공유</a:t>
                      </a:r>
                      <a:endParaRPr lang="en-US" altLang="ko-KR" sz="14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20B0600000101010101" charset="-127"/>
                        <a:ea typeface="KoPubWorld돋움체 Medium" panose="020B0600000101010101" charset="-127"/>
                        <a:cs typeface="KoPubWorld돋움체 Medium" panose="020B0600000101010101" charset="-127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20B0600000101010101" charset="-127"/>
                          <a:ea typeface="KoPubWorld돋움체 Medium" panose="020B0600000101010101" charset="-127"/>
                          <a:cs typeface="KoPubWorld돋움체 Medium" panose="020B0600000101010101" charset="-127"/>
                        </a:rPr>
                        <a:t>3)</a:t>
                      </a:r>
                      <a:r>
                        <a:rPr lang="ko-KR" altLang="en-US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20B0600000101010101" charset="-127"/>
                          <a:ea typeface="KoPubWorld돋움체 Medium" panose="020B0600000101010101" charset="-127"/>
                          <a:cs typeface="KoPubWorld돋움체 Medium" panose="020B0600000101010101" charset="-127"/>
                        </a:rPr>
                        <a:t> 비정형 데이터</a:t>
                      </a:r>
                      <a:r>
                        <a:rPr lang="en-US" altLang="ko-KR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20B0600000101010101" charset="-127"/>
                          <a:ea typeface="KoPubWorld돋움체 Medium" panose="020B0600000101010101" charset="-127"/>
                          <a:cs typeface="KoPubWorld돋움체 Medium" panose="020B0600000101010101" charset="-127"/>
                        </a:rPr>
                        <a:t>(</a:t>
                      </a:r>
                      <a:r>
                        <a:rPr lang="ko-KR" altLang="en-US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20B0600000101010101" charset="-127"/>
                          <a:ea typeface="KoPubWorld돋움체 Medium" panose="020B0600000101010101" charset="-127"/>
                          <a:cs typeface="KoPubWorld돋움체 Medium" panose="020B0600000101010101" charset="-127"/>
                        </a:rPr>
                        <a:t>교육</a:t>
                      </a:r>
                      <a:r>
                        <a:rPr lang="en-US" altLang="ko-KR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20B0600000101010101" charset="-127"/>
                          <a:ea typeface="KoPubWorld돋움체 Medium" panose="020B0600000101010101" charset="-127"/>
                          <a:cs typeface="KoPubWorld돋움체 Medium" panose="020B0600000101010101" charset="-127"/>
                        </a:rPr>
                        <a:t>/</a:t>
                      </a:r>
                      <a:r>
                        <a:rPr lang="ko-KR" altLang="en-US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20B0600000101010101" charset="-127"/>
                          <a:ea typeface="KoPubWorld돋움체 Medium" panose="020B0600000101010101" charset="-127"/>
                          <a:cs typeface="KoPubWorld돋움체 Medium" panose="020B0600000101010101" charset="-127"/>
                        </a:rPr>
                        <a:t>행사</a:t>
                      </a:r>
                      <a:r>
                        <a:rPr lang="en-US" altLang="ko-KR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20B0600000101010101" charset="-127"/>
                          <a:ea typeface="KoPubWorld돋움체 Medium" panose="020B0600000101010101" charset="-127"/>
                          <a:cs typeface="KoPubWorld돋움체 Medium" panose="020B0600000101010101" charset="-127"/>
                        </a:rPr>
                        <a:t>), </a:t>
                      </a:r>
                      <a:r>
                        <a:rPr lang="ko-KR" altLang="en-US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20B0600000101010101" charset="-127"/>
                          <a:ea typeface="KoPubWorld돋움체 Medium" panose="020B0600000101010101" charset="-127"/>
                          <a:cs typeface="KoPubWorld돋움체 Medium" panose="020B0600000101010101" charset="-127"/>
                        </a:rPr>
                        <a:t>직무 데이터 수집</a:t>
                      </a:r>
                      <a:r>
                        <a:rPr lang="en-US" altLang="ko-KR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20B0600000101010101" charset="-127"/>
                          <a:ea typeface="KoPubWorld돋움체 Medium" panose="020B0600000101010101" charset="-127"/>
                          <a:cs typeface="KoPubWorld돋움체 Medium" panose="020B0600000101010101" charset="-127"/>
                        </a:rPr>
                        <a:t>(~</a:t>
                      </a:r>
                      <a:r>
                        <a:rPr lang="ko-KR" altLang="en-US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20B0600000101010101" charset="-127"/>
                          <a:ea typeface="KoPubWorld돋움체 Medium" panose="020B0600000101010101" charset="-127"/>
                          <a:cs typeface="KoPubWorld돋움체 Medium" panose="020B0600000101010101" charset="-127"/>
                        </a:rPr>
                        <a:t>계속</a:t>
                      </a:r>
                      <a:r>
                        <a:rPr lang="en-US" altLang="ko-KR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20B0600000101010101" charset="-127"/>
                          <a:ea typeface="KoPubWorld돋움체 Medium" panose="020B0600000101010101" charset="-127"/>
                          <a:cs typeface="KoPubWorld돋움체 Medium" panose="020B0600000101010101" charset="-127"/>
                        </a:rPr>
                        <a:t>)</a:t>
                      </a:r>
                      <a:endParaRPr lang="ko-KR" altLang="en-US" sz="14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20B0600000101010101" charset="-127"/>
                        <a:ea typeface="KoPubWorld돋움체 Medium" panose="020B0600000101010101" charset="-127"/>
                        <a:cs typeface="KoPubWorld돋움체 Medium" panose="020B0600000101010101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2519369"/>
                  </a:ext>
                </a:extLst>
              </a:tr>
              <a:tr h="64432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20B0600000101010101" charset="-127"/>
                          <a:ea typeface="KoPubWorld돋움체 Medium" panose="020B0600000101010101" charset="-127"/>
                          <a:cs typeface="KoPubWorld돋움체 Medium" panose="020B0600000101010101" charset="-127"/>
                        </a:rPr>
                        <a:t>9</a:t>
                      </a:r>
                      <a:r>
                        <a:rPr lang="ko-KR" altLang="en-US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20B0600000101010101" charset="-127"/>
                          <a:ea typeface="KoPubWorld돋움체 Medium" panose="020B0600000101010101" charset="-127"/>
                          <a:cs typeface="KoPubWorld돋움체 Medium" panose="020B0600000101010101" charset="-127"/>
                        </a:rPr>
                        <a:t>월</a:t>
                      </a: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20B0600000101010101" charset="-127"/>
                          <a:ea typeface="KoPubWorld돋움체 Medium" panose="020B0600000101010101" charset="-127"/>
                          <a:cs typeface="KoPubWorld돋움체 Medium" panose="020B0600000101010101" charset="-127"/>
                        </a:rPr>
                        <a:t>1) </a:t>
                      </a:r>
                      <a:r>
                        <a:rPr lang="ko-KR" altLang="en-US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20B0600000101010101" charset="-127"/>
                          <a:ea typeface="KoPubWorld돋움체 Medium" panose="020B0600000101010101" charset="-127"/>
                          <a:cs typeface="KoPubWorld돋움체 Medium" panose="020B0600000101010101" charset="-127"/>
                        </a:rPr>
                        <a:t>매칭 인재 만족도 조사 진행</a:t>
                      </a:r>
                      <a:endParaRPr lang="en-US" altLang="ko-KR" sz="14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20B0600000101010101" charset="-127"/>
                        <a:ea typeface="KoPubWorld돋움체 Medium" panose="020B0600000101010101" charset="-127"/>
                        <a:cs typeface="KoPubWorld돋움체 Medium" panose="020B0600000101010101" charset="-127"/>
                      </a:endParaRPr>
                    </a:p>
                    <a:p>
                      <a:pPr marL="0" marR="0" indent="0" algn="l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ko-KR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20B0600000101010101" charset="-127"/>
                          <a:ea typeface="KoPubWorld돋움체 Medium" panose="020B0600000101010101" charset="-127"/>
                          <a:cs typeface="KoPubWorld돋움체 Medium" panose="020B0600000101010101" charset="-127"/>
                        </a:rPr>
                        <a:t>2)</a:t>
                      </a:r>
                      <a:r>
                        <a:rPr lang="ko-KR" altLang="en-US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20B0600000101010101" charset="-127"/>
                          <a:ea typeface="KoPubWorld돋움체 Medium" panose="020B0600000101010101" charset="-127"/>
                          <a:cs typeface="KoPubWorld돋움체 Medium" panose="020B0600000101010101" charset="-127"/>
                        </a:rPr>
                        <a:t> 매칭 인재 만족도 조사 자료 수집 및 정리</a:t>
                      </a:r>
                      <a:endParaRPr lang="en-US" altLang="ko-KR" sz="14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20B0600000101010101" charset="-127"/>
                        <a:ea typeface="KoPubWorld돋움체 Medium" panose="020B0600000101010101" charset="-127"/>
                        <a:cs typeface="KoPubWorld돋움체 Medium" panose="020B0600000101010101" charset="-127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20B0600000101010101" charset="-127"/>
                          <a:ea typeface="KoPubWorld돋움체 Medium" panose="020B0600000101010101" charset="-127"/>
                          <a:cs typeface="KoPubWorld돋움체 Medium" panose="020B0600000101010101" charset="-127"/>
                        </a:rPr>
                        <a:t>3)</a:t>
                      </a:r>
                      <a:r>
                        <a:rPr lang="ko-KR" altLang="en-US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20B0600000101010101" charset="-127"/>
                          <a:ea typeface="KoPubWorld돋움체 Medium" panose="020B0600000101010101" charset="-127"/>
                          <a:cs typeface="KoPubWorld돋움체 Medium" panose="020B0600000101010101" charset="-127"/>
                        </a:rPr>
                        <a:t> 비정형 데이터</a:t>
                      </a:r>
                      <a:r>
                        <a:rPr lang="en-US" altLang="ko-KR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20B0600000101010101" charset="-127"/>
                          <a:ea typeface="KoPubWorld돋움체 Medium" panose="020B0600000101010101" charset="-127"/>
                          <a:cs typeface="KoPubWorld돋움체 Medium" panose="020B0600000101010101" charset="-127"/>
                        </a:rPr>
                        <a:t>(</a:t>
                      </a:r>
                      <a:r>
                        <a:rPr lang="ko-KR" altLang="en-US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20B0600000101010101" charset="-127"/>
                          <a:ea typeface="KoPubWorld돋움체 Medium" panose="020B0600000101010101" charset="-127"/>
                          <a:cs typeface="KoPubWorld돋움체 Medium" panose="020B0600000101010101" charset="-127"/>
                        </a:rPr>
                        <a:t>교육</a:t>
                      </a:r>
                      <a:r>
                        <a:rPr lang="en-US" altLang="ko-KR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20B0600000101010101" charset="-127"/>
                          <a:ea typeface="KoPubWorld돋움체 Medium" panose="020B0600000101010101" charset="-127"/>
                          <a:cs typeface="KoPubWorld돋움체 Medium" panose="020B0600000101010101" charset="-127"/>
                        </a:rPr>
                        <a:t>/</a:t>
                      </a:r>
                      <a:r>
                        <a:rPr lang="ko-KR" altLang="en-US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20B0600000101010101" charset="-127"/>
                          <a:ea typeface="KoPubWorld돋움체 Medium" panose="020B0600000101010101" charset="-127"/>
                          <a:cs typeface="KoPubWorld돋움체 Medium" panose="020B0600000101010101" charset="-127"/>
                        </a:rPr>
                        <a:t>행사</a:t>
                      </a:r>
                      <a:r>
                        <a:rPr lang="en-US" altLang="ko-KR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20B0600000101010101" charset="-127"/>
                          <a:ea typeface="KoPubWorld돋움체 Medium" panose="020B0600000101010101" charset="-127"/>
                          <a:cs typeface="KoPubWorld돋움체 Medium" panose="020B0600000101010101" charset="-127"/>
                        </a:rPr>
                        <a:t>), </a:t>
                      </a:r>
                      <a:r>
                        <a:rPr lang="ko-KR" altLang="en-US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20B0600000101010101" charset="-127"/>
                          <a:ea typeface="KoPubWorld돋움체 Medium" panose="020B0600000101010101" charset="-127"/>
                          <a:cs typeface="KoPubWorld돋움체 Medium" panose="020B0600000101010101" charset="-127"/>
                        </a:rPr>
                        <a:t>직무 데이터 수집</a:t>
                      </a:r>
                      <a:r>
                        <a:rPr lang="en-US" altLang="ko-KR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20B0600000101010101" charset="-127"/>
                          <a:ea typeface="KoPubWorld돋움체 Medium" panose="020B0600000101010101" charset="-127"/>
                          <a:cs typeface="KoPubWorld돋움체 Medium" panose="020B0600000101010101" charset="-127"/>
                        </a:rPr>
                        <a:t>(~</a:t>
                      </a:r>
                      <a:r>
                        <a:rPr lang="ko-KR" altLang="en-US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20B0600000101010101" charset="-127"/>
                          <a:ea typeface="KoPubWorld돋움체 Medium" panose="020B0600000101010101" charset="-127"/>
                          <a:cs typeface="KoPubWorld돋움체 Medium" panose="020B0600000101010101" charset="-127"/>
                        </a:rPr>
                        <a:t>계속</a:t>
                      </a:r>
                      <a:r>
                        <a:rPr lang="en-US" altLang="ko-KR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20B0600000101010101" charset="-127"/>
                          <a:ea typeface="KoPubWorld돋움체 Medium" panose="020B0600000101010101" charset="-127"/>
                          <a:cs typeface="KoPubWorld돋움체 Medium" panose="020B0600000101010101" charset="-127"/>
                        </a:rPr>
                        <a:t>)</a:t>
                      </a:r>
                      <a:endParaRPr lang="ko-KR" altLang="en-US" sz="14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20B0600000101010101" charset="-127"/>
                        <a:ea typeface="KoPubWorld돋움체 Medium" panose="020B0600000101010101" charset="-127"/>
                        <a:cs typeface="KoPubWorld돋움체 Medium" panose="020B0600000101010101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1799827"/>
                  </a:ext>
                </a:extLst>
              </a:tr>
              <a:tr h="776831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20B0600000101010101" charset="-127"/>
                          <a:ea typeface="KoPubWorld돋움체 Medium" panose="020B0600000101010101" charset="-127"/>
                          <a:cs typeface="KoPubWorld돋움체 Medium" panose="020B0600000101010101" charset="-127"/>
                        </a:rPr>
                        <a:t>10</a:t>
                      </a:r>
                      <a:r>
                        <a:rPr lang="ko-KR" altLang="en-US" sz="1400" kern="0" spc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20B0600000101010101" charset="-127"/>
                          <a:ea typeface="KoPubWorld돋움체 Medium" panose="020B0600000101010101" charset="-127"/>
                          <a:cs typeface="KoPubWorld돋움체 Medium" panose="020B0600000101010101" charset="-127"/>
                        </a:rPr>
                        <a:t>월</a:t>
                      </a:r>
                      <a:endParaRPr lang="ko-KR" altLang="en-US" sz="14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20B0600000101010101" charset="-127"/>
                        <a:ea typeface="KoPubWorld돋움체 Medium" panose="020B0600000101010101" charset="-127"/>
                        <a:cs typeface="KoPubWorld돋움체 Medium" panose="020B0600000101010101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20B0600000101010101" charset="-127"/>
                          <a:ea typeface="KoPubWorld돋움체 Medium" panose="020B0600000101010101" charset="-127"/>
                          <a:cs typeface="KoPubWorld돋움체 Medium" panose="020B0600000101010101" charset="-127"/>
                        </a:rPr>
                        <a:t>1) </a:t>
                      </a:r>
                      <a:r>
                        <a:rPr lang="ko-KR" altLang="en-US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20B0600000101010101" charset="-127"/>
                          <a:ea typeface="KoPubWorld돋움체 Medium" panose="020B0600000101010101" charset="-127"/>
                          <a:cs typeface="KoPubWorld돋움체 Medium" panose="020B0600000101010101" charset="-127"/>
                        </a:rPr>
                        <a:t>매칭 인재 만족도 조사 자료 정리 및 공유</a:t>
                      </a:r>
                      <a:endParaRPr lang="en-US" altLang="ko-KR" sz="14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20B0600000101010101" charset="-127"/>
                        <a:ea typeface="KoPubWorld돋움체 Medium" panose="020B0600000101010101" charset="-127"/>
                        <a:cs typeface="KoPubWorld돋움체 Medium" panose="020B0600000101010101" charset="-127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20B0600000101010101" charset="-127"/>
                          <a:ea typeface="KoPubWorld돋움체 Medium" panose="020B0600000101010101" charset="-127"/>
                          <a:cs typeface="KoPubWorld돋움체 Medium" panose="020B0600000101010101" charset="-127"/>
                        </a:rPr>
                        <a:t>2) AI </a:t>
                      </a:r>
                      <a:r>
                        <a:rPr lang="ko-KR" altLang="en-US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20B0600000101010101" charset="-127"/>
                          <a:ea typeface="KoPubWorld돋움체 Medium" panose="020B0600000101010101" charset="-127"/>
                          <a:cs typeface="KoPubWorld돋움체 Medium" panose="020B0600000101010101" charset="-127"/>
                        </a:rPr>
                        <a:t>비서 사업화 관련 </a:t>
                      </a:r>
                      <a:r>
                        <a:rPr lang="en-US" altLang="ko-KR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20B0600000101010101" charset="-127"/>
                          <a:ea typeface="KoPubWorld돋움체 Medium" panose="020B0600000101010101" charset="-127"/>
                          <a:cs typeface="KoPubWorld돋움체 Medium" panose="020B0600000101010101" charset="-127"/>
                        </a:rPr>
                        <a:t>2</a:t>
                      </a:r>
                      <a:r>
                        <a:rPr lang="ko-KR" altLang="en-US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20B0600000101010101" charset="-127"/>
                          <a:ea typeface="KoPubWorld돋움체 Medium" panose="020B0600000101010101" charset="-127"/>
                          <a:cs typeface="KoPubWorld돋움체 Medium" panose="020B0600000101010101" charset="-127"/>
                        </a:rPr>
                        <a:t>차 보고</a:t>
                      </a:r>
                      <a:endParaRPr lang="en-US" altLang="ko-KR" sz="14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20B0600000101010101" charset="-127"/>
                        <a:ea typeface="KoPubWorld돋움체 Medium" panose="020B0600000101010101" charset="-127"/>
                        <a:cs typeface="KoPubWorld돋움체 Medium" panose="020B0600000101010101" charset="-127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i="0" u="none" strike="noStrike" kern="1200" spc="0" baseline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KoPubWorld돋움체 Medium" panose="020B0600000101010101" charset="-127"/>
                          <a:ea typeface="KoPubWorld돋움체 Medium" panose="020B0600000101010101" charset="-127"/>
                          <a:cs typeface="KoPubWorld돋움체 Medium" panose="020B0600000101010101" charset="-127"/>
                        </a:rPr>
                        <a:t>3) AI </a:t>
                      </a:r>
                      <a:r>
                        <a:rPr lang="ko-KR" altLang="en-US" sz="1400" b="0" i="0" u="none" strike="noStrike" kern="1200" spc="0" baseline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KoPubWorld돋움체 Medium" panose="020B0600000101010101" charset="-127"/>
                          <a:ea typeface="KoPubWorld돋움체 Medium" panose="020B0600000101010101" charset="-127"/>
                          <a:cs typeface="KoPubWorld돋움체 Medium" panose="020B0600000101010101" charset="-127"/>
                        </a:rPr>
                        <a:t>비서 통한 인재 매칭 실증 준비</a:t>
                      </a:r>
                      <a:endParaRPr lang="en-US" altLang="ko-KR" sz="14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20B0600000101010101" charset="-127"/>
                        <a:ea typeface="KoPubWorld돋움체 Medium" panose="020B0600000101010101" charset="-127"/>
                        <a:cs typeface="KoPubWorld돋움체 Medium" panose="020B0600000101010101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6298861"/>
                  </a:ext>
                </a:extLst>
              </a:tr>
              <a:tr h="75049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20B0600000101010101" charset="-127"/>
                          <a:ea typeface="KoPubWorld돋움체 Medium" panose="020B0600000101010101" charset="-127"/>
                          <a:cs typeface="KoPubWorld돋움체 Medium" panose="020B0600000101010101" charset="-127"/>
                        </a:rPr>
                        <a:t>11</a:t>
                      </a:r>
                      <a:r>
                        <a:rPr lang="ko-KR" altLang="en-US" sz="1400" kern="0" spc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20B0600000101010101" charset="-127"/>
                          <a:ea typeface="KoPubWorld돋움체 Medium" panose="020B0600000101010101" charset="-127"/>
                          <a:cs typeface="KoPubWorld돋움체 Medium" panose="020B0600000101010101" charset="-127"/>
                        </a:rPr>
                        <a:t>월</a:t>
                      </a:r>
                      <a:endParaRPr lang="ko-KR" altLang="en-US" sz="14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20B0600000101010101" charset="-127"/>
                        <a:ea typeface="KoPubWorld돋움체 Medium" panose="020B0600000101010101" charset="-127"/>
                        <a:cs typeface="KoPubWorld돋움체 Medium" panose="020B0600000101010101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20B0600000101010101" charset="-127"/>
                          <a:ea typeface="KoPubWorld돋움체 Medium" panose="020B0600000101010101" charset="-127"/>
                          <a:cs typeface="KoPubWorld돋움체 Medium" panose="020B0600000101010101" charset="-127"/>
                        </a:rPr>
                        <a:t>1)</a:t>
                      </a:r>
                      <a:r>
                        <a:rPr lang="ko-KR" altLang="en-US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20B0600000101010101" charset="-127"/>
                          <a:ea typeface="KoPubWorld돋움체 Medium" panose="020B0600000101010101" charset="-127"/>
                          <a:cs typeface="KoPubWorld돋움체 Medium" panose="020B0600000101010101" charset="-127"/>
                        </a:rPr>
                        <a:t> 매칭 시스템 도입 기관</a:t>
                      </a:r>
                      <a:r>
                        <a:rPr lang="en-US" altLang="ko-KR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20B0600000101010101" charset="-127"/>
                          <a:ea typeface="KoPubWorld돋움체 Medium" panose="020B0600000101010101" charset="-127"/>
                          <a:cs typeface="KoPubWorld돋움체 Medium" panose="020B0600000101010101" charset="-127"/>
                        </a:rPr>
                        <a:t>/</a:t>
                      </a:r>
                      <a:r>
                        <a:rPr lang="ko-KR" altLang="en-US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20B0600000101010101" charset="-127"/>
                          <a:ea typeface="KoPubWorld돋움체 Medium" panose="020B0600000101010101" charset="-127"/>
                          <a:cs typeface="KoPubWorld돋움체 Medium" panose="020B0600000101010101" charset="-127"/>
                        </a:rPr>
                        <a:t>기업 수요 분석 및 조사</a:t>
                      </a:r>
                      <a:endParaRPr lang="en-US" altLang="ko-KR" sz="14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20B0600000101010101" charset="-127"/>
                        <a:ea typeface="KoPubWorld돋움체 Medium" panose="020B0600000101010101" charset="-127"/>
                        <a:cs typeface="KoPubWorld돋움체 Medium" panose="020B0600000101010101" charset="-127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20B0600000101010101" charset="-127"/>
                          <a:ea typeface="KoPubWorld돋움체 Medium" panose="020B0600000101010101" charset="-127"/>
                          <a:cs typeface="KoPubWorld돋움체 Medium" panose="020B0600000101010101" charset="-127"/>
                        </a:rPr>
                        <a:t>2) </a:t>
                      </a:r>
                      <a:r>
                        <a:rPr lang="ko-KR" altLang="en-US" sz="1400" b="0" i="0" u="none" strike="noStrike" kern="1200" baseline="0" dirty="0">
                          <a:solidFill>
                            <a:schemeClr val="tx1"/>
                          </a:solidFill>
                          <a:latin typeface="KoPubWorld돋움체 Medium" panose="020B0600000101010101" charset="-127"/>
                          <a:ea typeface="KoPubWorld돋움체 Medium" panose="020B0600000101010101" charset="-127"/>
                          <a:cs typeface="KoPubWorld돋움체 Medium" panose="020B0600000101010101" charset="-127"/>
                        </a:rPr>
                        <a:t>장애 유형별</a:t>
                      </a:r>
                      <a:r>
                        <a:rPr lang="en-US" altLang="ko-KR" sz="1400" b="0" i="0" u="none" strike="noStrike" kern="1200" baseline="0" dirty="0">
                          <a:solidFill>
                            <a:schemeClr val="tx1"/>
                          </a:solidFill>
                          <a:latin typeface="KoPubWorld돋움체 Medium" panose="020B0600000101010101" charset="-127"/>
                          <a:ea typeface="KoPubWorld돋움체 Medium" panose="020B0600000101010101" charset="-127"/>
                          <a:cs typeface="KoPubWorld돋움체 Medium" panose="020B0600000101010101" charset="-127"/>
                        </a:rPr>
                        <a:t>, </a:t>
                      </a:r>
                      <a:r>
                        <a:rPr lang="ko-KR" altLang="en-US" sz="1400" b="0" i="0" u="none" strike="noStrike" kern="1200" baseline="0" dirty="0">
                          <a:solidFill>
                            <a:schemeClr val="tx1"/>
                          </a:solidFill>
                          <a:latin typeface="KoPubWorld돋움체 Medium" panose="020B0600000101010101" charset="-127"/>
                          <a:ea typeface="KoPubWorld돋움체 Medium" panose="020B0600000101010101" charset="-127"/>
                          <a:cs typeface="KoPubWorld돋움체 Medium" panose="020B0600000101010101" charset="-127"/>
                        </a:rPr>
                        <a:t>장애 정도별 근로자 업무 실태 조사 및 교육 연계 방안 검토</a:t>
                      </a:r>
                      <a:endParaRPr lang="en-US" altLang="ko-KR" sz="1400" b="0" i="0" u="none" strike="noStrike" kern="1200" baseline="0" dirty="0">
                        <a:solidFill>
                          <a:schemeClr val="tx1"/>
                        </a:solidFill>
                        <a:latin typeface="KoPubWorld돋움체 Medium" panose="020B0600000101010101" charset="-127"/>
                        <a:ea typeface="KoPubWorld돋움체 Medium" panose="020B0600000101010101" charset="-127"/>
                        <a:cs typeface="KoPubWorld돋움체 Medium" panose="020B0600000101010101" charset="-127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i="0" u="none" strike="noStrike" kern="1200" spc="0" baseline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KoPubWorld돋움체 Medium" panose="020B0600000101010101" charset="-127"/>
                          <a:ea typeface="KoPubWorld돋움체 Medium" panose="020B0600000101010101" charset="-127"/>
                          <a:cs typeface="KoPubWorld돋움체 Medium" panose="020B0600000101010101" charset="-127"/>
                        </a:rPr>
                        <a:t>3) AI </a:t>
                      </a:r>
                      <a:r>
                        <a:rPr lang="ko-KR" altLang="en-US" sz="1400" b="0" i="0" u="none" strike="noStrike" kern="1200" spc="0" baseline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KoPubWorld돋움체 Medium" panose="020B0600000101010101" charset="-127"/>
                          <a:ea typeface="KoPubWorld돋움체 Medium" panose="020B0600000101010101" charset="-127"/>
                          <a:cs typeface="KoPubWorld돋움체 Medium" panose="020B0600000101010101" charset="-127"/>
                        </a:rPr>
                        <a:t>비서 통한 인재 매칭 실증 검토</a:t>
                      </a:r>
                      <a:endParaRPr lang="ko-KR" altLang="en-US" sz="14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20B0600000101010101" charset="-127"/>
                        <a:ea typeface="KoPubWorld돋움체 Medium" panose="020B0600000101010101" charset="-127"/>
                        <a:cs typeface="KoPubWorld돋움체 Medium" panose="020B0600000101010101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1038525"/>
                  </a:ext>
                </a:extLst>
              </a:tr>
              <a:tr h="76025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20B0600000101010101" charset="-127"/>
                          <a:ea typeface="KoPubWorld돋움체 Medium" panose="020B0600000101010101" charset="-127"/>
                          <a:cs typeface="KoPubWorld돋움체 Medium" panose="020B0600000101010101" charset="-127"/>
                        </a:rPr>
                        <a:t>12</a:t>
                      </a:r>
                      <a:r>
                        <a:rPr lang="ko-KR" altLang="en-US" sz="1400" kern="0" spc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20B0600000101010101" charset="-127"/>
                          <a:ea typeface="KoPubWorld돋움체 Medium" panose="020B0600000101010101" charset="-127"/>
                          <a:cs typeface="KoPubWorld돋움체 Medium" panose="020B0600000101010101" charset="-127"/>
                        </a:rPr>
                        <a:t>월 </a:t>
                      </a:r>
                      <a:endParaRPr lang="ko-KR" altLang="en-US" sz="14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20B0600000101010101" charset="-127"/>
                        <a:ea typeface="KoPubWorld돋움체 Medium" panose="020B0600000101010101" charset="-127"/>
                        <a:cs typeface="KoPubWorld돋움체 Medium" panose="020B0600000101010101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20B0600000101010101" charset="-127"/>
                          <a:ea typeface="KoPubWorld돋움체 Medium" panose="020B0600000101010101" charset="-127"/>
                          <a:cs typeface="KoPubWorld돋움체 Medium" panose="020B0600000101010101" charset="-127"/>
                        </a:rPr>
                        <a:t>1) </a:t>
                      </a:r>
                      <a:r>
                        <a:rPr lang="ko-KR" altLang="en-US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20B0600000101010101" charset="-127"/>
                          <a:ea typeface="KoPubWorld돋움체 Medium" panose="020B0600000101010101" charset="-127"/>
                          <a:cs typeface="KoPubWorld돋움체 Medium" panose="020B0600000101010101" charset="-127"/>
                        </a:rPr>
                        <a:t>매칭 시스템 도입 기관</a:t>
                      </a:r>
                      <a:r>
                        <a:rPr lang="en-US" altLang="ko-KR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20B0600000101010101" charset="-127"/>
                          <a:ea typeface="KoPubWorld돋움체 Medium" panose="020B0600000101010101" charset="-127"/>
                          <a:cs typeface="KoPubWorld돋움체 Medium" panose="020B0600000101010101" charset="-127"/>
                        </a:rPr>
                        <a:t>/</a:t>
                      </a:r>
                      <a:r>
                        <a:rPr lang="ko-KR" altLang="en-US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20B0600000101010101" charset="-127"/>
                          <a:ea typeface="KoPubWorld돋움체 Medium" panose="020B0600000101010101" charset="-127"/>
                          <a:cs typeface="KoPubWorld돋움체 Medium" panose="020B0600000101010101" charset="-127"/>
                        </a:rPr>
                        <a:t>기업 수요 분석 및 조사</a:t>
                      </a:r>
                      <a:endParaRPr lang="en-US" altLang="ko-KR" sz="14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20B0600000101010101" charset="-127"/>
                        <a:ea typeface="KoPubWorld돋움체 Medium" panose="020B0600000101010101" charset="-127"/>
                        <a:cs typeface="KoPubWorld돋움체 Medium" panose="020B0600000101010101" charset="-127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20B0600000101010101" charset="-127"/>
                          <a:ea typeface="KoPubWorld돋움체 Medium" panose="020B0600000101010101" charset="-127"/>
                          <a:cs typeface="KoPubWorld돋움체 Medium" panose="020B0600000101010101" charset="-127"/>
                        </a:rPr>
                        <a:t>2) </a:t>
                      </a:r>
                      <a:r>
                        <a:rPr lang="ko-KR" altLang="en-US" sz="1400" b="0" i="0" u="none" strike="noStrike" kern="1200" baseline="0" dirty="0">
                          <a:solidFill>
                            <a:schemeClr val="tx1"/>
                          </a:solidFill>
                          <a:latin typeface="KoPubWorld돋움체 Medium" panose="020B0600000101010101" charset="-127"/>
                          <a:ea typeface="KoPubWorld돋움체 Medium" panose="020B0600000101010101" charset="-127"/>
                          <a:cs typeface="KoPubWorld돋움체 Medium" panose="020B0600000101010101" charset="-127"/>
                        </a:rPr>
                        <a:t>장애 유형별</a:t>
                      </a:r>
                      <a:r>
                        <a:rPr lang="en-US" altLang="ko-KR" sz="1400" b="0" i="0" u="none" strike="noStrike" kern="1200" baseline="0" dirty="0">
                          <a:solidFill>
                            <a:schemeClr val="tx1"/>
                          </a:solidFill>
                          <a:latin typeface="KoPubWorld돋움체 Medium" panose="020B0600000101010101" charset="-127"/>
                          <a:ea typeface="KoPubWorld돋움체 Medium" panose="020B0600000101010101" charset="-127"/>
                          <a:cs typeface="KoPubWorld돋움체 Medium" panose="020B0600000101010101" charset="-127"/>
                        </a:rPr>
                        <a:t>, </a:t>
                      </a:r>
                      <a:r>
                        <a:rPr lang="ko-KR" altLang="en-US" sz="1400" b="0" i="0" u="none" strike="noStrike" kern="1200" baseline="0" dirty="0">
                          <a:solidFill>
                            <a:schemeClr val="tx1"/>
                          </a:solidFill>
                          <a:latin typeface="KoPubWorld돋움체 Medium" panose="020B0600000101010101" charset="-127"/>
                          <a:ea typeface="KoPubWorld돋움체 Medium" panose="020B0600000101010101" charset="-127"/>
                          <a:cs typeface="KoPubWorld돋움체 Medium" panose="020B0600000101010101" charset="-127"/>
                        </a:rPr>
                        <a:t>장애 정도별 근로자 업무 실태 조사 및 교육 연계 방안 검토</a:t>
                      </a:r>
                      <a:endParaRPr lang="en-US" altLang="ko-KR" sz="1400" b="0" i="0" u="none" strike="noStrike" kern="1200" baseline="0" dirty="0">
                        <a:solidFill>
                          <a:schemeClr val="tx1"/>
                        </a:solidFill>
                        <a:latin typeface="KoPubWorld돋움체 Medium" panose="020B0600000101010101" charset="-127"/>
                        <a:ea typeface="KoPubWorld돋움체 Medium" panose="020B0600000101010101" charset="-127"/>
                        <a:cs typeface="KoPubWorld돋움체 Medium" panose="020B0600000101010101" charset="-127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i="0" u="none" strike="noStrike" kern="1200" spc="0" baseline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KoPubWorld돋움체 Medium" panose="020B0600000101010101" charset="-127"/>
                          <a:ea typeface="KoPubWorld돋움체 Medium" panose="020B0600000101010101" charset="-127"/>
                          <a:cs typeface="KoPubWorld돋움체 Medium" panose="020B0600000101010101" charset="-127"/>
                        </a:rPr>
                        <a:t>3) AI </a:t>
                      </a:r>
                      <a:r>
                        <a:rPr lang="ko-KR" altLang="en-US" sz="1400" b="0" i="0" u="none" strike="noStrike" kern="1200" spc="0" baseline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KoPubWorld돋움체 Medium" panose="020B0600000101010101" charset="-127"/>
                          <a:ea typeface="KoPubWorld돋움체 Medium" panose="020B0600000101010101" charset="-127"/>
                          <a:cs typeface="KoPubWorld돋움체 Medium" panose="020B0600000101010101" charset="-127"/>
                        </a:rPr>
                        <a:t>비서 통한 인재 매칭 실증 </a:t>
                      </a:r>
                      <a:endParaRPr lang="ko-KR" altLang="en-US" sz="14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20B0600000101010101" charset="-127"/>
                        <a:ea typeface="KoPubWorld돋움체 Medium" panose="020B0600000101010101" charset="-127"/>
                        <a:cs typeface="KoPubWorld돋움체 Medium" panose="020B0600000101010101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9262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85530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9317E3-C729-51FD-4468-F90C0324A3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id="{8291D9AA-E25E-E7F1-DC82-200CC477B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04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3D579063-2E0C-BD02-57D9-076E459996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성과지표 및 목표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7A3FE"/>
                </a:solidFill>
                <a:effectLst/>
                <a:uLnTx/>
                <a:uFillTx/>
                <a:cs typeface="+mn-cs"/>
              </a:rPr>
              <a:t> (1/3)</a:t>
            </a:r>
            <a:r>
              <a:rPr lang="en-US" altLang="ko-KR" dirty="0"/>
              <a:t> </a:t>
            </a:r>
            <a:endParaRPr lang="ko-KR" altLang="en-US" dirty="0">
              <a:solidFill>
                <a:schemeClr val="accent1"/>
              </a:solidFill>
            </a:endParaRP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BED56E7-B45A-AEF3-5FD4-C7C0318001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F654E2-810E-7F46-960F-321F6A68832D}" type="slidenum">
              <a:rPr kumimoji="1" lang="ko-Kore-KR" altLang="en-US" smtClean="0"/>
              <a:pPr/>
              <a:t>11</a:t>
            </a:fld>
            <a:endParaRPr kumimoji="1" lang="ko-Kore-KR" altLang="en-US"/>
          </a:p>
        </p:txBody>
      </p:sp>
      <p:sp>
        <p:nvSpPr>
          <p:cNvPr id="14" name="모서리가 둥근 직사각형 4">
            <a:extLst>
              <a:ext uri="{FF2B5EF4-FFF2-40B4-BE49-F238E27FC236}">
                <a16:creationId xmlns:a16="http://schemas.microsoft.com/office/drawing/2014/main" id="{9F3C4775-DD81-07A7-68D1-970AFE0BBE33}"/>
              </a:ext>
            </a:extLst>
          </p:cNvPr>
          <p:cNvSpPr/>
          <p:nvPr/>
        </p:nvSpPr>
        <p:spPr>
          <a:xfrm>
            <a:off x="885699" y="1231246"/>
            <a:ext cx="2629288" cy="305473"/>
          </a:xfrm>
          <a:prstGeom prst="roundRect">
            <a:avLst>
              <a:gd name="adj" fmla="val 15885"/>
            </a:avLst>
          </a:prstGeom>
          <a:solidFill>
            <a:srgbClr val="00206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1400" dirty="0">
                <a:solidFill>
                  <a:prstClr val="white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전체 성과지표별 목표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919C1E-9302-9248-A2B1-60DBED8E644A}"/>
              </a:ext>
            </a:extLst>
          </p:cNvPr>
          <p:cNvSpPr txBox="1"/>
          <p:nvPr/>
        </p:nvSpPr>
        <p:spPr>
          <a:xfrm>
            <a:off x="7888391" y="4493273"/>
            <a:ext cx="2985369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1" indent="-285751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ko-KR" altLang="en-US" sz="1200" dirty="0">
                <a:ln>
                  <a:solidFill>
                    <a:schemeClr val="tx1">
                      <a:lumMod val="85000"/>
                      <a:lumOff val="1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논문 건수</a:t>
            </a:r>
            <a:r>
              <a:rPr lang="en-US" altLang="ko-KR" sz="1200" dirty="0">
                <a:ln>
                  <a:solidFill>
                    <a:schemeClr val="tx1">
                      <a:lumMod val="85000"/>
                      <a:lumOff val="1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: </a:t>
            </a:r>
            <a:r>
              <a:rPr lang="ko-KR" altLang="en-US" sz="1200" dirty="0">
                <a:ln>
                  <a:solidFill>
                    <a:schemeClr val="tx1">
                      <a:lumMod val="85000"/>
                      <a:lumOff val="1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총 </a:t>
            </a:r>
            <a:r>
              <a:rPr lang="en-US" altLang="ko-KR" sz="1200" dirty="0">
                <a:ln>
                  <a:solidFill>
                    <a:schemeClr val="tx1">
                      <a:lumMod val="85000"/>
                      <a:lumOff val="1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11</a:t>
            </a:r>
            <a:r>
              <a:rPr lang="ko-KR" altLang="en-US" sz="1200" dirty="0">
                <a:ln>
                  <a:solidFill>
                    <a:schemeClr val="tx1">
                      <a:lumMod val="85000"/>
                      <a:lumOff val="1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건</a:t>
            </a:r>
            <a:r>
              <a:rPr lang="en-US" altLang="ko-KR" sz="1200" dirty="0">
                <a:ln>
                  <a:solidFill>
                    <a:schemeClr val="tx1">
                      <a:lumMod val="85000"/>
                      <a:lumOff val="1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 (KCI 7</a:t>
            </a:r>
            <a:r>
              <a:rPr lang="ko-KR" altLang="en-US" sz="1200" dirty="0">
                <a:ln>
                  <a:solidFill>
                    <a:schemeClr val="tx1">
                      <a:lumMod val="85000"/>
                      <a:lumOff val="1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건 </a:t>
            </a:r>
            <a:r>
              <a:rPr lang="en-US" altLang="ko-KR" sz="1200" dirty="0">
                <a:ln>
                  <a:solidFill>
                    <a:schemeClr val="tx1">
                      <a:lumMod val="85000"/>
                      <a:lumOff val="1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/ SCI 4</a:t>
            </a:r>
            <a:r>
              <a:rPr lang="ko-KR" altLang="en-US" sz="1200" dirty="0">
                <a:ln>
                  <a:solidFill>
                    <a:schemeClr val="tx1">
                      <a:lumMod val="85000"/>
                      <a:lumOff val="1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건</a:t>
            </a:r>
            <a:r>
              <a:rPr lang="en-US" altLang="ko-KR" sz="1200" dirty="0">
                <a:ln>
                  <a:solidFill>
                    <a:schemeClr val="tx1">
                      <a:lumMod val="85000"/>
                      <a:lumOff val="1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)</a:t>
            </a:r>
            <a:r>
              <a:rPr lang="ko-KR" altLang="en-US" sz="1200" dirty="0">
                <a:ln>
                  <a:solidFill>
                    <a:schemeClr val="tx1">
                      <a:lumMod val="85000"/>
                      <a:lumOff val="1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 </a:t>
            </a:r>
            <a:endParaRPr lang="en-US" altLang="ko-KR" sz="1200" dirty="0">
              <a:ln>
                <a:solidFill>
                  <a:schemeClr val="tx1">
                    <a:lumMod val="85000"/>
                    <a:lumOff val="15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KoPubWorld돋움체 Bold" panose="00000800000000000000" pitchFamily="2" charset="-127"/>
              <a:ea typeface="KoPubWorld돋움체 Bold" panose="00000800000000000000" pitchFamily="2" charset="-127"/>
              <a:cs typeface="KoPubWorld돋움체 Bold" panose="00000800000000000000" pitchFamily="2" charset="-127"/>
            </a:endParaRPr>
          </a:p>
        </p:txBody>
      </p:sp>
      <p:sp>
        <p:nvSpPr>
          <p:cNvPr id="18" name="모서리가 둥근 직사각형 4">
            <a:extLst>
              <a:ext uri="{FF2B5EF4-FFF2-40B4-BE49-F238E27FC236}">
                <a16:creationId xmlns:a16="http://schemas.microsoft.com/office/drawing/2014/main" id="{37177F09-23A3-CAB7-D1C2-4C2F476B899B}"/>
              </a:ext>
            </a:extLst>
          </p:cNvPr>
          <p:cNvSpPr/>
          <p:nvPr/>
        </p:nvSpPr>
        <p:spPr>
          <a:xfrm>
            <a:off x="864434" y="4910106"/>
            <a:ext cx="2629288" cy="305473"/>
          </a:xfrm>
          <a:prstGeom prst="roundRect">
            <a:avLst>
              <a:gd name="adj" fmla="val 15885"/>
            </a:avLst>
          </a:prstGeom>
          <a:solidFill>
            <a:srgbClr val="00206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400" dirty="0">
                <a:solidFill>
                  <a:prstClr val="white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2</a:t>
            </a:r>
            <a:r>
              <a:rPr kumimoji="0" lang="ko-KR" altLang="en-US" sz="1400" dirty="0">
                <a:solidFill>
                  <a:prstClr val="white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차년도 정량적 목표</a:t>
            </a:r>
          </a:p>
        </p:txBody>
      </p:sp>
      <p:graphicFrame>
        <p:nvGraphicFramePr>
          <p:cNvPr id="19" name="표 18">
            <a:extLst>
              <a:ext uri="{FF2B5EF4-FFF2-40B4-BE49-F238E27FC236}">
                <a16:creationId xmlns:a16="http://schemas.microsoft.com/office/drawing/2014/main" id="{310BCB16-D804-9B70-C2BC-49104C21DF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6626700"/>
              </p:ext>
            </p:extLst>
          </p:nvPr>
        </p:nvGraphicFramePr>
        <p:xfrm>
          <a:off x="863334" y="5302736"/>
          <a:ext cx="9823715" cy="824992"/>
        </p:xfrm>
        <a:graphic>
          <a:graphicData uri="http://schemas.openxmlformats.org/drawingml/2006/table">
            <a:tbl>
              <a:tblPr/>
              <a:tblGrid>
                <a:gridCol w="998995">
                  <a:extLst>
                    <a:ext uri="{9D8B030D-6E8A-4147-A177-3AD203B41FA5}">
                      <a16:colId xmlns:a16="http://schemas.microsoft.com/office/drawing/2014/main" val="2892215050"/>
                    </a:ext>
                  </a:extLst>
                </a:gridCol>
                <a:gridCol w="998995">
                  <a:extLst>
                    <a:ext uri="{9D8B030D-6E8A-4147-A177-3AD203B41FA5}">
                      <a16:colId xmlns:a16="http://schemas.microsoft.com/office/drawing/2014/main" val="1719532276"/>
                    </a:ext>
                  </a:extLst>
                </a:gridCol>
                <a:gridCol w="7825725">
                  <a:extLst>
                    <a:ext uri="{9D8B030D-6E8A-4147-A177-3AD203B41FA5}">
                      <a16:colId xmlns:a16="http://schemas.microsoft.com/office/drawing/2014/main" val="2203098494"/>
                    </a:ext>
                  </a:extLst>
                </a:gridCol>
              </a:tblGrid>
              <a:tr h="200660"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구분</a:t>
                      </a:r>
                      <a:endParaRPr lang="ko-KR" altLang="en-US" sz="12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KoPubWorld돋움체 Bold" panose="00000800000000000000" pitchFamily="2" charset="-127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endParaRPr>
                    </a:p>
                  </a:txBody>
                  <a:tcPr marL="17907" marR="17907" marT="17907" marB="1790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KoPub돋움체 Bold" panose="02020603020101020101" pitchFamily="18" charset="-127"/>
                        <a:ea typeface="KoPub돋움체 Bold" panose="02020603020101020101" pitchFamily="18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산출물</a:t>
                      </a:r>
                      <a:endParaRPr lang="ko-KR" altLang="en-US" sz="12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KoPubWorld돋움체 Bold" panose="00000800000000000000" pitchFamily="2" charset="-127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3611138"/>
                  </a:ext>
                </a:extLst>
              </a:tr>
              <a:tr h="569722">
                <a:tc>
                  <a:txBody>
                    <a:bodyPr/>
                    <a:lstStyle/>
                    <a:p>
                      <a:pPr marL="482613" marR="25400" lvl="1" indent="0" algn="l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1</a:t>
                      </a:r>
                      <a:r>
                        <a:rPr lang="ko-KR" altLang="en-US" sz="1200" b="1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단계</a:t>
                      </a:r>
                    </a:p>
                  </a:txBody>
                  <a:tcPr marL="17907" marR="17907" marT="17907" marB="1790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2</a:t>
                      </a:r>
                      <a:r>
                        <a:rPr lang="ko-KR" altLang="en-US" sz="1200" b="1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년차</a:t>
                      </a:r>
                      <a:endParaRPr lang="en-US" sz="1200" b="1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Bold" panose="00000800000000000000" pitchFamily="2" charset="-127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국내 특허 출원 </a:t>
                      </a: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3</a:t>
                      </a:r>
                      <a:r>
                        <a:rPr lang="ko-KR" altLang="en-US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건</a:t>
                      </a: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(</a:t>
                      </a:r>
                      <a:r>
                        <a:rPr lang="ko-KR" altLang="en-US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스위트케이 </a:t>
                      </a: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1, </a:t>
                      </a:r>
                      <a:r>
                        <a:rPr lang="ko-KR" altLang="en-US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융기원 </a:t>
                      </a: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2), </a:t>
                      </a:r>
                      <a:r>
                        <a:rPr lang="ko-KR" altLang="en-US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성과홍보 </a:t>
                      </a: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2</a:t>
                      </a:r>
                      <a:r>
                        <a:rPr lang="ko-KR" altLang="en-US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건</a:t>
                      </a: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(</a:t>
                      </a:r>
                      <a:r>
                        <a:rPr lang="ko-KR" altLang="en-US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스위트케이</a:t>
                      </a: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, </a:t>
                      </a:r>
                      <a:r>
                        <a:rPr lang="ko-KR" altLang="en-US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나라에이치알</a:t>
                      </a: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), </a:t>
                      </a:r>
                      <a:r>
                        <a:rPr lang="ko-KR" altLang="en-US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시제품 </a:t>
                      </a: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1</a:t>
                      </a:r>
                      <a:r>
                        <a:rPr lang="ko-KR" altLang="en-US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건</a:t>
                      </a: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(</a:t>
                      </a:r>
                      <a:r>
                        <a:rPr lang="ko-KR" altLang="en-US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스위트케이</a:t>
                      </a: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), S/W</a:t>
                      </a:r>
                      <a:r>
                        <a:rPr lang="ko-KR" altLang="en-US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등록</a:t>
                      </a: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(</a:t>
                      </a:r>
                      <a:r>
                        <a:rPr lang="ko-KR" altLang="en-US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스위트케이 </a:t>
                      </a: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2, </a:t>
                      </a:r>
                      <a:r>
                        <a:rPr lang="ko-KR" altLang="en-US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융기원 </a:t>
                      </a: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1), </a:t>
                      </a:r>
                      <a:r>
                        <a:rPr lang="ko-KR" altLang="en-US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기술문서 </a:t>
                      </a: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4</a:t>
                      </a:r>
                      <a:r>
                        <a:rPr lang="ko-KR" altLang="en-US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건</a:t>
                      </a: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(</a:t>
                      </a:r>
                      <a:r>
                        <a:rPr lang="ko-KR" altLang="en-US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스위트케이</a:t>
                      </a: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), SCI 2</a:t>
                      </a:r>
                      <a:r>
                        <a:rPr lang="ko-KR" altLang="en-US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건</a:t>
                      </a: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(</a:t>
                      </a:r>
                      <a:r>
                        <a:rPr lang="ko-KR" altLang="en-US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융기원</a:t>
                      </a: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, </a:t>
                      </a:r>
                      <a:r>
                        <a:rPr lang="ko-KR" altLang="en-US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보사연</a:t>
                      </a: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), KCI 1</a:t>
                      </a:r>
                      <a:r>
                        <a:rPr lang="ko-KR" altLang="en-US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건 </a:t>
                      </a: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(</a:t>
                      </a:r>
                      <a:r>
                        <a:rPr lang="ko-KR" altLang="en-US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보사연</a:t>
                      </a: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)</a:t>
                      </a:r>
                      <a:endParaRPr lang="ko-KR" altLang="en-US" sz="12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KoPubWorld돋움체 Bold" panose="00000800000000000000" pitchFamily="2" charset="-127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1799827"/>
                  </a:ext>
                </a:extLst>
              </a:tr>
            </a:tbl>
          </a:graphicData>
        </a:graphic>
      </p:graphicFrame>
      <p:graphicFrame>
        <p:nvGraphicFramePr>
          <p:cNvPr id="22" name="표 21">
            <a:extLst>
              <a:ext uri="{FF2B5EF4-FFF2-40B4-BE49-F238E27FC236}">
                <a16:creationId xmlns:a16="http://schemas.microsoft.com/office/drawing/2014/main" id="{AAA0AA3C-7BC1-1F37-5941-67A5CB9A9B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5241114"/>
              </p:ext>
            </p:extLst>
          </p:nvPr>
        </p:nvGraphicFramePr>
        <p:xfrm>
          <a:off x="891545" y="1621014"/>
          <a:ext cx="9810666" cy="2845325"/>
        </p:xfrm>
        <a:graphic>
          <a:graphicData uri="http://schemas.openxmlformats.org/drawingml/2006/table">
            <a:tbl>
              <a:tblPr/>
              <a:tblGrid>
                <a:gridCol w="881279">
                  <a:extLst>
                    <a:ext uri="{9D8B030D-6E8A-4147-A177-3AD203B41FA5}">
                      <a16:colId xmlns:a16="http://schemas.microsoft.com/office/drawing/2014/main" val="2203098494"/>
                    </a:ext>
                  </a:extLst>
                </a:gridCol>
                <a:gridCol w="504086">
                  <a:extLst>
                    <a:ext uri="{9D8B030D-6E8A-4147-A177-3AD203B41FA5}">
                      <a16:colId xmlns:a16="http://schemas.microsoft.com/office/drawing/2014/main" val="2021203390"/>
                    </a:ext>
                  </a:extLst>
                </a:gridCol>
                <a:gridCol w="504086">
                  <a:extLst>
                    <a:ext uri="{9D8B030D-6E8A-4147-A177-3AD203B41FA5}">
                      <a16:colId xmlns:a16="http://schemas.microsoft.com/office/drawing/2014/main" val="4103471179"/>
                    </a:ext>
                  </a:extLst>
                </a:gridCol>
                <a:gridCol w="504086">
                  <a:extLst>
                    <a:ext uri="{9D8B030D-6E8A-4147-A177-3AD203B41FA5}">
                      <a16:colId xmlns:a16="http://schemas.microsoft.com/office/drawing/2014/main" val="2522707357"/>
                    </a:ext>
                  </a:extLst>
                </a:gridCol>
                <a:gridCol w="504086">
                  <a:extLst>
                    <a:ext uri="{9D8B030D-6E8A-4147-A177-3AD203B41FA5}">
                      <a16:colId xmlns:a16="http://schemas.microsoft.com/office/drawing/2014/main" val="659283037"/>
                    </a:ext>
                  </a:extLst>
                </a:gridCol>
                <a:gridCol w="860532">
                  <a:extLst>
                    <a:ext uri="{9D8B030D-6E8A-4147-A177-3AD203B41FA5}">
                      <a16:colId xmlns:a16="http://schemas.microsoft.com/office/drawing/2014/main" val="2574013994"/>
                    </a:ext>
                  </a:extLst>
                </a:gridCol>
                <a:gridCol w="801475">
                  <a:extLst>
                    <a:ext uri="{9D8B030D-6E8A-4147-A177-3AD203B41FA5}">
                      <a16:colId xmlns:a16="http://schemas.microsoft.com/office/drawing/2014/main" val="922677962"/>
                    </a:ext>
                  </a:extLst>
                </a:gridCol>
                <a:gridCol w="852095">
                  <a:extLst>
                    <a:ext uri="{9D8B030D-6E8A-4147-A177-3AD203B41FA5}">
                      <a16:colId xmlns:a16="http://schemas.microsoft.com/office/drawing/2014/main" val="2970335179"/>
                    </a:ext>
                  </a:extLst>
                </a:gridCol>
                <a:gridCol w="902714">
                  <a:extLst>
                    <a:ext uri="{9D8B030D-6E8A-4147-A177-3AD203B41FA5}">
                      <a16:colId xmlns:a16="http://schemas.microsoft.com/office/drawing/2014/main" val="2022608663"/>
                    </a:ext>
                  </a:extLst>
                </a:gridCol>
                <a:gridCol w="767729">
                  <a:extLst>
                    <a:ext uri="{9D8B030D-6E8A-4147-A177-3AD203B41FA5}">
                      <a16:colId xmlns:a16="http://schemas.microsoft.com/office/drawing/2014/main" val="887231199"/>
                    </a:ext>
                  </a:extLst>
                </a:gridCol>
                <a:gridCol w="953334">
                  <a:extLst>
                    <a:ext uri="{9D8B030D-6E8A-4147-A177-3AD203B41FA5}">
                      <a16:colId xmlns:a16="http://schemas.microsoft.com/office/drawing/2014/main" val="2122714348"/>
                    </a:ext>
                  </a:extLst>
                </a:gridCol>
                <a:gridCol w="887582">
                  <a:extLst>
                    <a:ext uri="{9D8B030D-6E8A-4147-A177-3AD203B41FA5}">
                      <a16:colId xmlns:a16="http://schemas.microsoft.com/office/drawing/2014/main" val="3670857658"/>
                    </a:ext>
                  </a:extLst>
                </a:gridCol>
                <a:gridCol w="443791">
                  <a:extLst>
                    <a:ext uri="{9D8B030D-6E8A-4147-A177-3AD203B41FA5}">
                      <a16:colId xmlns:a16="http://schemas.microsoft.com/office/drawing/2014/main" val="1570347815"/>
                    </a:ext>
                  </a:extLst>
                </a:gridCol>
                <a:gridCol w="443791">
                  <a:extLst>
                    <a:ext uri="{9D8B030D-6E8A-4147-A177-3AD203B41FA5}">
                      <a16:colId xmlns:a16="http://schemas.microsoft.com/office/drawing/2014/main" val="982675318"/>
                    </a:ext>
                  </a:extLst>
                </a:gridCol>
              </a:tblGrid>
              <a:tr h="250801">
                <a:tc rowSpan="4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구분</a:t>
                      </a: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특허</a:t>
                      </a: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rowSpan="4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기술이전 </a:t>
                      </a: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상용화</a:t>
                      </a:r>
                      <a:endParaRPr lang="en-US" altLang="ko-KR" sz="12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KoPubWorld돋움체 Bold" panose="00000800000000000000" pitchFamily="2" charset="-127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(</a:t>
                      </a:r>
                      <a:r>
                        <a:rPr lang="ko-KR" altLang="en-US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백만원</a:t>
                      </a: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)</a:t>
                      </a:r>
                      <a:endParaRPr lang="ko-KR" altLang="en-US" sz="12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KoPubWorld돋움체 Bold" panose="00000800000000000000" pitchFamily="2" charset="-127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기술료</a:t>
                      </a:r>
                      <a:endParaRPr lang="en-US" altLang="ko-KR" sz="12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KoPubWorld돋움체 Bold" panose="00000800000000000000" pitchFamily="2" charset="-127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(</a:t>
                      </a:r>
                      <a:r>
                        <a:rPr lang="ko-KR" altLang="en-US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백만원</a:t>
                      </a: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)</a:t>
                      </a:r>
                      <a:endParaRPr lang="ko-KR" altLang="en-US" sz="12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KoPubWorld돋움체 Bold" panose="00000800000000000000" pitchFamily="2" charset="-127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성과홍보</a:t>
                      </a: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시제품</a:t>
                      </a: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S/W </a:t>
                      </a:r>
                      <a:r>
                        <a:rPr lang="ko-KR" altLang="en-US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등록</a:t>
                      </a: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기술문서</a:t>
                      </a: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논문</a:t>
                      </a:r>
                      <a:endParaRPr lang="en-US" altLang="ko-KR" sz="12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KoPubWorld돋움체 Bold" panose="00000800000000000000" pitchFamily="2" charset="-127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3611138"/>
                  </a:ext>
                </a:extLst>
              </a:tr>
              <a:tr h="6811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국제</a:t>
                      </a: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rowSpan="2"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국내</a:t>
                      </a: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1676802"/>
                  </a:ext>
                </a:extLst>
              </a:tr>
              <a:tr h="18268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SCI</a:t>
                      </a: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KCI</a:t>
                      </a: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8785562"/>
                  </a:ext>
                </a:extLst>
              </a:tr>
              <a:tr h="250801"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KoPub돋움체 Bold" panose="02020603020101020101" pitchFamily="18" charset="-127"/>
                        <a:ea typeface="KoPub돋움체 Bold" panose="02020603020101020101" pitchFamily="18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출원</a:t>
                      </a: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등록</a:t>
                      </a: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출원</a:t>
                      </a: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등록</a:t>
                      </a: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KoPub돋움체 Bold" panose="02020603020101020101" pitchFamily="18" charset="-127"/>
                        <a:ea typeface="KoPub돋움체 Bold" panose="02020603020101020101" pitchFamily="18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6525341"/>
                  </a:ext>
                </a:extLst>
              </a:tr>
              <a:tr h="46053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1</a:t>
                      </a:r>
                      <a:r>
                        <a:rPr lang="ko-KR" altLang="en-US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차년도</a:t>
                      </a:r>
                      <a:endParaRPr lang="en-US" altLang="ko-KR" sz="12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Bold" panose="00000800000000000000" pitchFamily="2" charset="-127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(2024)</a:t>
                      </a:r>
                      <a:endParaRPr lang="ko-KR" altLang="en-US" sz="12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Bold" panose="00000800000000000000" pitchFamily="2" charset="-127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Bold" panose="00000800000000000000" pitchFamily="2" charset="-127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00000"/>
                        </a:lnSpc>
                      </a:pPr>
                      <a:endParaRPr lang="ko-KR" altLang="en-US" sz="1200" dirty="0">
                        <a:latin typeface="KoPubWorld돋움체 Bold" panose="00000800000000000000" pitchFamily="2" charset="-127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1</a:t>
                      </a:r>
                      <a:endParaRPr lang="ko-KR" altLang="en-US" sz="12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Bold" panose="00000800000000000000" pitchFamily="2" charset="-127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00000"/>
                        </a:lnSpc>
                      </a:pPr>
                      <a:endParaRPr lang="ko-KR" altLang="en-US" sz="1200" dirty="0">
                        <a:latin typeface="KoPubWorld돋움체 Bold" panose="00000800000000000000" pitchFamily="2" charset="-127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Bold" panose="00000800000000000000" pitchFamily="2" charset="-127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Bold" panose="00000800000000000000" pitchFamily="2" charset="-127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Bold" panose="00000800000000000000" pitchFamily="2" charset="-127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1</a:t>
                      </a:r>
                      <a:endParaRPr lang="ko-KR" altLang="en-US" sz="12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Bold" panose="00000800000000000000" pitchFamily="2" charset="-127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Bold" panose="00000800000000000000" pitchFamily="2" charset="-127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1</a:t>
                      </a:r>
                      <a:endParaRPr lang="ko-KR" altLang="en-US" sz="12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Bold" panose="00000800000000000000" pitchFamily="2" charset="-127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4</a:t>
                      </a:r>
                      <a:endParaRPr lang="ko-KR" altLang="en-US" sz="12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Bold" panose="00000800000000000000" pitchFamily="2" charset="-127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Bold" panose="00000800000000000000" pitchFamily="2" charset="-127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2</a:t>
                      </a:r>
                      <a:endParaRPr lang="ko-KR" altLang="en-US" sz="12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Bold" panose="00000800000000000000" pitchFamily="2" charset="-127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1799827"/>
                  </a:ext>
                </a:extLst>
              </a:tr>
              <a:tr h="46053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2</a:t>
                      </a:r>
                      <a:r>
                        <a:rPr lang="ko-KR" altLang="en-US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차년도</a:t>
                      </a:r>
                      <a:endParaRPr lang="en-US" altLang="ko-KR" sz="12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Bold" panose="00000800000000000000" pitchFamily="2" charset="-127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(2025)</a:t>
                      </a:r>
                      <a:endParaRPr lang="ko-KR" altLang="en-US" sz="12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Bold" panose="00000800000000000000" pitchFamily="2" charset="-127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Bold" panose="00000800000000000000" pitchFamily="2" charset="-127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00000"/>
                        </a:lnSpc>
                      </a:pPr>
                      <a:endParaRPr lang="ko-KR" altLang="en-US" sz="1200" dirty="0">
                        <a:latin typeface="KoPubWorld돋움체 Bold" panose="00000800000000000000" pitchFamily="2" charset="-127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3</a:t>
                      </a:r>
                      <a:endParaRPr lang="ko-KR" altLang="en-US" sz="12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Bold" panose="00000800000000000000" pitchFamily="2" charset="-127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00000"/>
                        </a:lnSpc>
                      </a:pPr>
                      <a:endParaRPr lang="ko-KR" altLang="en-US" sz="1200" dirty="0">
                        <a:latin typeface="KoPubWorld돋움체 Bold" panose="00000800000000000000" pitchFamily="2" charset="-127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Bold" panose="00000800000000000000" pitchFamily="2" charset="-127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Bold" panose="00000800000000000000" pitchFamily="2" charset="-127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Bold" panose="00000800000000000000" pitchFamily="2" charset="-127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2</a:t>
                      </a:r>
                      <a:endParaRPr lang="ko-KR" altLang="en-US" sz="12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Bold" panose="00000800000000000000" pitchFamily="2" charset="-127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1</a:t>
                      </a:r>
                      <a:endParaRPr lang="ko-KR" altLang="en-US" sz="12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Bold" panose="00000800000000000000" pitchFamily="2" charset="-127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3</a:t>
                      </a:r>
                      <a:endParaRPr lang="ko-KR" altLang="en-US" sz="12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Bold" panose="00000800000000000000" pitchFamily="2" charset="-127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4</a:t>
                      </a:r>
                      <a:endParaRPr lang="ko-KR" altLang="en-US" sz="12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Bold" panose="00000800000000000000" pitchFamily="2" charset="-127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2</a:t>
                      </a:r>
                      <a:endParaRPr lang="ko-KR" altLang="en-US" sz="12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Bold" panose="00000800000000000000" pitchFamily="2" charset="-127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1</a:t>
                      </a:r>
                      <a:endParaRPr lang="ko-KR" altLang="en-US" sz="12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Bold" panose="00000800000000000000" pitchFamily="2" charset="-127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6298861"/>
                  </a:ext>
                </a:extLst>
              </a:tr>
              <a:tr h="46053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3</a:t>
                      </a:r>
                      <a:r>
                        <a:rPr lang="ko-KR" altLang="en-US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차년도</a:t>
                      </a:r>
                      <a:endParaRPr lang="en-US" altLang="ko-KR" sz="12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Bold" panose="00000800000000000000" pitchFamily="2" charset="-127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(2026)</a:t>
                      </a:r>
                      <a:endParaRPr lang="ko-KR" altLang="en-US" sz="12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Bold" panose="00000800000000000000" pitchFamily="2" charset="-127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Bold" panose="00000800000000000000" pitchFamily="2" charset="-127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00000"/>
                        </a:lnSpc>
                      </a:pPr>
                      <a:endParaRPr lang="ko-KR" altLang="en-US" sz="1200" dirty="0">
                        <a:latin typeface="KoPubWorld돋움체 Bold" panose="00000800000000000000" pitchFamily="2" charset="-127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3</a:t>
                      </a:r>
                      <a:endParaRPr lang="ko-KR" altLang="en-US" sz="12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Bold" panose="00000800000000000000" pitchFamily="2" charset="-127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2</a:t>
                      </a:r>
                      <a:endParaRPr lang="ko-KR" altLang="en-US" sz="12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Bold" panose="00000800000000000000" pitchFamily="2" charset="-127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Bold" panose="00000800000000000000" pitchFamily="2" charset="-127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Bold" panose="00000800000000000000" pitchFamily="2" charset="-127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Bold" panose="00000800000000000000" pitchFamily="2" charset="-127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4</a:t>
                      </a:r>
                      <a:endParaRPr lang="ko-KR" altLang="en-US" sz="12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Bold" panose="00000800000000000000" pitchFamily="2" charset="-127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2</a:t>
                      </a:r>
                      <a:endParaRPr lang="ko-KR" altLang="en-US" sz="12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Bold" panose="00000800000000000000" pitchFamily="2" charset="-127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3</a:t>
                      </a:r>
                      <a:endParaRPr lang="ko-KR" altLang="en-US" sz="12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Bold" panose="00000800000000000000" pitchFamily="2" charset="-127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4</a:t>
                      </a:r>
                      <a:endParaRPr lang="ko-KR" altLang="en-US" sz="12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Bold" panose="00000800000000000000" pitchFamily="2" charset="-127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1</a:t>
                      </a:r>
                      <a:endParaRPr lang="ko-KR" altLang="en-US" sz="12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Bold" panose="00000800000000000000" pitchFamily="2" charset="-127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2</a:t>
                      </a:r>
                      <a:endParaRPr lang="ko-KR" altLang="en-US" sz="12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Bold" panose="00000800000000000000" pitchFamily="2" charset="-127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1038525"/>
                  </a:ext>
                </a:extLst>
              </a:tr>
              <a:tr h="46053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4</a:t>
                      </a:r>
                      <a:r>
                        <a:rPr lang="ko-KR" altLang="en-US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차년도</a:t>
                      </a:r>
                      <a:endParaRPr lang="en-US" altLang="ko-KR" sz="12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Bold" panose="00000800000000000000" pitchFamily="2" charset="-127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(2027)</a:t>
                      </a:r>
                      <a:endParaRPr lang="ko-KR" altLang="en-US" sz="12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Bold" panose="00000800000000000000" pitchFamily="2" charset="-127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1</a:t>
                      </a:r>
                      <a:endParaRPr lang="ko-KR" altLang="en-US" sz="12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Bold" panose="00000800000000000000" pitchFamily="2" charset="-127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00000"/>
                        </a:lnSpc>
                      </a:pPr>
                      <a:endParaRPr lang="ko-KR" altLang="en-US" sz="1200" dirty="0">
                        <a:latin typeface="KoPubWorld돋움체 Bold" panose="00000800000000000000" pitchFamily="2" charset="-127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3</a:t>
                      </a:r>
                      <a:endParaRPr lang="ko-KR" altLang="en-US" sz="12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Bold" panose="00000800000000000000" pitchFamily="2" charset="-127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3</a:t>
                      </a:r>
                      <a:endParaRPr lang="ko-KR" altLang="en-US" sz="12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Bold" panose="00000800000000000000" pitchFamily="2" charset="-127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1</a:t>
                      </a:r>
                      <a:endParaRPr lang="ko-KR" altLang="en-US" sz="12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Bold" panose="00000800000000000000" pitchFamily="2" charset="-127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20</a:t>
                      </a:r>
                      <a:endParaRPr lang="ko-KR" altLang="en-US" sz="12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Bold" panose="00000800000000000000" pitchFamily="2" charset="-127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2</a:t>
                      </a:r>
                      <a:endParaRPr lang="ko-KR" altLang="en-US" sz="12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Bold" panose="00000800000000000000" pitchFamily="2" charset="-127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5</a:t>
                      </a:r>
                      <a:endParaRPr lang="ko-KR" altLang="en-US" sz="12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Bold" panose="00000800000000000000" pitchFamily="2" charset="-127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2</a:t>
                      </a:r>
                      <a:endParaRPr lang="ko-KR" altLang="en-US" sz="12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Bold" panose="00000800000000000000" pitchFamily="2" charset="-127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3</a:t>
                      </a:r>
                      <a:endParaRPr lang="ko-KR" altLang="en-US" sz="12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Bold" panose="00000800000000000000" pitchFamily="2" charset="-127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4</a:t>
                      </a:r>
                      <a:endParaRPr lang="ko-KR" altLang="en-US" sz="12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Bold" panose="00000800000000000000" pitchFamily="2" charset="-127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1</a:t>
                      </a:r>
                      <a:endParaRPr lang="ko-KR" altLang="en-US" sz="12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Bold" panose="00000800000000000000" pitchFamily="2" charset="-127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2</a:t>
                      </a:r>
                      <a:endParaRPr lang="ko-KR" altLang="en-US" sz="12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Bold" panose="00000800000000000000" pitchFamily="2" charset="-127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926233"/>
                  </a:ext>
                </a:extLst>
              </a:tr>
              <a:tr h="250801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합계</a:t>
                      </a: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57AF6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1</a:t>
                      </a:r>
                      <a:endParaRPr lang="ko-KR" altLang="en-US" sz="12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57AF6"/>
                        </a:solidFill>
                        <a:effectLst/>
                        <a:latin typeface="KoPubWorld돋움체 Bold" panose="00000800000000000000" pitchFamily="2" charset="-127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00000"/>
                        </a:lnSpc>
                      </a:pPr>
                      <a:endParaRPr lang="ko-KR" altLang="en-US" sz="1200" dirty="0">
                        <a:solidFill>
                          <a:srgbClr val="057AF6"/>
                        </a:solidFill>
                        <a:latin typeface="KoPubWorld돋움체 Bold" panose="00000800000000000000" pitchFamily="2" charset="-127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57AF6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10</a:t>
                      </a:r>
                      <a:endParaRPr lang="ko-KR" altLang="en-US" sz="12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57AF6"/>
                        </a:solidFill>
                        <a:effectLst/>
                        <a:latin typeface="KoPubWorld돋움체 Bold" panose="00000800000000000000" pitchFamily="2" charset="-127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0" i="0" u="none" strike="noStrike" kern="0" cap="none" spc="0" normalizeH="0" baseline="0" noProof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57AF6"/>
                          </a:solidFill>
                          <a:effectLst/>
                          <a:uLnTx/>
                          <a:uFillTx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5</a:t>
                      </a:r>
                      <a:endParaRPr kumimoji="0" lang="ko-KR" altLang="en-US" sz="1200" b="0" i="0" u="none" strike="noStrike" kern="0" cap="none" spc="0" normalizeH="0" baseline="0" noProof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57AF6"/>
                        </a:solidFill>
                        <a:effectLst/>
                        <a:uLnTx/>
                        <a:uFillTx/>
                        <a:latin typeface="KoPubWorld돋움체 Bold" panose="00000800000000000000" pitchFamily="2" charset="-127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57AF6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1</a:t>
                      </a:r>
                      <a:endParaRPr lang="ko-KR" altLang="en-US" sz="12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57AF6"/>
                        </a:solidFill>
                        <a:effectLst/>
                        <a:latin typeface="KoPubWorld돋움체 Bold" panose="00000800000000000000" pitchFamily="2" charset="-127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57AF6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20</a:t>
                      </a:r>
                      <a:endParaRPr lang="ko-KR" altLang="en-US" sz="12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57AF6"/>
                        </a:solidFill>
                        <a:effectLst/>
                        <a:latin typeface="KoPubWorld돋움체 Bold" panose="00000800000000000000" pitchFamily="2" charset="-127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57AF6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2</a:t>
                      </a:r>
                      <a:endParaRPr lang="ko-KR" altLang="en-US" sz="12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57AF6"/>
                        </a:solidFill>
                        <a:effectLst/>
                        <a:latin typeface="KoPubWorld돋움체 Bold" panose="00000800000000000000" pitchFamily="2" charset="-127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57AF6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12</a:t>
                      </a:r>
                      <a:endParaRPr lang="ko-KR" altLang="en-US" sz="12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57AF6"/>
                        </a:solidFill>
                        <a:effectLst/>
                        <a:latin typeface="KoPubWorld돋움체 Bold" panose="00000800000000000000" pitchFamily="2" charset="-127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57AF6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5</a:t>
                      </a:r>
                      <a:endParaRPr lang="ko-KR" altLang="en-US" sz="12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57AF6"/>
                        </a:solidFill>
                        <a:effectLst/>
                        <a:latin typeface="KoPubWorld돋움체 Bold" panose="00000800000000000000" pitchFamily="2" charset="-127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57AF6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10</a:t>
                      </a:r>
                      <a:endParaRPr lang="ko-KR" altLang="en-US" sz="12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57AF6"/>
                        </a:solidFill>
                        <a:effectLst/>
                        <a:latin typeface="KoPubWorld돋움체 Bold" panose="00000800000000000000" pitchFamily="2" charset="-127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57AF6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16</a:t>
                      </a:r>
                      <a:endParaRPr lang="ko-KR" altLang="en-US" sz="12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57AF6"/>
                        </a:solidFill>
                        <a:effectLst/>
                        <a:latin typeface="KoPubWorld돋움체 Bold" panose="00000800000000000000" pitchFamily="2" charset="-127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57AF6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4</a:t>
                      </a:r>
                      <a:endParaRPr lang="ko-KR" altLang="en-US" sz="12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57AF6"/>
                        </a:solidFill>
                        <a:effectLst/>
                        <a:latin typeface="KoPubWorld돋움체 Bold" panose="00000800000000000000" pitchFamily="2" charset="-127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57AF6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7</a:t>
                      </a:r>
                      <a:endParaRPr lang="ko-KR" altLang="en-US" sz="12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57AF6"/>
                        </a:solidFill>
                        <a:effectLst/>
                        <a:latin typeface="KoPubWorld돋움체 Bold" panose="00000800000000000000" pitchFamily="2" charset="-127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2027662"/>
                  </a:ext>
                </a:extLst>
              </a:tr>
            </a:tbl>
          </a:graphicData>
        </a:graphic>
      </p:graphicFrame>
      <p:sp>
        <p:nvSpPr>
          <p:cNvPr id="17" name="직사각형 16">
            <a:extLst>
              <a:ext uri="{FF2B5EF4-FFF2-40B4-BE49-F238E27FC236}">
                <a16:creationId xmlns:a16="http://schemas.microsoft.com/office/drawing/2014/main" id="{7A21EBCE-84B9-8168-CD1D-3CDFE7DAFE97}"/>
              </a:ext>
            </a:extLst>
          </p:cNvPr>
          <p:cNvSpPr/>
          <p:nvPr/>
        </p:nvSpPr>
        <p:spPr>
          <a:xfrm>
            <a:off x="884597" y="2807660"/>
            <a:ext cx="9811756" cy="4784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420146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B7975C-B216-D566-4E53-97F2B57D5C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id="{4D55C68B-1798-A2D1-9628-93ECCC197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04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87571B3C-7F99-06A6-1055-686939BFA4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성과지표 및 목표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7A3FE"/>
                </a:solidFill>
                <a:effectLst/>
                <a:uLnTx/>
                <a:uFillTx/>
                <a:cs typeface="+mn-cs"/>
              </a:rPr>
              <a:t> (2/3)</a:t>
            </a:r>
            <a:r>
              <a:rPr lang="en-US" altLang="ko-KR" dirty="0"/>
              <a:t> </a:t>
            </a:r>
            <a:endParaRPr lang="ko-KR" altLang="en-US" dirty="0">
              <a:solidFill>
                <a:schemeClr val="accent1"/>
              </a:solidFill>
            </a:endParaRP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EE5B4F81-BAE3-6FDF-D7DB-38143FBB40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F654E2-810E-7F46-960F-321F6A68832D}" type="slidenum">
              <a:rPr kumimoji="1" lang="ko-Kore-KR" altLang="en-US" smtClean="0"/>
              <a:pPr/>
              <a:t>12</a:t>
            </a:fld>
            <a:endParaRPr kumimoji="1" lang="ko-Kore-KR" altLang="en-US"/>
          </a:p>
        </p:txBody>
      </p:sp>
      <p:sp>
        <p:nvSpPr>
          <p:cNvPr id="5" name="모서리가 둥근 직사각형 12">
            <a:extLst>
              <a:ext uri="{FF2B5EF4-FFF2-40B4-BE49-F238E27FC236}">
                <a16:creationId xmlns:a16="http://schemas.microsoft.com/office/drawing/2014/main" id="{043F842E-9DBD-683D-6DC2-E044AB3CEBBA}"/>
              </a:ext>
            </a:extLst>
          </p:cNvPr>
          <p:cNvSpPr/>
          <p:nvPr/>
        </p:nvSpPr>
        <p:spPr>
          <a:xfrm>
            <a:off x="621049" y="1117270"/>
            <a:ext cx="2684179" cy="299461"/>
          </a:xfrm>
          <a:prstGeom prst="roundRect">
            <a:avLst>
              <a:gd name="adj" fmla="val 12821"/>
            </a:avLst>
          </a:prstGeom>
          <a:solidFill>
            <a:srgbClr val="002060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400" b="1" dirty="0">
                <a:solidFill>
                  <a:srgbClr val="FFFFFF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플랫폼</a:t>
            </a:r>
            <a:r>
              <a:rPr kumimoji="1" lang="en-US" altLang="ko-KR" sz="1400" b="1" dirty="0">
                <a:solidFill>
                  <a:srgbClr val="FFFFFF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(</a:t>
            </a:r>
            <a:r>
              <a:rPr kumimoji="1" lang="ko-KR" altLang="en-US" sz="1400" b="1" dirty="0">
                <a:solidFill>
                  <a:srgbClr val="FFFFFF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시제품</a:t>
            </a:r>
            <a:r>
              <a:rPr kumimoji="1" lang="en-US" altLang="ko-KR" sz="1400" b="1" dirty="0">
                <a:solidFill>
                  <a:srgbClr val="FFFFFF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)</a:t>
            </a:r>
            <a:endParaRPr kumimoji="1" lang="ko-KR" altLang="en-US" sz="1400" b="1" i="0" u="none" strike="noStrike" kern="1200" cap="none" spc="0" normalizeH="0" baseline="0" noProof="0" dirty="0">
              <a:solidFill>
                <a:srgbClr val="FFFFFF"/>
              </a:solidFill>
              <a:effectLst/>
              <a:uLnTx/>
              <a:uFillTx/>
              <a:latin typeface="KoPubWorld돋움체 Bold" panose="00000800000000000000" pitchFamily="2" charset="-127"/>
              <a:ea typeface="KoPubWorld돋움체 Bold" panose="00000800000000000000" pitchFamily="2" charset="-127"/>
              <a:cs typeface="KoPubWorld돋움체 Bold" panose="00000800000000000000" pitchFamily="2" charset="-127"/>
            </a:endParaRPr>
          </a:p>
        </p:txBody>
      </p:sp>
      <p:graphicFrame>
        <p:nvGraphicFramePr>
          <p:cNvPr id="6" name="표 5">
            <a:extLst>
              <a:ext uri="{FF2B5EF4-FFF2-40B4-BE49-F238E27FC236}">
                <a16:creationId xmlns:a16="http://schemas.microsoft.com/office/drawing/2014/main" id="{AC9B186E-79CD-1B42-2B1E-24A2D420DC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9976865"/>
              </p:ext>
            </p:extLst>
          </p:nvPr>
        </p:nvGraphicFramePr>
        <p:xfrm>
          <a:off x="621051" y="4188688"/>
          <a:ext cx="4669408" cy="1997597"/>
        </p:xfrm>
        <a:graphic>
          <a:graphicData uri="http://schemas.openxmlformats.org/drawingml/2006/table">
            <a:tbl>
              <a:tblPr/>
              <a:tblGrid>
                <a:gridCol w="4669408">
                  <a:extLst>
                    <a:ext uri="{9D8B030D-6E8A-4147-A177-3AD203B41FA5}">
                      <a16:colId xmlns:a16="http://schemas.microsoft.com/office/drawing/2014/main" val="2892215050"/>
                    </a:ext>
                  </a:extLst>
                </a:gridCol>
              </a:tblGrid>
              <a:tr h="311291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주요 기능</a:t>
                      </a:r>
                    </a:p>
                  </a:txBody>
                  <a:tcPr marL="17907" marR="17907" marT="17907" marB="1790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3611138"/>
                  </a:ext>
                </a:extLst>
              </a:tr>
              <a:tr h="776183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1. </a:t>
                      </a:r>
                      <a:r>
                        <a:rPr lang="ko-KR" altLang="en-US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장애인 접근성 관련 데이터 활용 주변 장소 탐색 기능 </a:t>
                      </a:r>
                      <a:endParaRPr lang="en-US" altLang="ko-KR" sz="12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  <a:p>
                      <a:pPr marL="0" marR="0" indent="0" algn="l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2. </a:t>
                      </a:r>
                      <a:r>
                        <a:rPr lang="ko-KR" altLang="en-US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장애인 접근성 관련 데이터 활용 최적 경로 추천 기능 </a:t>
                      </a:r>
                      <a:endParaRPr lang="en-US" altLang="ko-KR" sz="12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  <a:p>
                      <a:pPr marL="0" marR="0" indent="0" algn="l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3. AI </a:t>
                      </a:r>
                      <a:r>
                        <a:rPr lang="ko-KR" altLang="en-US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학습 데이터 자동 생성</a:t>
                      </a: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(</a:t>
                      </a:r>
                      <a:r>
                        <a:rPr lang="ko-KR" altLang="en-US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수집 및 전처리</a:t>
                      </a: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)</a:t>
                      </a:r>
                      <a:r>
                        <a:rPr lang="ko-KR" altLang="en-US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 기능</a:t>
                      </a: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 </a:t>
                      </a:r>
                    </a:p>
                    <a:p>
                      <a:pPr marL="0" marR="0" indent="0" algn="l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4. </a:t>
                      </a:r>
                      <a:r>
                        <a:rPr lang="ko-KR" altLang="en-US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수집 데이터 및 통합 데이터 셋 시각화 기능 </a:t>
                      </a:r>
                      <a:endParaRPr lang="en-US" altLang="ko-KR" sz="12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  <a:p>
                      <a:pPr marL="0" marR="0" indent="0" algn="l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5. </a:t>
                      </a:r>
                      <a:r>
                        <a:rPr lang="ko-KR" altLang="en-US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장애 직무 유형별 일자리 데이터 분류 기능</a:t>
                      </a:r>
                      <a:endParaRPr lang="en-US" altLang="ko-KR" sz="12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  <a:p>
                      <a:pPr marL="0" marR="0" indent="0" algn="l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6. </a:t>
                      </a:r>
                      <a:r>
                        <a:rPr lang="ko-KR" altLang="en-US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맞춤형 교육 및 일자리 추천 기능</a:t>
                      </a:r>
                      <a:endParaRPr lang="en-US" altLang="ko-KR" sz="12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  <a:p>
                      <a:pPr marL="0" marR="0" indent="0" algn="l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7. </a:t>
                      </a:r>
                      <a:r>
                        <a:rPr lang="ko-KR" altLang="en-US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데이터 분석 기능 </a:t>
                      </a:r>
                      <a:endParaRPr lang="en-US" altLang="ko-KR" sz="12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1799827"/>
                  </a:ext>
                </a:extLst>
              </a:tr>
            </a:tbl>
          </a:graphicData>
        </a:graphic>
      </p:graphicFrame>
      <p:graphicFrame>
        <p:nvGraphicFramePr>
          <p:cNvPr id="7" name="표 6">
            <a:extLst>
              <a:ext uri="{FF2B5EF4-FFF2-40B4-BE49-F238E27FC236}">
                <a16:creationId xmlns:a16="http://schemas.microsoft.com/office/drawing/2014/main" id="{7E7F7D53-BCC7-3731-DEDE-F6B0E20990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9532035"/>
              </p:ext>
            </p:extLst>
          </p:nvPr>
        </p:nvGraphicFramePr>
        <p:xfrm>
          <a:off x="621050" y="1533965"/>
          <a:ext cx="4669408" cy="2447003"/>
        </p:xfrm>
        <a:graphic>
          <a:graphicData uri="http://schemas.openxmlformats.org/drawingml/2006/table">
            <a:tbl>
              <a:tblPr/>
              <a:tblGrid>
                <a:gridCol w="4669408">
                  <a:extLst>
                    <a:ext uri="{9D8B030D-6E8A-4147-A177-3AD203B41FA5}">
                      <a16:colId xmlns:a16="http://schemas.microsoft.com/office/drawing/2014/main" val="2021203390"/>
                    </a:ext>
                  </a:extLst>
                </a:gridCol>
              </a:tblGrid>
              <a:tr h="28520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End Product</a:t>
                      </a:r>
                      <a:endParaRPr lang="ko-KR" altLang="en-US" sz="13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KoPubWorld돋움체 Bold" panose="00000800000000000000" pitchFamily="2" charset="-127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3611138"/>
                  </a:ext>
                </a:extLst>
              </a:tr>
              <a:tr h="2137006">
                <a:tc>
                  <a:txBody>
                    <a:bodyPr/>
                    <a:lstStyle/>
                    <a:p>
                      <a:pPr marL="0" marR="0" indent="0" algn="just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1.</a:t>
                      </a:r>
                      <a:r>
                        <a:rPr lang="ko-KR" altLang="en-US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장애인 통합 데이터 베이스 </a:t>
                      </a:r>
                      <a:endParaRPr lang="en-US" altLang="ko-KR" sz="12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  <a:p>
                      <a:pPr marL="0" marR="0" indent="0" algn="just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2.</a:t>
                      </a:r>
                      <a:r>
                        <a:rPr lang="ko-KR" altLang="en-US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주변 장소 탐색 및 최적 경로 추천 모듈 </a:t>
                      </a: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(</a:t>
                      </a:r>
                      <a:r>
                        <a:rPr lang="ko-KR" altLang="en-US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서버탑재형 </a:t>
                      </a: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SW) </a:t>
                      </a:r>
                    </a:p>
                    <a:p>
                      <a:pPr marL="0" marR="0" indent="0" algn="just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3. </a:t>
                      </a:r>
                      <a:r>
                        <a:rPr lang="ko-KR" altLang="en-US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맞춤형 교육 및 일자리 추천 모듈 </a:t>
                      </a: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(</a:t>
                      </a:r>
                      <a:r>
                        <a:rPr lang="ko-KR" altLang="en-US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서버탑재형 </a:t>
                      </a: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SW)</a:t>
                      </a:r>
                    </a:p>
                    <a:p>
                      <a:pPr marL="0" marR="0" indent="0" algn="just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4. AI</a:t>
                      </a:r>
                      <a:r>
                        <a:rPr lang="ko-KR" altLang="en-US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 학습용 데이터 자동 생성 모듈 </a:t>
                      </a: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(</a:t>
                      </a:r>
                      <a:r>
                        <a:rPr lang="ko-KR" altLang="en-US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서버탑재형 </a:t>
                      </a: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SW)</a:t>
                      </a:r>
                    </a:p>
                    <a:p>
                      <a:pPr marL="0" marR="0" indent="0" algn="just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5. </a:t>
                      </a:r>
                      <a:r>
                        <a:rPr lang="ko-KR" altLang="en-US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장애인 자립 생활 지원 빅데이터 플랫폼 운영관리 </a:t>
                      </a: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SW (</a:t>
                      </a:r>
                      <a:r>
                        <a:rPr lang="ko-KR" altLang="en-US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서버탑재형 </a:t>
                      </a: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SW)</a:t>
                      </a:r>
                    </a:p>
                    <a:p>
                      <a:pPr marL="0" marR="0" indent="0" algn="just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6. </a:t>
                      </a:r>
                      <a:r>
                        <a:rPr lang="ko-KR" altLang="en-US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장애인 자립 생활 지원 빅데이터 플랫폼 시각화</a:t>
                      </a: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 SW (</a:t>
                      </a:r>
                      <a:r>
                        <a:rPr lang="ko-KR" altLang="en-US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서버탑재형 </a:t>
                      </a: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SW)</a:t>
                      </a:r>
                    </a:p>
                    <a:p>
                      <a:pPr marL="0" marR="0" indent="0" algn="just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7. </a:t>
                      </a:r>
                      <a:r>
                        <a:rPr lang="ko-KR" altLang="en-US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데이터 분석</a:t>
                      </a: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/</a:t>
                      </a:r>
                      <a:r>
                        <a:rPr lang="ko-KR" altLang="en-US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모델 툴 </a:t>
                      </a: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(</a:t>
                      </a:r>
                      <a:r>
                        <a:rPr lang="ko-KR" altLang="en-US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서버탑재형 </a:t>
                      </a: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SW)</a:t>
                      </a:r>
                    </a:p>
                    <a:p>
                      <a:pPr marL="0" marR="0" indent="0" algn="just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8. </a:t>
                      </a:r>
                      <a:r>
                        <a:rPr lang="ko-KR" altLang="en-US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데이터 수집 및 전처리 모듈 </a:t>
                      </a: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(</a:t>
                      </a:r>
                      <a:r>
                        <a:rPr lang="ko-KR" altLang="en-US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서버탑재형 </a:t>
                      </a: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SW)</a:t>
                      </a:r>
                    </a:p>
                    <a:p>
                      <a:pPr marL="0" marR="0" indent="0" algn="just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9 </a:t>
                      </a:r>
                      <a:r>
                        <a:rPr lang="ko-KR" altLang="en-US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모델 연동 </a:t>
                      </a: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API </a:t>
                      </a:r>
                      <a:r>
                        <a:rPr lang="ko-KR" altLang="en-US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모듈 </a:t>
                      </a: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(</a:t>
                      </a:r>
                      <a:r>
                        <a:rPr lang="ko-KR" altLang="en-US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서버탑재형 </a:t>
                      </a:r>
                      <a:r>
                        <a:rPr lang="en-US" altLang="ko-KR" sz="12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SW)</a:t>
                      </a:r>
                      <a:endParaRPr lang="ko-KR" altLang="en-US" sz="12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1799827"/>
                  </a:ext>
                </a:extLst>
              </a:tr>
            </a:tbl>
          </a:graphicData>
        </a:graphic>
      </p:graphicFrame>
      <p:graphicFrame>
        <p:nvGraphicFramePr>
          <p:cNvPr id="8" name="표 7">
            <a:extLst>
              <a:ext uri="{FF2B5EF4-FFF2-40B4-BE49-F238E27FC236}">
                <a16:creationId xmlns:a16="http://schemas.microsoft.com/office/drawing/2014/main" id="{68D59919-7DB9-746A-BE80-B18D92461F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7542404"/>
              </p:ext>
            </p:extLst>
          </p:nvPr>
        </p:nvGraphicFramePr>
        <p:xfrm>
          <a:off x="5414865" y="1533965"/>
          <a:ext cx="5778772" cy="4736199"/>
        </p:xfrm>
        <a:graphic>
          <a:graphicData uri="http://schemas.openxmlformats.org/drawingml/2006/table">
            <a:tbl>
              <a:tblPr/>
              <a:tblGrid>
                <a:gridCol w="1358671">
                  <a:extLst>
                    <a:ext uri="{9D8B030D-6E8A-4147-A177-3AD203B41FA5}">
                      <a16:colId xmlns:a16="http://schemas.microsoft.com/office/drawing/2014/main" val="4132178193"/>
                    </a:ext>
                  </a:extLst>
                </a:gridCol>
                <a:gridCol w="331872">
                  <a:extLst>
                    <a:ext uri="{9D8B030D-6E8A-4147-A177-3AD203B41FA5}">
                      <a16:colId xmlns:a16="http://schemas.microsoft.com/office/drawing/2014/main" val="3922772924"/>
                    </a:ext>
                  </a:extLst>
                </a:gridCol>
                <a:gridCol w="664100">
                  <a:extLst>
                    <a:ext uri="{9D8B030D-6E8A-4147-A177-3AD203B41FA5}">
                      <a16:colId xmlns:a16="http://schemas.microsoft.com/office/drawing/2014/main" val="2407798123"/>
                    </a:ext>
                  </a:extLst>
                </a:gridCol>
                <a:gridCol w="844991">
                  <a:extLst>
                    <a:ext uri="{9D8B030D-6E8A-4147-A177-3AD203B41FA5}">
                      <a16:colId xmlns:a16="http://schemas.microsoft.com/office/drawing/2014/main" val="4001361364"/>
                    </a:ext>
                  </a:extLst>
                </a:gridCol>
                <a:gridCol w="611366">
                  <a:extLst>
                    <a:ext uri="{9D8B030D-6E8A-4147-A177-3AD203B41FA5}">
                      <a16:colId xmlns:a16="http://schemas.microsoft.com/office/drawing/2014/main" val="1257942410"/>
                    </a:ext>
                  </a:extLst>
                </a:gridCol>
                <a:gridCol w="610760">
                  <a:extLst>
                    <a:ext uri="{9D8B030D-6E8A-4147-A177-3AD203B41FA5}">
                      <a16:colId xmlns:a16="http://schemas.microsoft.com/office/drawing/2014/main" val="791483051"/>
                    </a:ext>
                  </a:extLst>
                </a:gridCol>
                <a:gridCol w="662796">
                  <a:extLst>
                    <a:ext uri="{9D8B030D-6E8A-4147-A177-3AD203B41FA5}">
                      <a16:colId xmlns:a16="http://schemas.microsoft.com/office/drawing/2014/main" val="1080186707"/>
                    </a:ext>
                  </a:extLst>
                </a:gridCol>
                <a:gridCol w="694216">
                  <a:extLst>
                    <a:ext uri="{9D8B030D-6E8A-4147-A177-3AD203B41FA5}">
                      <a16:colId xmlns:a16="http://schemas.microsoft.com/office/drawing/2014/main" val="2630654912"/>
                    </a:ext>
                  </a:extLst>
                </a:gridCol>
              </a:tblGrid>
              <a:tr h="284178">
                <a:tc rowSpan="2"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평가 항목</a:t>
                      </a:r>
                    </a:p>
                    <a:p>
                      <a:pPr marL="0" marR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(</a:t>
                      </a:r>
                      <a:r>
                        <a:rPr lang="ko-KR" altLang="en-US" sz="800" b="1" kern="0" spc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주요성능</a:t>
                      </a:r>
                      <a:r>
                        <a:rPr lang="en-US" altLang="ko-KR" sz="800" b="1" kern="0" spc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1</a:t>
                      </a:r>
                      <a:r>
                        <a:rPr lang="ko-KR" altLang="en-US" sz="800" b="1" kern="0" spc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」</a:t>
                      </a:r>
                      <a:r>
                        <a:rPr lang="en-US" altLang="ko-KR" sz="800" b="1" kern="0" spc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)</a:t>
                      </a:r>
                      <a:endParaRPr lang="ko-KR" altLang="en-US" sz="800" b="1" kern="0" spc="0" dirty="0"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5467" marR="15467" marT="15467" marB="15467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단위</a:t>
                      </a:r>
                    </a:p>
                  </a:txBody>
                  <a:tcPr marL="15467" marR="15467" marT="15467" marB="1546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전체 항목의 차지 비중</a:t>
                      </a:r>
                      <a:r>
                        <a:rPr lang="en-US" altLang="ko-KR" sz="800" b="1" kern="0" spc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2</a:t>
                      </a:r>
                      <a:r>
                        <a:rPr lang="ko-KR" altLang="en-US" sz="800" b="1" kern="0" spc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」</a:t>
                      </a:r>
                    </a:p>
                    <a:p>
                      <a:pPr marL="0" marR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(%)</a:t>
                      </a:r>
                      <a:endParaRPr lang="ko-KR" altLang="en-US" sz="800" b="1" kern="0" spc="0" dirty="0"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5467" marR="15467" marT="15467" marB="1546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세계 최고수준 보유국</a:t>
                      </a:r>
                      <a:r>
                        <a:rPr lang="en-US" altLang="ko-KR" sz="800" b="1" kern="0" spc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/</a:t>
                      </a:r>
                      <a:r>
                        <a:rPr lang="ko-KR" altLang="en-US" sz="800" b="1" kern="0" spc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보유기업</a:t>
                      </a:r>
                    </a:p>
                  </a:txBody>
                  <a:tcPr marL="15467" marR="15467" marT="15467" marB="1546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연구개발 전</a:t>
                      </a:r>
                    </a:p>
                    <a:p>
                      <a:pPr marL="0" marR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국내 수준</a:t>
                      </a:r>
                    </a:p>
                  </a:txBody>
                  <a:tcPr marL="15467" marR="15467" marT="15467" marB="1546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연구개발 목표치</a:t>
                      </a:r>
                    </a:p>
                  </a:txBody>
                  <a:tcPr marL="15467" marR="15467" marT="15467" marB="1546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목표 설정</a:t>
                      </a:r>
                    </a:p>
                    <a:p>
                      <a:pPr marL="0" marR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근거</a:t>
                      </a:r>
                    </a:p>
                  </a:txBody>
                  <a:tcPr marL="15467" marR="15467" marT="15467" marB="1546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4367746"/>
                  </a:ext>
                </a:extLst>
              </a:tr>
              <a:tr h="28417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성능수준</a:t>
                      </a:r>
                    </a:p>
                  </a:txBody>
                  <a:tcPr marL="15467" marR="15467" marT="15467" marB="1546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성능수준</a:t>
                      </a:r>
                    </a:p>
                  </a:txBody>
                  <a:tcPr marL="15467" marR="15467" marT="15467" marB="1546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1</a:t>
                      </a:r>
                      <a:r>
                        <a:rPr lang="ko-KR" altLang="en-US" sz="800" b="1" kern="0" spc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단계</a:t>
                      </a:r>
                      <a:endParaRPr lang="en-US" altLang="ko-KR" sz="800" b="1" kern="0" spc="0" dirty="0"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  <a:p>
                      <a:pPr marL="0" marR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(24~25)</a:t>
                      </a:r>
                      <a:endParaRPr lang="ko-KR" altLang="en-US" sz="800" b="1" kern="0" spc="0" dirty="0"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5467" marR="15467" marT="15467" marB="1546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2</a:t>
                      </a:r>
                      <a:r>
                        <a:rPr lang="ko-KR" altLang="en-US" sz="800" b="1" kern="0" spc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단계</a:t>
                      </a:r>
                      <a:endParaRPr lang="en-US" altLang="ko-KR" sz="800" b="1" kern="0" spc="0" dirty="0"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  <a:p>
                      <a:pPr marL="0" marR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(26~27)</a:t>
                      </a:r>
                      <a:endParaRPr lang="ko-KR" altLang="en-US" sz="800" b="1" kern="0" spc="0" dirty="0"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5467" marR="15467" marT="15467" marB="1546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8109197"/>
                  </a:ext>
                </a:extLst>
              </a:tr>
              <a:tr h="390620">
                <a:tc>
                  <a:txBody>
                    <a:bodyPr/>
                    <a:lstStyle/>
                    <a:p>
                      <a:pPr marL="148590" marR="0" indent="-148590" algn="l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1. </a:t>
                      </a:r>
                      <a:r>
                        <a:rPr lang="ko-KR" altLang="en-US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수집 데이터 프로파일링 품질 정확도</a:t>
                      </a:r>
                      <a:r>
                        <a:rPr lang="en-US" altLang="ko-KR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(</a:t>
                      </a:r>
                      <a:r>
                        <a:rPr lang="ko-KR" altLang="en-US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컬럼</a:t>
                      </a:r>
                      <a:r>
                        <a:rPr lang="en-US" altLang="ko-KR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, </a:t>
                      </a:r>
                      <a:r>
                        <a:rPr lang="ko-KR" altLang="en-US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패턴</a:t>
                      </a:r>
                      <a:r>
                        <a:rPr lang="en-US" altLang="ko-KR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, </a:t>
                      </a:r>
                      <a:r>
                        <a:rPr lang="ko-KR" altLang="en-US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범위 등</a:t>
                      </a:r>
                      <a:r>
                        <a:rPr lang="en-US" altLang="ko-KR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)</a:t>
                      </a:r>
                      <a:endParaRPr lang="ko-KR" altLang="en-US" sz="800" kern="0" spc="-100" baseline="0" dirty="0"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5467" marR="15467" marT="15467" marB="15467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%</a:t>
                      </a:r>
                    </a:p>
                  </a:txBody>
                  <a:tcPr marL="15467" marR="15467" marT="15467" marB="1546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2550" indent="0" algn="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7.7</a:t>
                      </a:r>
                    </a:p>
                  </a:txBody>
                  <a:tcPr marL="15467" marR="15467" marT="15467" marB="1546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222250" indent="0" algn="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-</a:t>
                      </a:r>
                    </a:p>
                  </a:txBody>
                  <a:tcPr marL="15467" marR="15467" marT="15467" marB="1546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95250" indent="0" algn="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-</a:t>
                      </a:r>
                    </a:p>
                  </a:txBody>
                  <a:tcPr marL="15467" marR="15467" marT="15467" marB="1546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95250" indent="0" algn="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 baseline="0" dirty="0">
                          <a:solidFill>
                            <a:schemeClr val="accent1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90</a:t>
                      </a:r>
                    </a:p>
                  </a:txBody>
                  <a:tcPr marL="15467" marR="15467" marT="15467" marB="1546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95250" indent="0" algn="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 baseline="0" dirty="0">
                          <a:solidFill>
                            <a:schemeClr val="accent1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99</a:t>
                      </a:r>
                    </a:p>
                  </a:txBody>
                  <a:tcPr marL="15467" marR="15467" marT="15467" marB="1546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RFP </a:t>
                      </a:r>
                      <a:r>
                        <a:rPr lang="ko-KR" altLang="en-US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필수 요건</a:t>
                      </a:r>
                    </a:p>
                  </a:txBody>
                  <a:tcPr marL="15467" marR="15467" marT="15467" marB="1546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1881084"/>
                  </a:ext>
                </a:extLst>
              </a:tr>
              <a:tr h="390620">
                <a:tc>
                  <a:txBody>
                    <a:bodyPr/>
                    <a:lstStyle/>
                    <a:p>
                      <a:pPr marL="148590" marR="0" indent="-148590" algn="l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2. </a:t>
                      </a:r>
                      <a:r>
                        <a:rPr lang="ko-KR" altLang="en-US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수집 데이터 통계적 다양성 검증</a:t>
                      </a:r>
                      <a:r>
                        <a:rPr lang="en-US" altLang="ko-KR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(</a:t>
                      </a:r>
                      <a:r>
                        <a:rPr lang="ko-KR" altLang="en-US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클래스</a:t>
                      </a:r>
                      <a:r>
                        <a:rPr lang="en-US" altLang="ko-KR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, </a:t>
                      </a:r>
                      <a:r>
                        <a:rPr lang="ko-KR" altLang="en-US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인스턴스 분포 등</a:t>
                      </a:r>
                      <a:r>
                        <a:rPr lang="en-US" altLang="ko-KR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)</a:t>
                      </a:r>
                      <a:endParaRPr lang="ko-KR" altLang="en-US" sz="800" kern="0" spc="-100" baseline="0" dirty="0"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5467" marR="15467" marT="15467" marB="15467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Min</a:t>
                      </a:r>
                    </a:p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/Max</a:t>
                      </a:r>
                    </a:p>
                  </a:txBody>
                  <a:tcPr marL="15467" marR="15467" marT="15467" marB="1546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2550" indent="0" algn="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7.7</a:t>
                      </a:r>
                    </a:p>
                  </a:txBody>
                  <a:tcPr marL="15467" marR="15467" marT="15467" marB="1546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222250" indent="0" algn="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-</a:t>
                      </a:r>
                    </a:p>
                  </a:txBody>
                  <a:tcPr marL="15467" marR="15467" marT="15467" marB="1546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95250" indent="0" algn="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-</a:t>
                      </a:r>
                    </a:p>
                  </a:txBody>
                  <a:tcPr marL="15467" marR="15467" marT="15467" marB="1546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95250" indent="0" algn="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 baseline="0" dirty="0">
                          <a:solidFill>
                            <a:schemeClr val="accent1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3%/30%</a:t>
                      </a:r>
                    </a:p>
                  </a:txBody>
                  <a:tcPr marL="15467" marR="15467" marT="15467" marB="1546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95250" indent="0" algn="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 baseline="0" dirty="0">
                          <a:solidFill>
                            <a:schemeClr val="accent1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3%/30%</a:t>
                      </a:r>
                    </a:p>
                  </a:txBody>
                  <a:tcPr marL="15467" marR="15467" marT="15467" marB="1546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RFP </a:t>
                      </a:r>
                      <a:r>
                        <a:rPr lang="ko-KR" altLang="en-US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필수 요건</a:t>
                      </a:r>
                    </a:p>
                  </a:txBody>
                  <a:tcPr marL="15467" marR="15467" marT="15467" marB="1546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5016562"/>
                  </a:ext>
                </a:extLst>
              </a:tr>
              <a:tr h="266005">
                <a:tc>
                  <a:txBody>
                    <a:bodyPr/>
                    <a:lstStyle/>
                    <a:p>
                      <a:pPr marL="148590" marR="0" indent="-148590" algn="l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3. </a:t>
                      </a:r>
                      <a:r>
                        <a:rPr lang="ko-KR" altLang="en-US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수집 데이터 전처리 품질 정확도</a:t>
                      </a:r>
                    </a:p>
                  </a:txBody>
                  <a:tcPr marL="15467" marR="15467" marT="15467" marB="15467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%</a:t>
                      </a:r>
                    </a:p>
                  </a:txBody>
                  <a:tcPr marL="15467" marR="15467" marT="15467" marB="1546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2550" indent="0" algn="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7.7</a:t>
                      </a:r>
                    </a:p>
                  </a:txBody>
                  <a:tcPr marL="15467" marR="15467" marT="15467" marB="1546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222250" indent="0" algn="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-</a:t>
                      </a:r>
                    </a:p>
                  </a:txBody>
                  <a:tcPr marL="15467" marR="15467" marT="15467" marB="1546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95250" indent="0" algn="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-</a:t>
                      </a:r>
                    </a:p>
                  </a:txBody>
                  <a:tcPr marL="15467" marR="15467" marT="15467" marB="1546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95250" indent="0" algn="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 baseline="0" dirty="0">
                          <a:solidFill>
                            <a:schemeClr val="accent1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80%</a:t>
                      </a:r>
                    </a:p>
                  </a:txBody>
                  <a:tcPr marL="15467" marR="15467" marT="15467" marB="1546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95250" indent="0" algn="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 baseline="0" dirty="0">
                          <a:solidFill>
                            <a:schemeClr val="accent1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95%</a:t>
                      </a:r>
                    </a:p>
                  </a:txBody>
                  <a:tcPr marL="15467" marR="15467" marT="15467" marB="1546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RFP </a:t>
                      </a:r>
                      <a:r>
                        <a:rPr lang="ko-KR" altLang="en-US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필수 요건</a:t>
                      </a:r>
                    </a:p>
                  </a:txBody>
                  <a:tcPr marL="15467" marR="15467" marT="15467" marB="1546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1373405"/>
                  </a:ext>
                </a:extLst>
              </a:tr>
              <a:tr h="266005">
                <a:tc>
                  <a:txBody>
                    <a:bodyPr/>
                    <a:lstStyle/>
                    <a:p>
                      <a:pPr marL="148590" marR="0" indent="-148590" algn="l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4. </a:t>
                      </a:r>
                      <a:r>
                        <a:rPr lang="ko-KR" altLang="en-US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지속적인 수집을 위한 수집 자동화 비율</a:t>
                      </a:r>
                    </a:p>
                  </a:txBody>
                  <a:tcPr marL="15467" marR="15467" marT="15467" marB="15467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%</a:t>
                      </a:r>
                    </a:p>
                  </a:txBody>
                  <a:tcPr marL="15467" marR="15467" marT="15467" marB="1546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2550" indent="0" algn="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7.7</a:t>
                      </a:r>
                    </a:p>
                  </a:txBody>
                  <a:tcPr marL="15467" marR="15467" marT="15467" marB="1546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222250" indent="0" algn="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-</a:t>
                      </a:r>
                    </a:p>
                  </a:txBody>
                  <a:tcPr marL="15467" marR="15467" marT="15467" marB="1546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95250" indent="0" algn="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-</a:t>
                      </a:r>
                    </a:p>
                  </a:txBody>
                  <a:tcPr marL="15467" marR="15467" marT="15467" marB="1546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95250" indent="0" algn="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 baseline="0" dirty="0">
                          <a:solidFill>
                            <a:schemeClr val="accent1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50%</a:t>
                      </a:r>
                    </a:p>
                  </a:txBody>
                  <a:tcPr marL="15467" marR="15467" marT="15467" marB="1546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95250" indent="0" algn="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 baseline="0" dirty="0">
                          <a:solidFill>
                            <a:schemeClr val="accent1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80%</a:t>
                      </a:r>
                    </a:p>
                  </a:txBody>
                  <a:tcPr marL="15467" marR="15467" marT="15467" marB="1546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RFP </a:t>
                      </a:r>
                      <a:r>
                        <a:rPr lang="ko-KR" altLang="en-US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필수 요건</a:t>
                      </a:r>
                    </a:p>
                  </a:txBody>
                  <a:tcPr marL="15467" marR="15467" marT="15467" marB="1546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7446705"/>
                  </a:ext>
                </a:extLst>
              </a:tr>
              <a:tr h="266005">
                <a:tc>
                  <a:txBody>
                    <a:bodyPr/>
                    <a:lstStyle/>
                    <a:p>
                      <a:pPr marL="148590" marR="0" indent="-148590" algn="l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5. </a:t>
                      </a:r>
                      <a:r>
                        <a:rPr lang="ko-KR" altLang="en-US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지속적인 데이터 갱신 및 오류 발생 레포트 정확도 </a:t>
                      </a:r>
                    </a:p>
                  </a:txBody>
                  <a:tcPr marL="15467" marR="15467" marT="15467" marB="15467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%</a:t>
                      </a:r>
                    </a:p>
                  </a:txBody>
                  <a:tcPr marL="15467" marR="15467" marT="15467" marB="1546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2550" indent="0" algn="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7.7</a:t>
                      </a:r>
                    </a:p>
                  </a:txBody>
                  <a:tcPr marL="15467" marR="15467" marT="15467" marB="1546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222250" indent="0" algn="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-</a:t>
                      </a:r>
                    </a:p>
                  </a:txBody>
                  <a:tcPr marL="15467" marR="15467" marT="15467" marB="1546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95250" indent="0" algn="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-</a:t>
                      </a:r>
                    </a:p>
                  </a:txBody>
                  <a:tcPr marL="15467" marR="15467" marT="15467" marB="1546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95250" indent="0" algn="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 baseline="0" dirty="0">
                          <a:solidFill>
                            <a:schemeClr val="accent1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-</a:t>
                      </a:r>
                    </a:p>
                  </a:txBody>
                  <a:tcPr marL="15467" marR="15467" marT="15467" marB="1546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95250" indent="0" algn="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 baseline="0" dirty="0">
                          <a:solidFill>
                            <a:schemeClr val="accent1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95%</a:t>
                      </a:r>
                    </a:p>
                  </a:txBody>
                  <a:tcPr marL="15467" marR="15467" marT="15467" marB="1546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RFP </a:t>
                      </a:r>
                      <a:r>
                        <a:rPr lang="ko-KR" altLang="en-US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필수 요건</a:t>
                      </a:r>
                    </a:p>
                  </a:txBody>
                  <a:tcPr marL="15467" marR="15467" marT="15467" marB="1546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6904002"/>
                  </a:ext>
                </a:extLst>
              </a:tr>
              <a:tr h="141390">
                <a:tc>
                  <a:txBody>
                    <a:bodyPr/>
                    <a:lstStyle/>
                    <a:p>
                      <a:pPr marL="148590" marR="0" indent="-148590" algn="l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6. </a:t>
                      </a:r>
                      <a:r>
                        <a:rPr lang="ko-KR" altLang="en-US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실증 시나리오 </a:t>
                      </a:r>
                      <a:r>
                        <a:rPr lang="en-US" altLang="ko-KR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2</a:t>
                      </a:r>
                      <a:r>
                        <a:rPr lang="ko-KR" altLang="en-US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건 이상</a:t>
                      </a:r>
                    </a:p>
                  </a:txBody>
                  <a:tcPr marL="15467" marR="15467" marT="15467" marB="15467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건</a:t>
                      </a:r>
                    </a:p>
                  </a:txBody>
                  <a:tcPr marL="15467" marR="15467" marT="15467" marB="1546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2550" indent="0" algn="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7.7</a:t>
                      </a:r>
                    </a:p>
                  </a:txBody>
                  <a:tcPr marL="15467" marR="15467" marT="15467" marB="1546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222250" indent="0" algn="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-</a:t>
                      </a:r>
                    </a:p>
                  </a:txBody>
                  <a:tcPr marL="15467" marR="15467" marT="15467" marB="1546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222250" indent="0" algn="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-</a:t>
                      </a:r>
                    </a:p>
                  </a:txBody>
                  <a:tcPr marL="15467" marR="15467" marT="15467" marB="1546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95250" indent="0" algn="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 baseline="0" dirty="0">
                          <a:solidFill>
                            <a:schemeClr val="accent1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1</a:t>
                      </a:r>
                    </a:p>
                  </a:txBody>
                  <a:tcPr marL="15467" marR="15467" marT="15467" marB="1546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95250" indent="0" algn="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 baseline="0" dirty="0">
                          <a:solidFill>
                            <a:schemeClr val="accent1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1</a:t>
                      </a:r>
                    </a:p>
                  </a:txBody>
                  <a:tcPr marL="15467" marR="15467" marT="15467" marB="1546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RFP </a:t>
                      </a:r>
                      <a:r>
                        <a:rPr lang="ko-KR" altLang="en-US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필수 요건</a:t>
                      </a:r>
                    </a:p>
                  </a:txBody>
                  <a:tcPr marL="15467" marR="15467" marT="15467" marB="1546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152316"/>
                  </a:ext>
                </a:extLst>
              </a:tr>
              <a:tr h="266005">
                <a:tc>
                  <a:txBody>
                    <a:bodyPr/>
                    <a:lstStyle/>
                    <a:p>
                      <a:pPr marL="148590" marR="0" indent="-148590" algn="l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7. </a:t>
                      </a:r>
                      <a:r>
                        <a:rPr lang="ko-KR" altLang="en-US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장애인 </a:t>
                      </a:r>
                      <a:r>
                        <a:rPr lang="en-US" altLang="ko-KR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AI </a:t>
                      </a:r>
                      <a:r>
                        <a:rPr lang="ko-KR" altLang="en-US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추천 서비스 만족도</a:t>
                      </a:r>
                    </a:p>
                  </a:txBody>
                  <a:tcPr marL="15467" marR="15467" marT="15467" marB="15467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%</a:t>
                      </a:r>
                    </a:p>
                  </a:txBody>
                  <a:tcPr marL="15467" marR="15467" marT="15467" marB="1546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2550" indent="0" algn="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7.7</a:t>
                      </a:r>
                    </a:p>
                  </a:txBody>
                  <a:tcPr marL="15467" marR="15467" marT="15467" marB="1546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222250" indent="0" algn="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-</a:t>
                      </a:r>
                    </a:p>
                  </a:txBody>
                  <a:tcPr marL="15467" marR="15467" marT="15467" marB="1546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95250" indent="0" algn="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-</a:t>
                      </a:r>
                    </a:p>
                  </a:txBody>
                  <a:tcPr marL="15467" marR="15467" marT="15467" marB="1546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95250" indent="0" algn="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 baseline="0" dirty="0">
                          <a:solidFill>
                            <a:schemeClr val="accent1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60%</a:t>
                      </a:r>
                    </a:p>
                  </a:txBody>
                  <a:tcPr marL="15467" marR="15467" marT="15467" marB="1546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95250" indent="0" algn="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 baseline="0" dirty="0">
                          <a:solidFill>
                            <a:schemeClr val="accent1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80%</a:t>
                      </a:r>
                    </a:p>
                  </a:txBody>
                  <a:tcPr marL="15467" marR="15467" marT="15467" marB="1546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RFP </a:t>
                      </a:r>
                      <a:r>
                        <a:rPr lang="ko-KR" altLang="en-US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필수 요건</a:t>
                      </a:r>
                    </a:p>
                  </a:txBody>
                  <a:tcPr marL="15467" marR="15467" marT="15467" marB="1546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9260429"/>
                  </a:ext>
                </a:extLst>
              </a:tr>
              <a:tr h="419177">
                <a:tc>
                  <a:txBody>
                    <a:bodyPr/>
                    <a:lstStyle/>
                    <a:p>
                      <a:pPr marL="148590" marR="0" indent="-148590" algn="l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8. </a:t>
                      </a:r>
                      <a:r>
                        <a:rPr lang="ko-KR" altLang="en-US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최적 경로 탐색 정확도</a:t>
                      </a:r>
                    </a:p>
                  </a:txBody>
                  <a:tcPr marL="15467" marR="15467" marT="15467" marB="15467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Acc.</a:t>
                      </a:r>
                    </a:p>
                  </a:txBody>
                  <a:tcPr marL="15467" marR="15467" marT="15467" marB="1546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2550" indent="0" algn="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7.7</a:t>
                      </a:r>
                    </a:p>
                  </a:txBody>
                  <a:tcPr marL="15467" marR="15467" marT="15467" marB="1546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일본</a:t>
                      </a:r>
                      <a:r>
                        <a:rPr lang="en-US" altLang="ko-KR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/OMRON SINIC X </a:t>
                      </a:r>
                      <a:br>
                        <a:rPr lang="ko-KR" altLang="en-US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</a:br>
                      <a:r>
                        <a:rPr lang="ko-KR" altLang="en-US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정확도 </a:t>
                      </a:r>
                      <a:r>
                        <a:rPr lang="en-US" altLang="ko-KR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73%</a:t>
                      </a:r>
                      <a:endParaRPr lang="ko-KR" altLang="en-US" sz="800" kern="0" spc="-100" baseline="0" dirty="0"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5467" marR="15467" marT="15467" marB="1546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95250" indent="0" algn="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초기단계</a:t>
                      </a:r>
                    </a:p>
                  </a:txBody>
                  <a:tcPr marL="15467" marR="15467" marT="15467" marB="1546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95250" indent="0" algn="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 baseline="0" dirty="0">
                          <a:solidFill>
                            <a:schemeClr val="accent1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70%</a:t>
                      </a:r>
                    </a:p>
                  </a:txBody>
                  <a:tcPr marL="15467" marR="15467" marT="15467" marB="1546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95250" indent="0" algn="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 baseline="0" dirty="0">
                          <a:solidFill>
                            <a:schemeClr val="accent1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80%</a:t>
                      </a:r>
                    </a:p>
                  </a:txBody>
                  <a:tcPr marL="15467" marR="15467" marT="15467" marB="1546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SOTA </a:t>
                      </a:r>
                      <a:r>
                        <a:rPr lang="ko-KR" altLang="en-US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성능 기준</a:t>
                      </a:r>
                    </a:p>
                  </a:txBody>
                  <a:tcPr marL="15467" marR="15467" marT="15467" marB="1546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7335056"/>
                  </a:ext>
                </a:extLst>
              </a:tr>
              <a:tr h="284178">
                <a:tc>
                  <a:txBody>
                    <a:bodyPr/>
                    <a:lstStyle/>
                    <a:p>
                      <a:pPr marL="148590" marR="0" indent="-148590" algn="l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9. </a:t>
                      </a:r>
                      <a:r>
                        <a:rPr lang="ko-KR" altLang="en-US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일자리 추천 정확도</a:t>
                      </a:r>
                    </a:p>
                  </a:txBody>
                  <a:tcPr marL="15467" marR="15467" marT="15467" marB="15467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Acc.</a:t>
                      </a:r>
                    </a:p>
                  </a:txBody>
                  <a:tcPr marL="15467" marR="15467" marT="15467" marB="1546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2550" indent="0" algn="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7.7</a:t>
                      </a:r>
                    </a:p>
                  </a:txBody>
                  <a:tcPr marL="15467" marR="15467" marT="15467" marB="1546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중국</a:t>
                      </a:r>
                      <a:r>
                        <a:rPr lang="en-US" altLang="ko-KR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/</a:t>
                      </a:r>
                      <a:r>
                        <a:rPr lang="ko-KR" altLang="en-US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중국과학기술</a:t>
                      </a:r>
                      <a:endParaRPr lang="en-US" altLang="ko-KR" sz="800" kern="0" spc="-100" baseline="0" dirty="0"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대학 </a:t>
                      </a:r>
                      <a:r>
                        <a:rPr lang="en-US" altLang="ko-KR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AUC 81%</a:t>
                      </a:r>
                      <a:endParaRPr lang="ko-KR" altLang="en-US" sz="800" kern="0" spc="-100" baseline="0" dirty="0"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5467" marR="15467" marT="15467" marB="1546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95250" indent="0" algn="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초기단계</a:t>
                      </a:r>
                    </a:p>
                  </a:txBody>
                  <a:tcPr marL="15467" marR="15467" marT="15467" marB="1546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95250" indent="0" algn="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 baseline="0" dirty="0">
                          <a:solidFill>
                            <a:schemeClr val="accent1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80%</a:t>
                      </a:r>
                    </a:p>
                  </a:txBody>
                  <a:tcPr marL="15467" marR="15467" marT="15467" marB="1546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95250" indent="0" algn="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 baseline="0" dirty="0">
                          <a:solidFill>
                            <a:schemeClr val="accent1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90%</a:t>
                      </a:r>
                    </a:p>
                  </a:txBody>
                  <a:tcPr marL="15467" marR="15467" marT="15467" marB="1546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SOTA </a:t>
                      </a:r>
                      <a:r>
                        <a:rPr lang="ko-KR" altLang="en-US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성능 기준</a:t>
                      </a:r>
                    </a:p>
                  </a:txBody>
                  <a:tcPr marL="15467" marR="15467" marT="15467" marB="1546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3384668"/>
                  </a:ext>
                </a:extLst>
              </a:tr>
              <a:tr h="284178">
                <a:tc>
                  <a:txBody>
                    <a:bodyPr/>
                    <a:lstStyle/>
                    <a:p>
                      <a:pPr marL="148590" marR="0" indent="-148590" algn="l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10. </a:t>
                      </a:r>
                      <a:r>
                        <a:rPr lang="ko-KR" altLang="en-US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관광지 추천 정확도</a:t>
                      </a:r>
                    </a:p>
                  </a:txBody>
                  <a:tcPr marL="15467" marR="15467" marT="15467" marB="15467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MAP</a:t>
                      </a:r>
                    </a:p>
                  </a:txBody>
                  <a:tcPr marL="15467" marR="15467" marT="15467" marB="1546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2550" indent="0" algn="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7.7</a:t>
                      </a:r>
                    </a:p>
                  </a:txBody>
                  <a:tcPr marL="15467" marR="15467" marT="15467" marB="1546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중국</a:t>
                      </a:r>
                      <a:r>
                        <a:rPr lang="en-US" altLang="ko-KR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/</a:t>
                      </a:r>
                      <a:r>
                        <a:rPr lang="ko-KR" altLang="en-US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동오대학</a:t>
                      </a:r>
                      <a:br>
                        <a:rPr lang="ko-KR" altLang="en-US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</a:br>
                      <a:r>
                        <a:rPr lang="en-US" altLang="ko-KR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MAP 0.2736</a:t>
                      </a:r>
                      <a:endParaRPr lang="ko-KR" altLang="en-US" sz="800" kern="0" spc="-100" baseline="0" dirty="0"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5467" marR="15467" marT="15467" marB="1546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95250" indent="0" algn="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초기단계</a:t>
                      </a:r>
                    </a:p>
                  </a:txBody>
                  <a:tcPr marL="15467" marR="15467" marT="15467" marB="1546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95250" indent="0" algn="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 baseline="0" dirty="0">
                          <a:solidFill>
                            <a:schemeClr val="accent1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MAP 0.2</a:t>
                      </a:r>
                    </a:p>
                  </a:txBody>
                  <a:tcPr marL="15467" marR="15467" marT="15467" marB="1546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95250" indent="0" algn="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 baseline="0" dirty="0">
                          <a:solidFill>
                            <a:schemeClr val="accent1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MAP 0.3</a:t>
                      </a:r>
                    </a:p>
                  </a:txBody>
                  <a:tcPr marL="15467" marR="15467" marT="15467" marB="1546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SOTA </a:t>
                      </a:r>
                      <a:r>
                        <a:rPr lang="ko-KR" altLang="en-US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성능 기준</a:t>
                      </a:r>
                    </a:p>
                  </a:txBody>
                  <a:tcPr marL="15467" marR="15467" marT="15467" marB="1546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7191025"/>
                  </a:ext>
                </a:extLst>
              </a:tr>
              <a:tr h="266005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11. </a:t>
                      </a:r>
                      <a:r>
                        <a:rPr lang="ko-KR" altLang="en-US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최적 경로 탐색 응답시간</a:t>
                      </a:r>
                    </a:p>
                  </a:txBody>
                  <a:tcPr marL="15467" marR="15467" marT="15467" marB="15467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초</a:t>
                      </a:r>
                    </a:p>
                  </a:txBody>
                  <a:tcPr marL="15467" marR="15467" marT="15467" marB="1546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2550" indent="0" algn="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7.7</a:t>
                      </a:r>
                    </a:p>
                  </a:txBody>
                  <a:tcPr marL="15467" marR="15467" marT="15467" marB="1546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222250" indent="0" algn="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-</a:t>
                      </a:r>
                    </a:p>
                  </a:txBody>
                  <a:tcPr marL="15467" marR="15467" marT="15467" marB="1546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95250" indent="0" algn="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-</a:t>
                      </a:r>
                    </a:p>
                  </a:txBody>
                  <a:tcPr marL="15467" marR="15467" marT="15467" marB="1546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95250" indent="0" algn="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 baseline="0" dirty="0">
                          <a:solidFill>
                            <a:schemeClr val="accent1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10</a:t>
                      </a:r>
                    </a:p>
                  </a:txBody>
                  <a:tcPr marL="15467" marR="15467" marT="15467" marB="1546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95250" indent="0" algn="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 baseline="0" dirty="0">
                          <a:solidFill>
                            <a:schemeClr val="accent1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3</a:t>
                      </a:r>
                    </a:p>
                  </a:txBody>
                  <a:tcPr marL="15467" marR="15467" marT="15467" marB="1546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서비스 </a:t>
                      </a:r>
                      <a:endParaRPr lang="en-US" altLang="ko-KR" sz="800" kern="0" spc="-100" baseline="0" dirty="0"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이용 가능 수준</a:t>
                      </a:r>
                    </a:p>
                  </a:txBody>
                  <a:tcPr marL="15467" marR="15467" marT="15467" marB="1546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1350762"/>
                  </a:ext>
                </a:extLst>
              </a:tr>
              <a:tr h="266005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12. </a:t>
                      </a:r>
                      <a:r>
                        <a:rPr lang="ko-KR" altLang="en-US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일자리 추천 응답시간</a:t>
                      </a:r>
                    </a:p>
                  </a:txBody>
                  <a:tcPr marL="15467" marR="15467" marT="15467" marB="15467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초</a:t>
                      </a:r>
                    </a:p>
                  </a:txBody>
                  <a:tcPr marL="15467" marR="15467" marT="15467" marB="1546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2550" indent="0" algn="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7.7</a:t>
                      </a:r>
                    </a:p>
                  </a:txBody>
                  <a:tcPr marL="15467" marR="15467" marT="15467" marB="1546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222250" indent="0" algn="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-</a:t>
                      </a:r>
                    </a:p>
                  </a:txBody>
                  <a:tcPr marL="15467" marR="15467" marT="15467" marB="1546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95250" indent="0" algn="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-</a:t>
                      </a:r>
                    </a:p>
                  </a:txBody>
                  <a:tcPr marL="15467" marR="15467" marT="15467" marB="1546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95250" indent="0" algn="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 baseline="0" dirty="0">
                          <a:solidFill>
                            <a:schemeClr val="accent1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10</a:t>
                      </a:r>
                    </a:p>
                  </a:txBody>
                  <a:tcPr marL="15467" marR="15467" marT="15467" marB="1546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95250" indent="0" algn="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 baseline="0" dirty="0">
                          <a:solidFill>
                            <a:schemeClr val="accent1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3</a:t>
                      </a:r>
                    </a:p>
                  </a:txBody>
                  <a:tcPr marL="15467" marR="15467" marT="15467" marB="1546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서비스 </a:t>
                      </a:r>
                      <a:endParaRPr lang="en-US" altLang="ko-KR" sz="800" kern="0" spc="-100" baseline="0" dirty="0"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이용 가능 수준</a:t>
                      </a:r>
                    </a:p>
                  </a:txBody>
                  <a:tcPr marL="15467" marR="15467" marT="15467" marB="1546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9404529"/>
                  </a:ext>
                </a:extLst>
              </a:tr>
              <a:tr h="141390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13. </a:t>
                      </a:r>
                      <a:r>
                        <a:rPr lang="ko-KR" altLang="en-US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특허 출원 </a:t>
                      </a:r>
                      <a:r>
                        <a:rPr lang="en-US" altLang="ko-KR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/ </a:t>
                      </a:r>
                      <a:r>
                        <a:rPr lang="ko-KR" altLang="en-US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등록</a:t>
                      </a:r>
                    </a:p>
                  </a:txBody>
                  <a:tcPr marL="15467" marR="15467" marT="15467" marB="15467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건</a:t>
                      </a:r>
                    </a:p>
                  </a:txBody>
                  <a:tcPr marL="15467" marR="15467" marT="15467" marB="1546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2550" indent="0" algn="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7.7</a:t>
                      </a:r>
                    </a:p>
                  </a:txBody>
                  <a:tcPr marL="15467" marR="15467" marT="15467" marB="1546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222250" indent="0" algn="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-100" baseline="0" dirty="0"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5467" marR="15467" marT="15467" marB="1546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95250" indent="0" algn="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-100" baseline="0" dirty="0"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5467" marR="15467" marT="15467" marB="1546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95250" indent="0" algn="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 baseline="0" dirty="0">
                          <a:solidFill>
                            <a:schemeClr val="accent1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3/0</a:t>
                      </a:r>
                    </a:p>
                  </a:txBody>
                  <a:tcPr marL="15467" marR="15467" marT="15467" marB="1546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95250" indent="0" algn="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 baseline="0" dirty="0">
                          <a:solidFill>
                            <a:schemeClr val="accent1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2/2</a:t>
                      </a:r>
                    </a:p>
                  </a:txBody>
                  <a:tcPr marL="15467" marR="15467" marT="15467" marB="1546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-100" baseline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-</a:t>
                      </a:r>
                    </a:p>
                  </a:txBody>
                  <a:tcPr marL="15467" marR="15467" marT="15467" marB="1546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8029821"/>
                  </a:ext>
                </a:extLst>
              </a:tr>
            </a:tbl>
          </a:graphicData>
        </a:graphic>
      </p:graphicFrame>
      <p:sp>
        <p:nvSpPr>
          <p:cNvPr id="9" name="직사각형 8">
            <a:extLst>
              <a:ext uri="{FF2B5EF4-FFF2-40B4-BE49-F238E27FC236}">
                <a16:creationId xmlns:a16="http://schemas.microsoft.com/office/drawing/2014/main" id="{110CB4FD-5A89-3AA9-448C-580DC5B578DD}"/>
              </a:ext>
            </a:extLst>
          </p:cNvPr>
          <p:cNvSpPr/>
          <p:nvPr/>
        </p:nvSpPr>
        <p:spPr>
          <a:xfrm>
            <a:off x="9229601" y="1860525"/>
            <a:ext cx="616147" cy="441268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모서리가 둥근 직사각형 12">
            <a:extLst>
              <a:ext uri="{FF2B5EF4-FFF2-40B4-BE49-F238E27FC236}">
                <a16:creationId xmlns:a16="http://schemas.microsoft.com/office/drawing/2014/main" id="{9BD2DE00-1B9C-85C0-0B35-4635FBDD9861}"/>
              </a:ext>
            </a:extLst>
          </p:cNvPr>
          <p:cNvSpPr/>
          <p:nvPr/>
        </p:nvSpPr>
        <p:spPr>
          <a:xfrm>
            <a:off x="5414865" y="1117270"/>
            <a:ext cx="2684179" cy="299461"/>
          </a:xfrm>
          <a:prstGeom prst="roundRect">
            <a:avLst>
              <a:gd name="adj" fmla="val 12821"/>
            </a:avLst>
          </a:prstGeom>
          <a:solidFill>
            <a:srgbClr val="002060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400" b="1" dirty="0">
                <a:solidFill>
                  <a:srgbClr val="FFFFFF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결과물의 성능지표</a:t>
            </a:r>
            <a:endParaRPr kumimoji="1" lang="ko-KR" altLang="en-US" sz="1400" b="1" i="0" u="none" strike="noStrike" kern="1200" cap="none" spc="0" normalizeH="0" baseline="0" noProof="0" dirty="0">
              <a:solidFill>
                <a:srgbClr val="FFFFFF"/>
              </a:solidFill>
              <a:effectLst/>
              <a:uLnTx/>
              <a:uFillTx/>
              <a:latin typeface="KoPubWorld돋움체 Bold" panose="00000800000000000000" pitchFamily="2" charset="-127"/>
              <a:ea typeface="KoPubWorld돋움체 Bold" panose="00000800000000000000" pitchFamily="2" charset="-127"/>
              <a:cs typeface="KoPubWorld돋움체 Bold" panose="000008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433633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E5FD1A-986A-303D-76C8-4300179C2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id="{6D924EE3-CB68-FE0D-5E2C-E2AE15D9D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04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71D25DA-A73E-4A5E-2AA1-C12BADC146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성과지표 및 목표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7A3FE"/>
                </a:solidFill>
                <a:effectLst/>
                <a:uLnTx/>
                <a:uFillTx/>
                <a:cs typeface="+mn-cs"/>
              </a:rPr>
              <a:t> (3/3)</a:t>
            </a:r>
            <a:r>
              <a:rPr lang="en-US" altLang="ko-KR" dirty="0"/>
              <a:t> </a:t>
            </a:r>
            <a:endParaRPr lang="ko-KR" altLang="en-US" dirty="0">
              <a:solidFill>
                <a:schemeClr val="accent1"/>
              </a:solidFill>
            </a:endParaRP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1212ACCB-9697-2381-3978-E1ECFE9D5C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F654E2-810E-7F46-960F-321F6A68832D}" type="slidenum">
              <a:rPr kumimoji="1" lang="ko-Kore-KR" altLang="en-US" smtClean="0"/>
              <a:pPr/>
              <a:t>13</a:t>
            </a:fld>
            <a:endParaRPr kumimoji="1" lang="ko-Kore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D6766ECC-882E-6E7F-4C0D-284810DB0E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868" y="1052622"/>
            <a:ext cx="4549103" cy="5660493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D71A114A-CBA6-591F-62E8-FF1DA8095B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282"/>
          <a:stretch/>
        </p:blipFill>
        <p:spPr>
          <a:xfrm>
            <a:off x="5389050" y="935666"/>
            <a:ext cx="6593885" cy="327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1342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878C2C-7677-1EE5-D761-D0B090F43D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5E3C714-E701-FCCB-4D26-03C8B51FFCD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flipH="1">
            <a:off x="44365" y="758"/>
            <a:ext cx="12191999" cy="68635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080C25-1D81-3CA5-896D-26FC60F131A6}"/>
              </a:ext>
            </a:extLst>
          </p:cNvPr>
          <p:cNvSpPr txBox="1"/>
          <p:nvPr/>
        </p:nvSpPr>
        <p:spPr>
          <a:xfrm>
            <a:off x="948235" y="581689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4800" b="1" spc="-150" dirty="0">
                <a:solidFill>
                  <a:schemeClr val="accent3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Ⅱ</a:t>
            </a:r>
            <a:endParaRPr kumimoji="1" lang="ko-Kore-KR" altLang="en-US" sz="4800" b="1" spc="-150" dirty="0">
              <a:solidFill>
                <a:schemeClr val="accent3"/>
              </a:solidFill>
              <a:latin typeface="Pretendard" panose="02000503000000020004" pitchFamily="50" charset="-127"/>
              <a:ea typeface="Pretendard" panose="02000503000000020004" pitchFamily="50" charset="-127"/>
            </a:endParaRPr>
          </a:p>
        </p:txBody>
      </p:sp>
      <p:sp>
        <p:nvSpPr>
          <p:cNvPr id="8" name="제목 1">
            <a:extLst>
              <a:ext uri="{FF2B5EF4-FFF2-40B4-BE49-F238E27FC236}">
                <a16:creationId xmlns:a16="http://schemas.microsoft.com/office/drawing/2014/main" id="{1B6347E4-6282-9FF9-5760-9D4E4E4C8FFA}"/>
              </a:ext>
            </a:extLst>
          </p:cNvPr>
          <p:cNvSpPr txBox="1">
            <a:spLocks/>
          </p:cNvSpPr>
          <p:nvPr/>
        </p:nvSpPr>
        <p:spPr>
          <a:xfrm>
            <a:off x="1817562" y="657747"/>
            <a:ext cx="9683744" cy="6788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kumimoji="1" lang="ko-KR" altLang="en-US" sz="5000" b="1" dirty="0">
                <a:solidFill>
                  <a:schemeClr val="bg1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일정 및 달성도</a:t>
            </a:r>
          </a:p>
        </p:txBody>
      </p: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FD8A7863-CFE0-005B-A008-E054532A98F8}"/>
              </a:ext>
            </a:extLst>
          </p:cNvPr>
          <p:cNvGrpSpPr/>
          <p:nvPr/>
        </p:nvGrpSpPr>
        <p:grpSpPr>
          <a:xfrm>
            <a:off x="-28637" y="0"/>
            <a:ext cx="314876" cy="6865065"/>
            <a:chOff x="-28637" y="0"/>
            <a:chExt cx="314876" cy="6865065"/>
          </a:xfrm>
        </p:grpSpPr>
        <p:sp>
          <p:nvSpPr>
            <p:cNvPr id="34" name="직사각형 33">
              <a:extLst>
                <a:ext uri="{FF2B5EF4-FFF2-40B4-BE49-F238E27FC236}">
                  <a16:creationId xmlns:a16="http://schemas.microsoft.com/office/drawing/2014/main" id="{C4CBC39E-BFD3-ABD5-05E7-E93DE46704D7}"/>
                </a:ext>
              </a:extLst>
            </p:cNvPr>
            <p:cNvSpPr/>
            <p:nvPr/>
          </p:nvSpPr>
          <p:spPr>
            <a:xfrm>
              <a:off x="-28637" y="0"/>
              <a:ext cx="314876" cy="6865065"/>
            </a:xfrm>
            <a:prstGeom prst="rect">
              <a:avLst/>
            </a:prstGeom>
            <a:gradFill>
              <a:gsLst>
                <a:gs pos="21000">
                  <a:srgbClr val="0280FF"/>
                </a:gs>
                <a:gs pos="85000">
                  <a:srgbClr val="00C3FE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>
                <a:latin typeface="S-Core Dream 5 Medium" panose="020B0503030302020204" pitchFamily="34" charset="-127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34E36B5-F516-72B2-2AA2-725DD84AEEC9}"/>
                </a:ext>
              </a:extLst>
            </p:cNvPr>
            <p:cNvSpPr txBox="1"/>
            <p:nvPr/>
          </p:nvSpPr>
          <p:spPr>
            <a:xfrm rot="5400000">
              <a:off x="-328246" y="6024723"/>
              <a:ext cx="934871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ko-KR" altLang="en-US" sz="750" b="1" dirty="0">
                  <a:solidFill>
                    <a:schemeClr val="bg1"/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</a:rPr>
                <a:t>과학기술정보통신부</a:t>
              </a:r>
              <a:endParaRPr kumimoji="1" lang="ko-Kore-KR" altLang="en-US" sz="750" b="1" dirty="0">
                <a:solidFill>
                  <a:schemeClr val="bg1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endParaRPr>
            </a:p>
          </p:txBody>
        </p:sp>
      </p:grpSp>
      <p:sp>
        <p:nvSpPr>
          <p:cNvPr id="3" name="제목 1">
            <a:extLst>
              <a:ext uri="{FF2B5EF4-FFF2-40B4-BE49-F238E27FC236}">
                <a16:creationId xmlns:a16="http://schemas.microsoft.com/office/drawing/2014/main" id="{E2C5B416-CC63-7BE5-AC39-6780153ADBE8}"/>
              </a:ext>
            </a:extLst>
          </p:cNvPr>
          <p:cNvSpPr txBox="1">
            <a:spLocks/>
          </p:cNvSpPr>
          <p:nvPr/>
        </p:nvSpPr>
        <p:spPr>
          <a:xfrm>
            <a:off x="1085945" y="1609381"/>
            <a:ext cx="6470611" cy="6400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ko-KR" sz="1001" dirty="0">
                <a:solidFill>
                  <a:schemeClr val="bg2">
                    <a:lumMod val="50000"/>
                  </a:schemeClr>
                </a:solidFill>
                <a:latin typeface="S-Core Dream 4 Regular" panose="020B0203030302020204" pitchFamily="34" charset="-127"/>
                <a:ea typeface="S-Core Dream 4 Regular" panose="020B0203030302020204" pitchFamily="34" charset="-127"/>
              </a:rPr>
              <a:t>Development of data-based technology to explore and utilize data for people with disabilities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0E349C-78FA-3A43-0C0F-AD28CA8BE294}"/>
              </a:ext>
            </a:extLst>
          </p:cNvPr>
          <p:cNvSpPr txBox="1"/>
          <p:nvPr/>
        </p:nvSpPr>
        <p:spPr>
          <a:xfrm>
            <a:off x="8356263" y="2751341"/>
            <a:ext cx="1487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sz="1600" dirty="0">
                <a:solidFill>
                  <a:schemeClr val="bg1"/>
                </a:solidFill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연구추진 일정</a:t>
            </a:r>
            <a:endParaRPr kumimoji="1" lang="ko-Kore-KR" altLang="en-US" sz="1600" dirty="0">
              <a:solidFill>
                <a:schemeClr val="bg1"/>
              </a:solidFill>
              <a:latin typeface="S-Core Dream 5 Medium" panose="020B0503030302020204" pitchFamily="34" charset="-127"/>
              <a:ea typeface="S-Core Dream 5 Medium" panose="020B0503030302020204" pitchFamily="34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4F0FA5-C0F5-8A1D-158F-C9E0D43EFD93}"/>
              </a:ext>
            </a:extLst>
          </p:cNvPr>
          <p:cNvSpPr txBox="1"/>
          <p:nvPr/>
        </p:nvSpPr>
        <p:spPr>
          <a:xfrm>
            <a:off x="8356263" y="3276858"/>
            <a:ext cx="2247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sz="1600" dirty="0">
                <a:solidFill>
                  <a:schemeClr val="bg1"/>
                </a:solidFill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정량적 목표 대비 성과</a:t>
            </a:r>
            <a:endParaRPr kumimoji="1" lang="ko-Kore-KR" altLang="en-US" sz="1600" dirty="0">
              <a:solidFill>
                <a:schemeClr val="bg1"/>
              </a:solidFill>
              <a:latin typeface="S-Core Dream 5 Medium" panose="020B0503030302020204" pitchFamily="34" charset="-127"/>
              <a:ea typeface="S-Core Dream 5 Medium" panose="020B0503030302020204" pitchFamily="34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E73FAC-F8BB-0814-6CB9-6438FA30FC65}"/>
              </a:ext>
            </a:extLst>
          </p:cNvPr>
          <p:cNvSpPr txBox="1"/>
          <p:nvPr/>
        </p:nvSpPr>
        <p:spPr>
          <a:xfrm>
            <a:off x="7934351" y="2751341"/>
            <a:ext cx="4443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sz="1600" b="1" dirty="0">
                <a:solidFill>
                  <a:schemeClr val="bg1">
                    <a:lumMod val="85000"/>
                    <a:alpha val="74086"/>
                  </a:schemeClr>
                </a:solidFill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01</a:t>
            </a:r>
            <a:endParaRPr kumimoji="1" lang="ko-Kore-KR" altLang="en-US" sz="1600" b="1">
              <a:solidFill>
                <a:schemeClr val="bg1">
                  <a:lumMod val="85000"/>
                  <a:alpha val="74086"/>
                </a:schemeClr>
              </a:solidFill>
              <a:latin typeface="S-Core Dream 5 Medium" panose="020B0503030302020204" pitchFamily="34" charset="-127"/>
              <a:ea typeface="S-Core Dream 5 Medium" panose="020B0503030302020204" pitchFamily="34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D123BB-9846-AF95-D27B-AD232DD45F98}"/>
              </a:ext>
            </a:extLst>
          </p:cNvPr>
          <p:cNvSpPr txBox="1"/>
          <p:nvPr/>
        </p:nvSpPr>
        <p:spPr>
          <a:xfrm>
            <a:off x="7934351" y="3276858"/>
            <a:ext cx="4443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sz="1600" b="1" dirty="0">
                <a:solidFill>
                  <a:schemeClr val="bg1">
                    <a:lumMod val="85000"/>
                    <a:alpha val="74086"/>
                  </a:schemeClr>
                </a:solidFill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02</a:t>
            </a:r>
            <a:endParaRPr kumimoji="1" lang="ko-Kore-KR" altLang="en-US" sz="1600" b="1">
              <a:solidFill>
                <a:schemeClr val="bg1">
                  <a:lumMod val="85000"/>
                  <a:alpha val="74086"/>
                </a:schemeClr>
              </a:solidFill>
              <a:latin typeface="S-Core Dream 5 Medium" panose="020B0503030302020204" pitchFamily="34" charset="-127"/>
              <a:ea typeface="S-Core Dream 5 Medium" panose="020B05030303020202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366994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76426-9EDF-9F0C-D13D-1ABEC4C5D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id="{AEE044B9-AE1A-57A3-87E4-B2E7E7D7B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01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F609EF1-401A-F7E0-312E-E9D690EDEE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연구추진 일정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7A3FE"/>
                </a:solidFill>
                <a:effectLst/>
                <a:uLnTx/>
                <a:uFillTx/>
                <a:cs typeface="+mn-cs"/>
              </a:rPr>
              <a:t> (1/2)</a:t>
            </a:r>
            <a:r>
              <a:rPr lang="ko-KR" altLang="en-US" dirty="0"/>
              <a:t> </a:t>
            </a:r>
            <a:r>
              <a:rPr lang="en-US" altLang="ko-KR" dirty="0"/>
              <a:t>|</a:t>
            </a:r>
            <a:endParaRPr lang="ko-KR" altLang="en-US" sz="1600" dirty="0">
              <a:solidFill>
                <a:srgbClr val="FF0000"/>
              </a:solidFill>
            </a:endParaRP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28B1AC-6CC0-B9C9-3EBC-245C642202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F654E2-810E-7F46-960F-321F6A68832D}" type="slidenum">
              <a:rPr kumimoji="1" lang="ko-Kore-KR" altLang="en-US" smtClean="0"/>
              <a:pPr/>
              <a:t>15</a:t>
            </a:fld>
            <a:endParaRPr kumimoji="1" lang="ko-Kore-KR" altLang="en-US"/>
          </a:p>
        </p:txBody>
      </p:sp>
      <p:graphicFrame>
        <p:nvGraphicFramePr>
          <p:cNvPr id="7" name="표 6">
            <a:extLst>
              <a:ext uri="{FF2B5EF4-FFF2-40B4-BE49-F238E27FC236}">
                <a16:creationId xmlns:a16="http://schemas.microsoft.com/office/drawing/2014/main" id="{0BD76A50-2747-090A-E5B3-8E3F3A9954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4661276"/>
              </p:ext>
            </p:extLst>
          </p:nvPr>
        </p:nvGraphicFramePr>
        <p:xfrm>
          <a:off x="1164466" y="1246038"/>
          <a:ext cx="10127311" cy="2762434"/>
        </p:xfrm>
        <a:graphic>
          <a:graphicData uri="http://schemas.openxmlformats.org/drawingml/2006/table">
            <a:tbl>
              <a:tblPr/>
              <a:tblGrid>
                <a:gridCol w="1230955">
                  <a:extLst>
                    <a:ext uri="{9D8B030D-6E8A-4147-A177-3AD203B41FA5}">
                      <a16:colId xmlns:a16="http://schemas.microsoft.com/office/drawing/2014/main" val="1852597871"/>
                    </a:ext>
                  </a:extLst>
                </a:gridCol>
                <a:gridCol w="3946064">
                  <a:extLst>
                    <a:ext uri="{9D8B030D-6E8A-4147-A177-3AD203B41FA5}">
                      <a16:colId xmlns:a16="http://schemas.microsoft.com/office/drawing/2014/main" val="132995132"/>
                    </a:ext>
                  </a:extLst>
                </a:gridCol>
                <a:gridCol w="348996">
                  <a:extLst>
                    <a:ext uri="{9D8B030D-6E8A-4147-A177-3AD203B41FA5}">
                      <a16:colId xmlns:a16="http://schemas.microsoft.com/office/drawing/2014/main" val="1088773064"/>
                    </a:ext>
                  </a:extLst>
                </a:gridCol>
                <a:gridCol w="348996">
                  <a:extLst>
                    <a:ext uri="{9D8B030D-6E8A-4147-A177-3AD203B41FA5}">
                      <a16:colId xmlns:a16="http://schemas.microsoft.com/office/drawing/2014/main" val="3988452276"/>
                    </a:ext>
                  </a:extLst>
                </a:gridCol>
                <a:gridCol w="348996">
                  <a:extLst>
                    <a:ext uri="{9D8B030D-6E8A-4147-A177-3AD203B41FA5}">
                      <a16:colId xmlns:a16="http://schemas.microsoft.com/office/drawing/2014/main" val="2236014575"/>
                    </a:ext>
                  </a:extLst>
                </a:gridCol>
                <a:gridCol w="348996">
                  <a:extLst>
                    <a:ext uri="{9D8B030D-6E8A-4147-A177-3AD203B41FA5}">
                      <a16:colId xmlns:a16="http://schemas.microsoft.com/office/drawing/2014/main" val="3848758996"/>
                    </a:ext>
                  </a:extLst>
                </a:gridCol>
                <a:gridCol w="348996">
                  <a:extLst>
                    <a:ext uri="{9D8B030D-6E8A-4147-A177-3AD203B41FA5}">
                      <a16:colId xmlns:a16="http://schemas.microsoft.com/office/drawing/2014/main" val="3587161660"/>
                    </a:ext>
                  </a:extLst>
                </a:gridCol>
                <a:gridCol w="348996">
                  <a:extLst>
                    <a:ext uri="{9D8B030D-6E8A-4147-A177-3AD203B41FA5}">
                      <a16:colId xmlns:a16="http://schemas.microsoft.com/office/drawing/2014/main" val="594548129"/>
                    </a:ext>
                  </a:extLst>
                </a:gridCol>
                <a:gridCol w="348996">
                  <a:extLst>
                    <a:ext uri="{9D8B030D-6E8A-4147-A177-3AD203B41FA5}">
                      <a16:colId xmlns:a16="http://schemas.microsoft.com/office/drawing/2014/main" val="2993556558"/>
                    </a:ext>
                  </a:extLst>
                </a:gridCol>
                <a:gridCol w="348996">
                  <a:extLst>
                    <a:ext uri="{9D8B030D-6E8A-4147-A177-3AD203B41FA5}">
                      <a16:colId xmlns:a16="http://schemas.microsoft.com/office/drawing/2014/main" val="690120194"/>
                    </a:ext>
                  </a:extLst>
                </a:gridCol>
                <a:gridCol w="348996">
                  <a:extLst>
                    <a:ext uri="{9D8B030D-6E8A-4147-A177-3AD203B41FA5}">
                      <a16:colId xmlns:a16="http://schemas.microsoft.com/office/drawing/2014/main" val="3459104268"/>
                    </a:ext>
                  </a:extLst>
                </a:gridCol>
                <a:gridCol w="348996">
                  <a:extLst>
                    <a:ext uri="{9D8B030D-6E8A-4147-A177-3AD203B41FA5}">
                      <a16:colId xmlns:a16="http://schemas.microsoft.com/office/drawing/2014/main" val="2250185772"/>
                    </a:ext>
                  </a:extLst>
                </a:gridCol>
                <a:gridCol w="348996">
                  <a:extLst>
                    <a:ext uri="{9D8B030D-6E8A-4147-A177-3AD203B41FA5}">
                      <a16:colId xmlns:a16="http://schemas.microsoft.com/office/drawing/2014/main" val="2107845253"/>
                    </a:ext>
                  </a:extLst>
                </a:gridCol>
                <a:gridCol w="348996">
                  <a:extLst>
                    <a:ext uri="{9D8B030D-6E8A-4147-A177-3AD203B41FA5}">
                      <a16:colId xmlns:a16="http://schemas.microsoft.com/office/drawing/2014/main" val="3790356229"/>
                    </a:ext>
                  </a:extLst>
                </a:gridCol>
                <a:gridCol w="762340">
                  <a:extLst>
                    <a:ext uri="{9D8B030D-6E8A-4147-A177-3AD203B41FA5}">
                      <a16:colId xmlns:a16="http://schemas.microsoft.com/office/drawing/2014/main" val="2865870266"/>
                    </a:ext>
                  </a:extLst>
                </a:gridCol>
              </a:tblGrid>
              <a:tr h="427775">
                <a:tc rowSpan="6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kern="0" spc="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스위트케이</a:t>
                      </a:r>
                    </a:p>
                  </a:txBody>
                  <a:tcPr marL="17907" marR="17907" marT="17907" marB="17907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kern="0" spc="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개발내용</a:t>
                      </a:r>
                      <a:endParaRPr lang="ko-KR" altLang="en-US" sz="14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1AF"/>
                    </a:solidFill>
                  </a:tcPr>
                </a:tc>
                <a:tc gridSpan="1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개발기간</a:t>
                      </a: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1A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KoPub돋움체 Medium" panose="02020603020101020101" pitchFamily="18" charset="-127"/>
                        <a:ea typeface="KoPub돋움체 Medium" panose="02020603020101020101" pitchFamily="18" charset="-127"/>
                      </a:endParaRPr>
                    </a:p>
                  </a:txBody>
                  <a:tcPr marL="17907" marR="17907" marT="17907" marB="17907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61A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KoPub돋움체 Medium" panose="02020603020101020101" pitchFamily="18" charset="-127"/>
                        <a:ea typeface="KoPub돋움체 Medium" panose="02020603020101020101" pitchFamily="18" charset="-127"/>
                      </a:endParaRPr>
                    </a:p>
                  </a:txBody>
                  <a:tcPr marL="17907" marR="17907" marT="17907" marB="17907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61A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KoPub돋움체 Medium" panose="02020603020101020101" pitchFamily="18" charset="-127"/>
                        <a:ea typeface="KoPub돋움체 Medium" panose="02020603020101020101" pitchFamily="18" charset="-127"/>
                      </a:endParaRPr>
                    </a:p>
                  </a:txBody>
                  <a:tcPr marL="17907" marR="17907" marT="17907" marB="17907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61A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17907" marR="17907" marT="17907" marB="17907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61A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KoPub돋움체 Medium" panose="02020603020101020101" pitchFamily="18" charset="-127"/>
                        <a:ea typeface="KoPub돋움체 Medium" panose="02020603020101020101" pitchFamily="18" charset="-127"/>
                      </a:endParaRPr>
                    </a:p>
                  </a:txBody>
                  <a:tcPr marL="17907" marR="17907" marT="17907" marB="17907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61A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KoPub돋움체 Medium" panose="02020603020101020101" pitchFamily="18" charset="-127"/>
                        <a:ea typeface="KoPub돋움체 Medium" panose="02020603020101020101" pitchFamily="18" charset="-127"/>
                      </a:endParaRPr>
                    </a:p>
                  </a:txBody>
                  <a:tcPr marL="17907" marR="17907" marT="17907" marB="17907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61A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KoPub돋움체 Medium" panose="02020603020101020101" pitchFamily="18" charset="-127"/>
                        <a:ea typeface="KoPub돋움체 Medium" panose="02020603020101020101" pitchFamily="18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61A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KoPub돋움체 Medium" panose="02020603020101020101" pitchFamily="18" charset="-127"/>
                        <a:ea typeface="KoPub돋움체 Medium" panose="02020603020101020101" pitchFamily="18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61A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KoPub돋움체 Medium" panose="02020603020101020101" pitchFamily="18" charset="-127"/>
                        <a:ea typeface="KoPub돋움체 Medium" panose="02020603020101020101" pitchFamily="18" charset="-127"/>
                      </a:endParaRPr>
                    </a:p>
                  </a:txBody>
                  <a:tcPr marL="17907" marR="17907" marT="17907" marB="17907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61A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KoPub돋움체 Medium" panose="02020603020101020101" pitchFamily="18" charset="-127"/>
                        <a:ea typeface="KoPub돋움체 Medium" panose="02020603020101020101" pitchFamily="18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61A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KoPub돋움체 Medium" panose="02020603020101020101" pitchFamily="18" charset="-127"/>
                        <a:ea typeface="KoPub돋움체 Medium" panose="02020603020101020101" pitchFamily="18" charset="-127"/>
                      </a:endParaRPr>
                    </a:p>
                  </a:txBody>
                  <a:tcPr marL="17907" marR="17907" marT="17907" marB="17907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61A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비고</a:t>
                      </a:r>
                      <a:endParaRPr lang="ko-KR" altLang="en-US" sz="14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1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5798043"/>
                  </a:ext>
                </a:extLst>
              </a:tr>
              <a:tr h="34715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1</a:t>
                      </a: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1A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2</a:t>
                      </a: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1A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3</a:t>
                      </a: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1A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4</a:t>
                      </a: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1A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5</a:t>
                      </a: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1A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6</a:t>
                      </a:r>
                      <a:endParaRPr lang="en-US" sz="11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1A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7</a:t>
                      </a: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1A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8</a:t>
                      </a: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1A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9</a:t>
                      </a: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1A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10</a:t>
                      </a: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1A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11</a:t>
                      </a: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1A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12</a:t>
                      </a: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1A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2505100"/>
                  </a:ext>
                </a:extLst>
              </a:tr>
              <a:tr h="49687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3500" marR="0" lvl="0" indent="0" algn="just" defTabSz="914400" rtl="0" eaLnBrk="1" fontAlgn="base" latinLnBrk="1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0" spc="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1. </a:t>
                      </a:r>
                      <a:r>
                        <a:rPr lang="ko-KR" altLang="en-US" sz="1400" kern="0" spc="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공공 및 민간 데이터 활용 </a:t>
                      </a:r>
                      <a:r>
                        <a:rPr lang="en-US" altLang="ko-KR" sz="1400" kern="0" spc="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DB </a:t>
                      </a:r>
                      <a:r>
                        <a:rPr lang="ko-KR" altLang="en-US" sz="1400" kern="0" spc="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구축</a:t>
                      </a:r>
                      <a:endParaRPr lang="en-US" altLang="ko-KR" sz="14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94599475"/>
                  </a:ext>
                </a:extLst>
              </a:tr>
              <a:tr h="49687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6350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2. </a:t>
                      </a:r>
                      <a:r>
                        <a:rPr lang="ko-KR" altLang="en-US" sz="1400" kern="0" spc="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장애인 자립생활 지원 빅데이터 플랫폼 구축</a:t>
                      </a:r>
                      <a:endParaRPr lang="en-US" altLang="ko-KR" sz="1400" b="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53842885"/>
                  </a:ext>
                </a:extLst>
              </a:tr>
              <a:tr h="49687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3500" marR="0" lvl="0" indent="0" algn="just" defTabSz="914400" rtl="0" eaLnBrk="1" fontAlgn="base" latinLnBrk="1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0" spc="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3. </a:t>
                      </a:r>
                      <a:r>
                        <a:rPr lang="ko-KR" altLang="en-US" sz="1400" kern="0" spc="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데이터 분석 툴 개발</a:t>
                      </a: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3244823"/>
                  </a:ext>
                </a:extLst>
              </a:tr>
              <a:tr h="49687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350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4. </a:t>
                      </a:r>
                      <a:r>
                        <a:rPr lang="ko-KR" altLang="en-US" sz="1400" kern="0" spc="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사용 주체별 실증 계획 수립</a:t>
                      </a: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2657437"/>
                  </a:ext>
                </a:extLst>
              </a:tr>
            </a:tbl>
          </a:graphicData>
        </a:graphic>
      </p:graphicFrame>
      <p:graphicFrame>
        <p:nvGraphicFramePr>
          <p:cNvPr id="5" name="표 4">
            <a:extLst>
              <a:ext uri="{FF2B5EF4-FFF2-40B4-BE49-F238E27FC236}">
                <a16:creationId xmlns:a16="http://schemas.microsoft.com/office/drawing/2014/main" id="{11D056C6-9030-40BC-CEB2-1C2E4A258B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1106483"/>
              </p:ext>
            </p:extLst>
          </p:nvPr>
        </p:nvGraphicFramePr>
        <p:xfrm>
          <a:off x="1175098" y="4148731"/>
          <a:ext cx="10127311" cy="1922461"/>
        </p:xfrm>
        <a:graphic>
          <a:graphicData uri="http://schemas.openxmlformats.org/drawingml/2006/table">
            <a:tbl>
              <a:tblPr/>
              <a:tblGrid>
                <a:gridCol w="1230955">
                  <a:extLst>
                    <a:ext uri="{9D8B030D-6E8A-4147-A177-3AD203B41FA5}">
                      <a16:colId xmlns:a16="http://schemas.microsoft.com/office/drawing/2014/main" val="1852597871"/>
                    </a:ext>
                  </a:extLst>
                </a:gridCol>
                <a:gridCol w="3946064">
                  <a:extLst>
                    <a:ext uri="{9D8B030D-6E8A-4147-A177-3AD203B41FA5}">
                      <a16:colId xmlns:a16="http://schemas.microsoft.com/office/drawing/2014/main" val="132995132"/>
                    </a:ext>
                  </a:extLst>
                </a:gridCol>
                <a:gridCol w="348996">
                  <a:extLst>
                    <a:ext uri="{9D8B030D-6E8A-4147-A177-3AD203B41FA5}">
                      <a16:colId xmlns:a16="http://schemas.microsoft.com/office/drawing/2014/main" val="1088773064"/>
                    </a:ext>
                  </a:extLst>
                </a:gridCol>
                <a:gridCol w="348996">
                  <a:extLst>
                    <a:ext uri="{9D8B030D-6E8A-4147-A177-3AD203B41FA5}">
                      <a16:colId xmlns:a16="http://schemas.microsoft.com/office/drawing/2014/main" val="3988452276"/>
                    </a:ext>
                  </a:extLst>
                </a:gridCol>
                <a:gridCol w="348996">
                  <a:extLst>
                    <a:ext uri="{9D8B030D-6E8A-4147-A177-3AD203B41FA5}">
                      <a16:colId xmlns:a16="http://schemas.microsoft.com/office/drawing/2014/main" val="2236014575"/>
                    </a:ext>
                  </a:extLst>
                </a:gridCol>
                <a:gridCol w="348996">
                  <a:extLst>
                    <a:ext uri="{9D8B030D-6E8A-4147-A177-3AD203B41FA5}">
                      <a16:colId xmlns:a16="http://schemas.microsoft.com/office/drawing/2014/main" val="3848758996"/>
                    </a:ext>
                  </a:extLst>
                </a:gridCol>
                <a:gridCol w="348996">
                  <a:extLst>
                    <a:ext uri="{9D8B030D-6E8A-4147-A177-3AD203B41FA5}">
                      <a16:colId xmlns:a16="http://schemas.microsoft.com/office/drawing/2014/main" val="3587161660"/>
                    </a:ext>
                  </a:extLst>
                </a:gridCol>
                <a:gridCol w="348996">
                  <a:extLst>
                    <a:ext uri="{9D8B030D-6E8A-4147-A177-3AD203B41FA5}">
                      <a16:colId xmlns:a16="http://schemas.microsoft.com/office/drawing/2014/main" val="594548129"/>
                    </a:ext>
                  </a:extLst>
                </a:gridCol>
                <a:gridCol w="348996">
                  <a:extLst>
                    <a:ext uri="{9D8B030D-6E8A-4147-A177-3AD203B41FA5}">
                      <a16:colId xmlns:a16="http://schemas.microsoft.com/office/drawing/2014/main" val="2993556558"/>
                    </a:ext>
                  </a:extLst>
                </a:gridCol>
                <a:gridCol w="348996">
                  <a:extLst>
                    <a:ext uri="{9D8B030D-6E8A-4147-A177-3AD203B41FA5}">
                      <a16:colId xmlns:a16="http://schemas.microsoft.com/office/drawing/2014/main" val="690120194"/>
                    </a:ext>
                  </a:extLst>
                </a:gridCol>
                <a:gridCol w="348996">
                  <a:extLst>
                    <a:ext uri="{9D8B030D-6E8A-4147-A177-3AD203B41FA5}">
                      <a16:colId xmlns:a16="http://schemas.microsoft.com/office/drawing/2014/main" val="3459104268"/>
                    </a:ext>
                  </a:extLst>
                </a:gridCol>
                <a:gridCol w="348996">
                  <a:extLst>
                    <a:ext uri="{9D8B030D-6E8A-4147-A177-3AD203B41FA5}">
                      <a16:colId xmlns:a16="http://schemas.microsoft.com/office/drawing/2014/main" val="2250185772"/>
                    </a:ext>
                  </a:extLst>
                </a:gridCol>
                <a:gridCol w="348996">
                  <a:extLst>
                    <a:ext uri="{9D8B030D-6E8A-4147-A177-3AD203B41FA5}">
                      <a16:colId xmlns:a16="http://schemas.microsoft.com/office/drawing/2014/main" val="2107845253"/>
                    </a:ext>
                  </a:extLst>
                </a:gridCol>
                <a:gridCol w="348996">
                  <a:extLst>
                    <a:ext uri="{9D8B030D-6E8A-4147-A177-3AD203B41FA5}">
                      <a16:colId xmlns:a16="http://schemas.microsoft.com/office/drawing/2014/main" val="3790356229"/>
                    </a:ext>
                  </a:extLst>
                </a:gridCol>
                <a:gridCol w="762340">
                  <a:extLst>
                    <a:ext uri="{9D8B030D-6E8A-4147-A177-3AD203B41FA5}">
                      <a16:colId xmlns:a16="http://schemas.microsoft.com/office/drawing/2014/main" val="2865870266"/>
                    </a:ext>
                  </a:extLst>
                </a:gridCol>
              </a:tblGrid>
              <a:tr h="464968">
                <a:tc rowSpan="4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kern="0" spc="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차세대융합기술연구원</a:t>
                      </a:r>
                    </a:p>
                  </a:txBody>
                  <a:tcPr marL="17907" marR="17907" marT="17907" marB="17907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kern="0" spc="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개발내용</a:t>
                      </a:r>
                      <a:endParaRPr lang="ko-KR" altLang="en-US" sz="14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1AF"/>
                    </a:solidFill>
                  </a:tcPr>
                </a:tc>
                <a:tc gridSpan="1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개발기간</a:t>
                      </a: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1A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KoPub돋움체 Medium" panose="02020603020101020101" pitchFamily="18" charset="-127"/>
                        <a:ea typeface="KoPub돋움체 Medium" panose="02020603020101020101" pitchFamily="18" charset="-127"/>
                      </a:endParaRPr>
                    </a:p>
                  </a:txBody>
                  <a:tcPr marL="17907" marR="17907" marT="17907" marB="17907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61A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KoPub돋움체 Medium" panose="02020603020101020101" pitchFamily="18" charset="-127"/>
                        <a:ea typeface="KoPub돋움체 Medium" panose="02020603020101020101" pitchFamily="18" charset="-127"/>
                      </a:endParaRPr>
                    </a:p>
                  </a:txBody>
                  <a:tcPr marL="17907" marR="17907" marT="17907" marB="17907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61A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KoPub돋움체 Medium" panose="02020603020101020101" pitchFamily="18" charset="-127"/>
                        <a:ea typeface="KoPub돋움체 Medium" panose="02020603020101020101" pitchFamily="18" charset="-127"/>
                      </a:endParaRPr>
                    </a:p>
                  </a:txBody>
                  <a:tcPr marL="17907" marR="17907" marT="17907" marB="17907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61A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17907" marR="17907" marT="17907" marB="17907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61A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KoPub돋움체 Medium" panose="02020603020101020101" pitchFamily="18" charset="-127"/>
                        <a:ea typeface="KoPub돋움체 Medium" panose="02020603020101020101" pitchFamily="18" charset="-127"/>
                      </a:endParaRPr>
                    </a:p>
                  </a:txBody>
                  <a:tcPr marL="17907" marR="17907" marT="17907" marB="17907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61A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KoPub돋움체 Medium" panose="02020603020101020101" pitchFamily="18" charset="-127"/>
                        <a:ea typeface="KoPub돋움체 Medium" panose="02020603020101020101" pitchFamily="18" charset="-127"/>
                      </a:endParaRPr>
                    </a:p>
                  </a:txBody>
                  <a:tcPr marL="17907" marR="17907" marT="17907" marB="17907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61A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KoPub돋움체 Medium" panose="02020603020101020101" pitchFamily="18" charset="-127"/>
                        <a:ea typeface="KoPub돋움체 Medium" panose="02020603020101020101" pitchFamily="18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61A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KoPub돋움체 Medium" panose="02020603020101020101" pitchFamily="18" charset="-127"/>
                        <a:ea typeface="KoPub돋움체 Medium" panose="02020603020101020101" pitchFamily="18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61A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KoPub돋움체 Medium" panose="02020603020101020101" pitchFamily="18" charset="-127"/>
                        <a:ea typeface="KoPub돋움체 Medium" panose="02020603020101020101" pitchFamily="18" charset="-127"/>
                      </a:endParaRPr>
                    </a:p>
                  </a:txBody>
                  <a:tcPr marL="17907" marR="17907" marT="17907" marB="17907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61A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KoPub돋움체 Medium" panose="02020603020101020101" pitchFamily="18" charset="-127"/>
                        <a:ea typeface="KoPub돋움체 Medium" panose="02020603020101020101" pitchFamily="18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61A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KoPub돋움체 Medium" panose="02020603020101020101" pitchFamily="18" charset="-127"/>
                        <a:ea typeface="KoPub돋움체 Medium" panose="02020603020101020101" pitchFamily="18" charset="-127"/>
                      </a:endParaRPr>
                    </a:p>
                  </a:txBody>
                  <a:tcPr marL="17907" marR="17907" marT="17907" marB="17907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61A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비고</a:t>
                      </a:r>
                      <a:endParaRPr lang="ko-KR" altLang="en-US" sz="14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1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5798043"/>
                  </a:ext>
                </a:extLst>
              </a:tr>
              <a:tr h="37733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1</a:t>
                      </a: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1A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2</a:t>
                      </a: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1A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3</a:t>
                      </a: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1A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4</a:t>
                      </a: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1A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5</a:t>
                      </a: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1A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6</a:t>
                      </a:r>
                      <a:endParaRPr lang="en-US" sz="11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1A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7</a:t>
                      </a: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1A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8</a:t>
                      </a: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1A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9</a:t>
                      </a: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1A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10</a:t>
                      </a: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1A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11</a:t>
                      </a: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1A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12</a:t>
                      </a: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1A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2505100"/>
                  </a:ext>
                </a:extLst>
              </a:tr>
              <a:tr h="54007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3500" marR="0" lvl="0" indent="0" algn="just" defTabSz="914400" rtl="0" eaLnBrk="1" fontAlgn="base" latinLnBrk="1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0" spc="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1. </a:t>
                      </a:r>
                      <a:r>
                        <a:rPr lang="ko-KR" altLang="en-US" sz="1400" kern="0" spc="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장애인 무장애 이동경로 최적화 모델 개발</a:t>
                      </a:r>
                      <a:endParaRPr lang="en-US" altLang="ko-KR" sz="14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4599475"/>
                  </a:ext>
                </a:extLst>
              </a:tr>
              <a:tr h="54007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6350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kern="0" spc="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2. </a:t>
                      </a:r>
                      <a:r>
                        <a:rPr lang="ko-KR" altLang="en-US" sz="1400" b="0" kern="0" spc="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장애 특성별 일자리 추천 모델 개발</a:t>
                      </a:r>
                      <a:endParaRPr lang="en-US" altLang="ko-KR" sz="1400" b="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538428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81928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76426-9EDF-9F0C-D13D-1ABEC4C5D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id="{AEE044B9-AE1A-57A3-87E4-B2E7E7D7B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01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F609EF1-401A-F7E0-312E-E9D690EDEE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연구추진 일정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7A3FE"/>
                </a:solidFill>
                <a:effectLst/>
                <a:uLnTx/>
                <a:uFillTx/>
                <a:cs typeface="+mn-cs"/>
              </a:rPr>
              <a:t> (2/2)</a:t>
            </a:r>
            <a:r>
              <a:rPr lang="ko-KR" altLang="en-US" dirty="0"/>
              <a:t> </a:t>
            </a:r>
            <a:r>
              <a:rPr lang="en-US" altLang="ko-KR" dirty="0"/>
              <a:t>|</a:t>
            </a:r>
            <a:endParaRPr lang="ko-KR" altLang="en-US" sz="1600" dirty="0">
              <a:solidFill>
                <a:srgbClr val="FF0000"/>
              </a:solidFill>
            </a:endParaRP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28B1AC-6CC0-B9C9-3EBC-245C642202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F654E2-810E-7F46-960F-321F6A68832D}" type="slidenum">
              <a:rPr kumimoji="1" lang="ko-Kore-KR" altLang="en-US" smtClean="0"/>
              <a:pPr/>
              <a:t>16</a:t>
            </a:fld>
            <a:endParaRPr kumimoji="1" lang="ko-Kore-KR" altLang="en-US"/>
          </a:p>
        </p:txBody>
      </p:sp>
      <p:graphicFrame>
        <p:nvGraphicFramePr>
          <p:cNvPr id="5" name="표 4">
            <a:extLst>
              <a:ext uri="{FF2B5EF4-FFF2-40B4-BE49-F238E27FC236}">
                <a16:creationId xmlns:a16="http://schemas.microsoft.com/office/drawing/2014/main" id="{484BAD14-F53C-BC66-165C-D8EDB5432F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871857"/>
              </p:ext>
            </p:extLst>
          </p:nvPr>
        </p:nvGraphicFramePr>
        <p:xfrm>
          <a:off x="1164466" y="1246038"/>
          <a:ext cx="10127311" cy="2265558"/>
        </p:xfrm>
        <a:graphic>
          <a:graphicData uri="http://schemas.openxmlformats.org/drawingml/2006/table">
            <a:tbl>
              <a:tblPr/>
              <a:tblGrid>
                <a:gridCol w="1230955">
                  <a:extLst>
                    <a:ext uri="{9D8B030D-6E8A-4147-A177-3AD203B41FA5}">
                      <a16:colId xmlns:a16="http://schemas.microsoft.com/office/drawing/2014/main" val="1852597871"/>
                    </a:ext>
                  </a:extLst>
                </a:gridCol>
                <a:gridCol w="3946064">
                  <a:extLst>
                    <a:ext uri="{9D8B030D-6E8A-4147-A177-3AD203B41FA5}">
                      <a16:colId xmlns:a16="http://schemas.microsoft.com/office/drawing/2014/main" val="132995132"/>
                    </a:ext>
                  </a:extLst>
                </a:gridCol>
                <a:gridCol w="348996">
                  <a:extLst>
                    <a:ext uri="{9D8B030D-6E8A-4147-A177-3AD203B41FA5}">
                      <a16:colId xmlns:a16="http://schemas.microsoft.com/office/drawing/2014/main" val="1088773064"/>
                    </a:ext>
                  </a:extLst>
                </a:gridCol>
                <a:gridCol w="348996">
                  <a:extLst>
                    <a:ext uri="{9D8B030D-6E8A-4147-A177-3AD203B41FA5}">
                      <a16:colId xmlns:a16="http://schemas.microsoft.com/office/drawing/2014/main" val="3988452276"/>
                    </a:ext>
                  </a:extLst>
                </a:gridCol>
                <a:gridCol w="348996">
                  <a:extLst>
                    <a:ext uri="{9D8B030D-6E8A-4147-A177-3AD203B41FA5}">
                      <a16:colId xmlns:a16="http://schemas.microsoft.com/office/drawing/2014/main" val="2236014575"/>
                    </a:ext>
                  </a:extLst>
                </a:gridCol>
                <a:gridCol w="348996">
                  <a:extLst>
                    <a:ext uri="{9D8B030D-6E8A-4147-A177-3AD203B41FA5}">
                      <a16:colId xmlns:a16="http://schemas.microsoft.com/office/drawing/2014/main" val="3848758996"/>
                    </a:ext>
                  </a:extLst>
                </a:gridCol>
                <a:gridCol w="348996">
                  <a:extLst>
                    <a:ext uri="{9D8B030D-6E8A-4147-A177-3AD203B41FA5}">
                      <a16:colId xmlns:a16="http://schemas.microsoft.com/office/drawing/2014/main" val="3587161660"/>
                    </a:ext>
                  </a:extLst>
                </a:gridCol>
                <a:gridCol w="348996">
                  <a:extLst>
                    <a:ext uri="{9D8B030D-6E8A-4147-A177-3AD203B41FA5}">
                      <a16:colId xmlns:a16="http://schemas.microsoft.com/office/drawing/2014/main" val="594548129"/>
                    </a:ext>
                  </a:extLst>
                </a:gridCol>
                <a:gridCol w="348996">
                  <a:extLst>
                    <a:ext uri="{9D8B030D-6E8A-4147-A177-3AD203B41FA5}">
                      <a16:colId xmlns:a16="http://schemas.microsoft.com/office/drawing/2014/main" val="2993556558"/>
                    </a:ext>
                  </a:extLst>
                </a:gridCol>
                <a:gridCol w="348996">
                  <a:extLst>
                    <a:ext uri="{9D8B030D-6E8A-4147-A177-3AD203B41FA5}">
                      <a16:colId xmlns:a16="http://schemas.microsoft.com/office/drawing/2014/main" val="690120194"/>
                    </a:ext>
                  </a:extLst>
                </a:gridCol>
                <a:gridCol w="348996">
                  <a:extLst>
                    <a:ext uri="{9D8B030D-6E8A-4147-A177-3AD203B41FA5}">
                      <a16:colId xmlns:a16="http://schemas.microsoft.com/office/drawing/2014/main" val="3459104268"/>
                    </a:ext>
                  </a:extLst>
                </a:gridCol>
                <a:gridCol w="348996">
                  <a:extLst>
                    <a:ext uri="{9D8B030D-6E8A-4147-A177-3AD203B41FA5}">
                      <a16:colId xmlns:a16="http://schemas.microsoft.com/office/drawing/2014/main" val="2250185772"/>
                    </a:ext>
                  </a:extLst>
                </a:gridCol>
                <a:gridCol w="348996">
                  <a:extLst>
                    <a:ext uri="{9D8B030D-6E8A-4147-A177-3AD203B41FA5}">
                      <a16:colId xmlns:a16="http://schemas.microsoft.com/office/drawing/2014/main" val="2107845253"/>
                    </a:ext>
                  </a:extLst>
                </a:gridCol>
                <a:gridCol w="348996">
                  <a:extLst>
                    <a:ext uri="{9D8B030D-6E8A-4147-A177-3AD203B41FA5}">
                      <a16:colId xmlns:a16="http://schemas.microsoft.com/office/drawing/2014/main" val="3790356229"/>
                    </a:ext>
                  </a:extLst>
                </a:gridCol>
                <a:gridCol w="762340">
                  <a:extLst>
                    <a:ext uri="{9D8B030D-6E8A-4147-A177-3AD203B41FA5}">
                      <a16:colId xmlns:a16="http://schemas.microsoft.com/office/drawing/2014/main" val="2865870266"/>
                    </a:ext>
                  </a:extLst>
                </a:gridCol>
              </a:tblGrid>
              <a:tr h="427775">
                <a:tc rowSpan="5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kern="0" spc="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한국보건사회</a:t>
                      </a:r>
                      <a:endParaRPr lang="en-US" altLang="ko-KR" sz="1400" b="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Bold" panose="00000800000000000000" pitchFamily="2" charset="-127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kern="0" spc="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연구원</a:t>
                      </a:r>
                    </a:p>
                  </a:txBody>
                  <a:tcPr marL="17907" marR="17907" marT="17907" marB="17907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kern="0" spc="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개발내용</a:t>
                      </a:r>
                      <a:endParaRPr lang="ko-KR" altLang="en-US" sz="14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1AF"/>
                    </a:solidFill>
                  </a:tcPr>
                </a:tc>
                <a:tc gridSpan="1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개발기간</a:t>
                      </a: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1A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KoPub돋움체 Medium" panose="02020603020101020101" pitchFamily="18" charset="-127"/>
                        <a:ea typeface="KoPub돋움체 Medium" panose="02020603020101020101" pitchFamily="18" charset="-127"/>
                      </a:endParaRPr>
                    </a:p>
                  </a:txBody>
                  <a:tcPr marL="17907" marR="17907" marT="17907" marB="17907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61A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KoPub돋움체 Medium" panose="02020603020101020101" pitchFamily="18" charset="-127"/>
                        <a:ea typeface="KoPub돋움체 Medium" panose="02020603020101020101" pitchFamily="18" charset="-127"/>
                      </a:endParaRPr>
                    </a:p>
                  </a:txBody>
                  <a:tcPr marL="17907" marR="17907" marT="17907" marB="17907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61A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KoPub돋움체 Medium" panose="02020603020101020101" pitchFamily="18" charset="-127"/>
                        <a:ea typeface="KoPub돋움체 Medium" panose="02020603020101020101" pitchFamily="18" charset="-127"/>
                      </a:endParaRPr>
                    </a:p>
                  </a:txBody>
                  <a:tcPr marL="17907" marR="17907" marT="17907" marB="17907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61A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17907" marR="17907" marT="17907" marB="17907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61A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KoPub돋움체 Medium" panose="02020603020101020101" pitchFamily="18" charset="-127"/>
                        <a:ea typeface="KoPub돋움체 Medium" panose="02020603020101020101" pitchFamily="18" charset="-127"/>
                      </a:endParaRPr>
                    </a:p>
                  </a:txBody>
                  <a:tcPr marL="17907" marR="17907" marT="17907" marB="17907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61A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KoPub돋움체 Medium" panose="02020603020101020101" pitchFamily="18" charset="-127"/>
                        <a:ea typeface="KoPub돋움체 Medium" panose="02020603020101020101" pitchFamily="18" charset="-127"/>
                      </a:endParaRPr>
                    </a:p>
                  </a:txBody>
                  <a:tcPr marL="17907" marR="17907" marT="17907" marB="17907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61A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KoPub돋움체 Medium" panose="02020603020101020101" pitchFamily="18" charset="-127"/>
                        <a:ea typeface="KoPub돋움체 Medium" panose="02020603020101020101" pitchFamily="18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61A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KoPub돋움체 Medium" panose="02020603020101020101" pitchFamily="18" charset="-127"/>
                        <a:ea typeface="KoPub돋움체 Medium" panose="02020603020101020101" pitchFamily="18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61A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KoPub돋움체 Medium" panose="02020603020101020101" pitchFamily="18" charset="-127"/>
                        <a:ea typeface="KoPub돋움체 Medium" panose="02020603020101020101" pitchFamily="18" charset="-127"/>
                      </a:endParaRPr>
                    </a:p>
                  </a:txBody>
                  <a:tcPr marL="17907" marR="17907" marT="17907" marB="17907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61A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KoPub돋움체 Medium" panose="02020603020101020101" pitchFamily="18" charset="-127"/>
                        <a:ea typeface="KoPub돋움체 Medium" panose="02020603020101020101" pitchFamily="18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61A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KoPub돋움체 Medium" panose="02020603020101020101" pitchFamily="18" charset="-127"/>
                        <a:ea typeface="KoPub돋움체 Medium" panose="02020603020101020101" pitchFamily="18" charset="-127"/>
                      </a:endParaRPr>
                    </a:p>
                  </a:txBody>
                  <a:tcPr marL="17907" marR="17907" marT="17907" marB="17907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61A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비고</a:t>
                      </a:r>
                      <a:endParaRPr lang="ko-KR" altLang="en-US" sz="14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1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5798043"/>
                  </a:ext>
                </a:extLst>
              </a:tr>
              <a:tr h="34715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1</a:t>
                      </a: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1A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2</a:t>
                      </a: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1A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3</a:t>
                      </a: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1A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4</a:t>
                      </a: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1A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5</a:t>
                      </a: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1A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6</a:t>
                      </a:r>
                      <a:endParaRPr lang="en-US" sz="11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1A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7</a:t>
                      </a: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1A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8</a:t>
                      </a: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1A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9</a:t>
                      </a: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1A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10</a:t>
                      </a: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1A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11</a:t>
                      </a: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1A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12</a:t>
                      </a: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1A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2505100"/>
                  </a:ext>
                </a:extLst>
              </a:tr>
              <a:tr h="49687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3500" marR="0" lvl="0" indent="0" algn="just" defTabSz="914400" rtl="0" eaLnBrk="1" fontAlgn="base" latinLnBrk="1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1. </a:t>
                      </a:r>
                      <a:r>
                        <a:rPr lang="ko-KR" altLang="en-US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보유 데이터 공개 지원</a:t>
                      </a:r>
                      <a:endParaRPr lang="en-US" altLang="ko-KR" sz="14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94599475"/>
                  </a:ext>
                </a:extLst>
              </a:tr>
              <a:tr h="49687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6350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kern="0" spc="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2. </a:t>
                      </a:r>
                      <a:r>
                        <a:rPr lang="ko-KR" altLang="en-US" sz="1400" b="0" kern="0" spc="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기존 데이터 활용 제약사항 및 해결 방안 모색</a:t>
                      </a:r>
                      <a:endParaRPr lang="en-US" altLang="ko-KR" sz="1400" b="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53842885"/>
                  </a:ext>
                </a:extLst>
              </a:tr>
              <a:tr h="49687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3500" marR="0" lvl="0" indent="0" algn="just" defTabSz="914400" rtl="0" eaLnBrk="1" fontAlgn="base" latinLnBrk="1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0" spc="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3. </a:t>
                      </a:r>
                      <a:r>
                        <a:rPr lang="ko-KR" altLang="en-US" sz="1400" kern="0" spc="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이슈해결을 위한 필요 데이터 연구</a:t>
                      </a: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3244823"/>
                  </a:ext>
                </a:extLst>
              </a:tr>
            </a:tbl>
          </a:graphicData>
        </a:graphic>
      </p:graphicFrame>
      <p:graphicFrame>
        <p:nvGraphicFramePr>
          <p:cNvPr id="12" name="표 11">
            <a:extLst>
              <a:ext uri="{FF2B5EF4-FFF2-40B4-BE49-F238E27FC236}">
                <a16:creationId xmlns:a16="http://schemas.microsoft.com/office/drawing/2014/main" id="{FB746283-5B7C-1388-3FCE-FA8CC05F05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9682649"/>
              </p:ext>
            </p:extLst>
          </p:nvPr>
        </p:nvGraphicFramePr>
        <p:xfrm>
          <a:off x="1164466" y="3606466"/>
          <a:ext cx="10127311" cy="2265558"/>
        </p:xfrm>
        <a:graphic>
          <a:graphicData uri="http://schemas.openxmlformats.org/drawingml/2006/table">
            <a:tbl>
              <a:tblPr/>
              <a:tblGrid>
                <a:gridCol w="1230955">
                  <a:extLst>
                    <a:ext uri="{9D8B030D-6E8A-4147-A177-3AD203B41FA5}">
                      <a16:colId xmlns:a16="http://schemas.microsoft.com/office/drawing/2014/main" val="1852597871"/>
                    </a:ext>
                  </a:extLst>
                </a:gridCol>
                <a:gridCol w="3946064">
                  <a:extLst>
                    <a:ext uri="{9D8B030D-6E8A-4147-A177-3AD203B41FA5}">
                      <a16:colId xmlns:a16="http://schemas.microsoft.com/office/drawing/2014/main" val="132995132"/>
                    </a:ext>
                  </a:extLst>
                </a:gridCol>
                <a:gridCol w="348996">
                  <a:extLst>
                    <a:ext uri="{9D8B030D-6E8A-4147-A177-3AD203B41FA5}">
                      <a16:colId xmlns:a16="http://schemas.microsoft.com/office/drawing/2014/main" val="1088773064"/>
                    </a:ext>
                  </a:extLst>
                </a:gridCol>
                <a:gridCol w="348996">
                  <a:extLst>
                    <a:ext uri="{9D8B030D-6E8A-4147-A177-3AD203B41FA5}">
                      <a16:colId xmlns:a16="http://schemas.microsoft.com/office/drawing/2014/main" val="3988452276"/>
                    </a:ext>
                  </a:extLst>
                </a:gridCol>
                <a:gridCol w="348996">
                  <a:extLst>
                    <a:ext uri="{9D8B030D-6E8A-4147-A177-3AD203B41FA5}">
                      <a16:colId xmlns:a16="http://schemas.microsoft.com/office/drawing/2014/main" val="2236014575"/>
                    </a:ext>
                  </a:extLst>
                </a:gridCol>
                <a:gridCol w="348996">
                  <a:extLst>
                    <a:ext uri="{9D8B030D-6E8A-4147-A177-3AD203B41FA5}">
                      <a16:colId xmlns:a16="http://schemas.microsoft.com/office/drawing/2014/main" val="3848758996"/>
                    </a:ext>
                  </a:extLst>
                </a:gridCol>
                <a:gridCol w="348996">
                  <a:extLst>
                    <a:ext uri="{9D8B030D-6E8A-4147-A177-3AD203B41FA5}">
                      <a16:colId xmlns:a16="http://schemas.microsoft.com/office/drawing/2014/main" val="3587161660"/>
                    </a:ext>
                  </a:extLst>
                </a:gridCol>
                <a:gridCol w="348996">
                  <a:extLst>
                    <a:ext uri="{9D8B030D-6E8A-4147-A177-3AD203B41FA5}">
                      <a16:colId xmlns:a16="http://schemas.microsoft.com/office/drawing/2014/main" val="594548129"/>
                    </a:ext>
                  </a:extLst>
                </a:gridCol>
                <a:gridCol w="348996">
                  <a:extLst>
                    <a:ext uri="{9D8B030D-6E8A-4147-A177-3AD203B41FA5}">
                      <a16:colId xmlns:a16="http://schemas.microsoft.com/office/drawing/2014/main" val="2993556558"/>
                    </a:ext>
                  </a:extLst>
                </a:gridCol>
                <a:gridCol w="348996">
                  <a:extLst>
                    <a:ext uri="{9D8B030D-6E8A-4147-A177-3AD203B41FA5}">
                      <a16:colId xmlns:a16="http://schemas.microsoft.com/office/drawing/2014/main" val="690120194"/>
                    </a:ext>
                  </a:extLst>
                </a:gridCol>
                <a:gridCol w="348996">
                  <a:extLst>
                    <a:ext uri="{9D8B030D-6E8A-4147-A177-3AD203B41FA5}">
                      <a16:colId xmlns:a16="http://schemas.microsoft.com/office/drawing/2014/main" val="3459104268"/>
                    </a:ext>
                  </a:extLst>
                </a:gridCol>
                <a:gridCol w="348996">
                  <a:extLst>
                    <a:ext uri="{9D8B030D-6E8A-4147-A177-3AD203B41FA5}">
                      <a16:colId xmlns:a16="http://schemas.microsoft.com/office/drawing/2014/main" val="2250185772"/>
                    </a:ext>
                  </a:extLst>
                </a:gridCol>
                <a:gridCol w="348996">
                  <a:extLst>
                    <a:ext uri="{9D8B030D-6E8A-4147-A177-3AD203B41FA5}">
                      <a16:colId xmlns:a16="http://schemas.microsoft.com/office/drawing/2014/main" val="2107845253"/>
                    </a:ext>
                  </a:extLst>
                </a:gridCol>
                <a:gridCol w="348996">
                  <a:extLst>
                    <a:ext uri="{9D8B030D-6E8A-4147-A177-3AD203B41FA5}">
                      <a16:colId xmlns:a16="http://schemas.microsoft.com/office/drawing/2014/main" val="3790356229"/>
                    </a:ext>
                  </a:extLst>
                </a:gridCol>
                <a:gridCol w="762340">
                  <a:extLst>
                    <a:ext uri="{9D8B030D-6E8A-4147-A177-3AD203B41FA5}">
                      <a16:colId xmlns:a16="http://schemas.microsoft.com/office/drawing/2014/main" val="2865870266"/>
                    </a:ext>
                  </a:extLst>
                </a:gridCol>
              </a:tblGrid>
              <a:tr h="427775">
                <a:tc rowSpan="5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kern="0" spc="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나라에이치알</a:t>
                      </a:r>
                    </a:p>
                  </a:txBody>
                  <a:tcPr marL="17907" marR="17907" marT="17907" marB="17907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kern="0" spc="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개발내용</a:t>
                      </a:r>
                      <a:endParaRPr lang="ko-KR" altLang="en-US" sz="14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1AF"/>
                    </a:solidFill>
                  </a:tcPr>
                </a:tc>
                <a:tc gridSpan="1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개발기간</a:t>
                      </a: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1A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KoPub돋움체 Medium" panose="02020603020101020101" pitchFamily="18" charset="-127"/>
                        <a:ea typeface="KoPub돋움체 Medium" panose="02020603020101020101" pitchFamily="18" charset="-127"/>
                      </a:endParaRPr>
                    </a:p>
                  </a:txBody>
                  <a:tcPr marL="17907" marR="17907" marT="17907" marB="17907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61A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KoPub돋움체 Medium" panose="02020603020101020101" pitchFamily="18" charset="-127"/>
                        <a:ea typeface="KoPub돋움체 Medium" panose="02020603020101020101" pitchFamily="18" charset="-127"/>
                      </a:endParaRPr>
                    </a:p>
                  </a:txBody>
                  <a:tcPr marL="17907" marR="17907" marT="17907" marB="17907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61A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KoPub돋움체 Medium" panose="02020603020101020101" pitchFamily="18" charset="-127"/>
                        <a:ea typeface="KoPub돋움체 Medium" panose="02020603020101020101" pitchFamily="18" charset="-127"/>
                      </a:endParaRPr>
                    </a:p>
                  </a:txBody>
                  <a:tcPr marL="17907" marR="17907" marT="17907" marB="17907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61A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17907" marR="17907" marT="17907" marB="17907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61A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KoPub돋움체 Medium" panose="02020603020101020101" pitchFamily="18" charset="-127"/>
                        <a:ea typeface="KoPub돋움체 Medium" panose="02020603020101020101" pitchFamily="18" charset="-127"/>
                      </a:endParaRPr>
                    </a:p>
                  </a:txBody>
                  <a:tcPr marL="17907" marR="17907" marT="17907" marB="17907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61A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KoPub돋움체 Medium" panose="02020603020101020101" pitchFamily="18" charset="-127"/>
                        <a:ea typeface="KoPub돋움체 Medium" panose="02020603020101020101" pitchFamily="18" charset="-127"/>
                      </a:endParaRPr>
                    </a:p>
                  </a:txBody>
                  <a:tcPr marL="17907" marR="17907" marT="17907" marB="17907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61A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KoPub돋움체 Medium" panose="02020603020101020101" pitchFamily="18" charset="-127"/>
                        <a:ea typeface="KoPub돋움체 Medium" panose="02020603020101020101" pitchFamily="18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61A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KoPub돋움체 Medium" panose="02020603020101020101" pitchFamily="18" charset="-127"/>
                        <a:ea typeface="KoPub돋움체 Medium" panose="02020603020101020101" pitchFamily="18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61A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KoPub돋움체 Medium" panose="02020603020101020101" pitchFamily="18" charset="-127"/>
                        <a:ea typeface="KoPub돋움체 Medium" panose="02020603020101020101" pitchFamily="18" charset="-127"/>
                      </a:endParaRPr>
                    </a:p>
                  </a:txBody>
                  <a:tcPr marL="17907" marR="17907" marT="17907" marB="17907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61A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KoPub돋움체 Medium" panose="02020603020101020101" pitchFamily="18" charset="-127"/>
                        <a:ea typeface="KoPub돋움체 Medium" panose="02020603020101020101" pitchFamily="18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61A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KoPub돋움체 Medium" panose="02020603020101020101" pitchFamily="18" charset="-127"/>
                        <a:ea typeface="KoPub돋움체 Medium" panose="02020603020101020101" pitchFamily="18" charset="-127"/>
                      </a:endParaRPr>
                    </a:p>
                  </a:txBody>
                  <a:tcPr marL="17907" marR="17907" marT="17907" marB="17907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61A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비고</a:t>
                      </a:r>
                      <a:endParaRPr lang="ko-KR" altLang="en-US" sz="14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1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5798043"/>
                  </a:ext>
                </a:extLst>
              </a:tr>
              <a:tr h="34715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1</a:t>
                      </a: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1A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2</a:t>
                      </a: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1A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3</a:t>
                      </a: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1A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4</a:t>
                      </a: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1A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5</a:t>
                      </a: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1A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6</a:t>
                      </a:r>
                      <a:endParaRPr lang="en-US" sz="11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1A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7</a:t>
                      </a: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1A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8</a:t>
                      </a: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1A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9</a:t>
                      </a: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1A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10</a:t>
                      </a: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1A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11</a:t>
                      </a: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1A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12</a:t>
                      </a: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1A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2505100"/>
                  </a:ext>
                </a:extLst>
              </a:tr>
              <a:tr h="49687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3500" marR="0" lvl="0" indent="0" algn="just" defTabSz="914400" rtl="0" eaLnBrk="1" fontAlgn="base" latinLnBrk="1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1. </a:t>
                      </a:r>
                      <a:r>
                        <a:rPr lang="ko-KR" altLang="en-US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보유 데이터 공개 지원</a:t>
                      </a:r>
                      <a:endParaRPr lang="en-US" altLang="ko-KR" sz="14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4599475"/>
                  </a:ext>
                </a:extLst>
              </a:tr>
              <a:tr h="49687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6350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kern="0" spc="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2. </a:t>
                      </a:r>
                      <a:r>
                        <a:rPr lang="ko-KR" altLang="en-US" sz="1400" b="0" kern="0" spc="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기존 데이터 활용 제약사항 및 해결 방안 모색</a:t>
                      </a:r>
                      <a:endParaRPr lang="en-US" altLang="ko-KR" sz="1400" b="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53842885"/>
                  </a:ext>
                </a:extLst>
              </a:tr>
              <a:tr h="49687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3500" marR="0" lvl="0" indent="0" algn="just" defTabSz="914400" rtl="0" eaLnBrk="1" fontAlgn="base" latinLnBrk="1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0" spc="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3. </a:t>
                      </a:r>
                      <a:r>
                        <a:rPr lang="ko-KR" altLang="en-US" sz="1400" kern="0" spc="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이슈해결을 위한 필요 데이터 연구</a:t>
                      </a: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32448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35284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038AF1-06B1-E53E-81BD-6334DAB247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제목 11">
            <a:extLst>
              <a:ext uri="{FF2B5EF4-FFF2-40B4-BE49-F238E27FC236}">
                <a16:creationId xmlns:a16="http://schemas.microsoft.com/office/drawing/2014/main" id="{F2BB0B2A-1640-EEAF-9537-8043CF787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ore-KR" dirty="0"/>
              <a:t>02</a:t>
            </a:r>
            <a:endParaRPr lang="ko-Kore-KR" altLang="en-US" dirty="0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F40D8241-98D0-35DF-CC0A-85BD80EBE9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정량적 목표 대비 성과 </a:t>
            </a:r>
            <a:r>
              <a:rPr lang="en-US" altLang="ko-KR" dirty="0"/>
              <a:t>|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8" name="슬라이드 번호 개체 틀 7">
            <a:extLst>
              <a:ext uri="{FF2B5EF4-FFF2-40B4-BE49-F238E27FC236}">
                <a16:creationId xmlns:a16="http://schemas.microsoft.com/office/drawing/2014/main" id="{84FE0D04-1E18-37B7-919B-B3338209ED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F654E2-810E-7F46-960F-321F6A68832D}" type="slidenum">
              <a:rPr kumimoji="1" lang="ko-Kore-KR" altLang="en-US" smtClean="0"/>
              <a:pPr/>
              <a:t>17</a:t>
            </a:fld>
            <a:endParaRPr kumimoji="1" lang="ko-Kore-KR" altLang="en-US"/>
          </a:p>
        </p:txBody>
      </p:sp>
      <p:sp>
        <p:nvSpPr>
          <p:cNvPr id="5" name="모서리가 둥근 직사각형 4">
            <a:extLst>
              <a:ext uri="{FF2B5EF4-FFF2-40B4-BE49-F238E27FC236}">
                <a16:creationId xmlns:a16="http://schemas.microsoft.com/office/drawing/2014/main" id="{207FE534-B226-A555-9E32-2568445E6115}"/>
              </a:ext>
            </a:extLst>
          </p:cNvPr>
          <p:cNvSpPr/>
          <p:nvPr/>
        </p:nvSpPr>
        <p:spPr>
          <a:xfrm>
            <a:off x="1019923" y="1338959"/>
            <a:ext cx="3304260" cy="305473"/>
          </a:xfrm>
          <a:prstGeom prst="roundRect">
            <a:avLst>
              <a:gd name="adj" fmla="val 15885"/>
            </a:avLst>
          </a:prstGeom>
          <a:solidFill>
            <a:srgbClr val="00206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1400" dirty="0">
                <a:solidFill>
                  <a:prstClr val="white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정량적 목표 대비 달성도 및 성과</a:t>
            </a:r>
          </a:p>
        </p:txBody>
      </p:sp>
      <p:graphicFrame>
        <p:nvGraphicFramePr>
          <p:cNvPr id="10" name="표 9">
            <a:extLst>
              <a:ext uri="{FF2B5EF4-FFF2-40B4-BE49-F238E27FC236}">
                <a16:creationId xmlns:a16="http://schemas.microsoft.com/office/drawing/2014/main" id="{06417B66-32F8-4669-9ABA-30471BDEB4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294290"/>
              </p:ext>
            </p:extLst>
          </p:nvPr>
        </p:nvGraphicFramePr>
        <p:xfrm>
          <a:off x="1019923" y="1904892"/>
          <a:ext cx="9698878" cy="4013308"/>
        </p:xfrm>
        <a:graphic>
          <a:graphicData uri="http://schemas.openxmlformats.org/drawingml/2006/table">
            <a:tbl>
              <a:tblPr/>
              <a:tblGrid>
                <a:gridCol w="2241396">
                  <a:extLst>
                    <a:ext uri="{9D8B030D-6E8A-4147-A177-3AD203B41FA5}">
                      <a16:colId xmlns:a16="http://schemas.microsoft.com/office/drawing/2014/main" val="596313368"/>
                    </a:ext>
                  </a:extLst>
                </a:gridCol>
                <a:gridCol w="1891706">
                  <a:extLst>
                    <a:ext uri="{9D8B030D-6E8A-4147-A177-3AD203B41FA5}">
                      <a16:colId xmlns:a16="http://schemas.microsoft.com/office/drawing/2014/main" val="684184547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3442059694"/>
                    </a:ext>
                  </a:extLst>
                </a:gridCol>
                <a:gridCol w="1014413">
                  <a:extLst>
                    <a:ext uri="{9D8B030D-6E8A-4147-A177-3AD203B41FA5}">
                      <a16:colId xmlns:a16="http://schemas.microsoft.com/office/drawing/2014/main" val="2490197376"/>
                    </a:ext>
                  </a:extLst>
                </a:gridCol>
                <a:gridCol w="1014413">
                  <a:extLst>
                    <a:ext uri="{9D8B030D-6E8A-4147-A177-3AD203B41FA5}">
                      <a16:colId xmlns:a16="http://schemas.microsoft.com/office/drawing/2014/main" val="2177831547"/>
                    </a:ext>
                  </a:extLst>
                </a:gridCol>
                <a:gridCol w="2736850">
                  <a:extLst>
                    <a:ext uri="{9D8B030D-6E8A-4147-A177-3AD203B41FA5}">
                      <a16:colId xmlns:a16="http://schemas.microsoft.com/office/drawing/2014/main" val="430971738"/>
                    </a:ext>
                  </a:extLst>
                </a:gridCol>
              </a:tblGrid>
              <a:tr h="36367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kern="0" spc="-50" dirty="0">
                          <a:solidFill>
                            <a:schemeClr val="bg1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구분</a:t>
                      </a:r>
                    </a:p>
                  </a:txBody>
                  <a:tcPr marL="9813" marR="9813" marT="9813" marB="9813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B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kern="0" spc="-50" dirty="0">
                          <a:solidFill>
                            <a:schemeClr val="bg1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성과지표</a:t>
                      </a:r>
                    </a:p>
                  </a:txBody>
                  <a:tcPr marL="9813" marR="9813" marT="9813" marB="9813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B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kern="0" spc="0" dirty="0">
                          <a:solidFill>
                            <a:schemeClr val="bg1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단위</a:t>
                      </a:r>
                    </a:p>
                  </a:txBody>
                  <a:tcPr marL="9813" marR="9813" marT="9813" marB="9813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B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kern="0" spc="0" dirty="0">
                          <a:solidFill>
                            <a:schemeClr val="bg1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2</a:t>
                      </a:r>
                      <a:r>
                        <a:rPr lang="ko-KR" altLang="en-US" sz="1400" b="0" kern="0" spc="0" dirty="0">
                          <a:solidFill>
                            <a:schemeClr val="bg1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년차 </a:t>
                      </a:r>
                      <a:r>
                        <a:rPr lang="en-US" altLang="ko-KR" sz="1400" b="0" kern="0" spc="0" dirty="0">
                          <a:solidFill>
                            <a:schemeClr val="bg1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(</a:t>
                      </a:r>
                      <a:r>
                        <a:rPr lang="ko-KR" altLang="en-US" sz="1400" b="0" kern="0" spc="0" dirty="0">
                          <a:solidFill>
                            <a:schemeClr val="bg1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목표</a:t>
                      </a:r>
                      <a:r>
                        <a:rPr lang="en-US" altLang="ko-KR" sz="1400" b="0" kern="0" spc="0" dirty="0">
                          <a:solidFill>
                            <a:schemeClr val="bg1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)</a:t>
                      </a:r>
                      <a:endParaRPr lang="ko-KR" altLang="en-US" sz="1400" b="0" kern="0" spc="0" dirty="0">
                        <a:solidFill>
                          <a:schemeClr val="bg1"/>
                        </a:solidFill>
                        <a:effectLst/>
                        <a:latin typeface="KoPubWorld돋움체 Bold" panose="00000800000000000000" pitchFamily="2" charset="-127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endParaRPr>
                    </a:p>
                  </a:txBody>
                  <a:tcPr marL="9813" marR="9813" marT="9813" marB="9813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B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kern="0" spc="0" dirty="0">
                          <a:solidFill>
                            <a:schemeClr val="bg1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2</a:t>
                      </a:r>
                      <a:r>
                        <a:rPr lang="ko-KR" altLang="en-US" sz="1400" b="0" kern="0" spc="0" dirty="0">
                          <a:solidFill>
                            <a:schemeClr val="bg1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년차 </a:t>
                      </a:r>
                      <a:r>
                        <a:rPr lang="en-US" altLang="ko-KR" sz="1400" b="0" kern="0" spc="0" dirty="0">
                          <a:solidFill>
                            <a:schemeClr val="bg1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(</a:t>
                      </a:r>
                      <a:r>
                        <a:rPr lang="ko-KR" altLang="en-US" sz="1400" b="0" kern="0" spc="0" dirty="0">
                          <a:solidFill>
                            <a:schemeClr val="bg1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달성</a:t>
                      </a:r>
                      <a:r>
                        <a:rPr lang="en-US" altLang="ko-KR" sz="1400" b="0" kern="0" spc="0" dirty="0">
                          <a:solidFill>
                            <a:schemeClr val="bg1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)</a:t>
                      </a:r>
                      <a:endParaRPr lang="ko-KR" altLang="en-US" sz="1400" b="0" kern="0" spc="0" dirty="0">
                        <a:solidFill>
                          <a:schemeClr val="bg1"/>
                        </a:solidFill>
                        <a:effectLst/>
                        <a:latin typeface="KoPubWorld돋움체 Bold" panose="00000800000000000000" pitchFamily="2" charset="-127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endParaRPr>
                    </a:p>
                  </a:txBody>
                  <a:tcPr marL="9813" marR="9813" marT="9813" marB="9813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B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kern="0" spc="0" dirty="0">
                          <a:solidFill>
                            <a:schemeClr val="bg1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비고</a:t>
                      </a:r>
                    </a:p>
                  </a:txBody>
                  <a:tcPr marL="9813" marR="9813" marT="9813" marB="9813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B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6263050"/>
                  </a:ext>
                </a:extLst>
              </a:tr>
              <a:tr h="325707">
                <a:tc rowSpan="5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kern="0" spc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스위트케이</a:t>
                      </a:r>
                    </a:p>
                  </a:txBody>
                  <a:tcPr marL="9813" marR="9813" marT="9813" marB="9813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kern="0" spc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국내 특허 출원</a:t>
                      </a:r>
                    </a:p>
                  </a:txBody>
                  <a:tcPr marL="9813" marR="9813" marT="9813" marB="98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1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kern="0" spc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건</a:t>
                      </a:r>
                      <a:endParaRPr lang="en-US" sz="1400" b="0" kern="0" spc="0" dirty="0"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9813" marR="9813" marT="9813" marB="98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0" spc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1</a:t>
                      </a:r>
                    </a:p>
                  </a:txBody>
                  <a:tcPr marL="9813" marR="9813" marT="9813" marB="98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b="0" kern="0" spc="0" dirty="0">
                        <a:solidFill>
                          <a:schemeClr val="tx1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9813" marR="9813" marT="9813" marB="98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b="0" kern="0" spc="0" dirty="0">
                        <a:solidFill>
                          <a:schemeClr val="tx1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9813" marR="9813" marT="9813" marB="98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5809502"/>
                  </a:ext>
                </a:extLst>
              </a:tr>
              <a:tr h="325707"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b="1" kern="0" spc="0" dirty="0">
                        <a:solidFill>
                          <a:srgbClr val="000000"/>
                        </a:solidFill>
                        <a:effectLst/>
                        <a:latin typeface="KoPub돋움체 Bold" panose="02020603020101020101" pitchFamily="18" charset="-127"/>
                        <a:ea typeface="KoPub돋움체 Bold" panose="02020603020101020101" pitchFamily="18" charset="-127"/>
                      </a:endParaRPr>
                    </a:p>
                  </a:txBody>
                  <a:tcPr marL="9813" marR="9813" marT="9813" marB="9813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kern="0" spc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성과홍보</a:t>
                      </a:r>
                    </a:p>
                  </a:txBody>
                  <a:tcPr marL="9813" marR="9813" marT="9813" marB="98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kern="0" spc="0" dirty="0">
                        <a:solidFill>
                          <a:srgbClr val="000000"/>
                        </a:solidFill>
                        <a:effectLst/>
                        <a:latin typeface="KoPub돋움체 Bold" panose="02020603020101020101" pitchFamily="18" charset="-127"/>
                        <a:ea typeface="KoPub돋움체 Bold" panose="02020603020101020101" pitchFamily="18" charset="-127"/>
                      </a:endParaRPr>
                    </a:p>
                  </a:txBody>
                  <a:tcPr marL="9813" marR="9813" marT="9813" marB="98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0" spc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1</a:t>
                      </a:r>
                    </a:p>
                  </a:txBody>
                  <a:tcPr marL="9813" marR="9813" marT="9813" marB="98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b="0" kern="0" spc="0" dirty="0">
                        <a:solidFill>
                          <a:schemeClr val="tx1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9813" marR="9813" marT="9813" marB="98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b="0" kern="0" spc="0" dirty="0">
                        <a:solidFill>
                          <a:schemeClr val="tx1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9813" marR="9813" marT="9813" marB="98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3929958"/>
                  </a:ext>
                </a:extLst>
              </a:tr>
              <a:tr h="325707"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b="1" kern="0" spc="0" dirty="0">
                        <a:solidFill>
                          <a:srgbClr val="000000"/>
                        </a:solidFill>
                        <a:effectLst/>
                        <a:latin typeface="KoPub돋움체 Bold" panose="02020603020101020101" pitchFamily="18" charset="-127"/>
                        <a:ea typeface="KoPub돋움체 Bold" panose="02020603020101020101" pitchFamily="18" charset="-127"/>
                      </a:endParaRPr>
                    </a:p>
                  </a:txBody>
                  <a:tcPr marL="9813" marR="9813" marT="9813" marB="9813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kern="0" spc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시제품</a:t>
                      </a:r>
                    </a:p>
                  </a:txBody>
                  <a:tcPr marL="9813" marR="9813" marT="9813" marB="98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kern="0" spc="0" dirty="0">
                        <a:solidFill>
                          <a:srgbClr val="000000"/>
                        </a:solidFill>
                        <a:effectLst/>
                        <a:latin typeface="KoPub돋움체 Bold" panose="02020603020101020101" pitchFamily="18" charset="-127"/>
                        <a:ea typeface="KoPub돋움체 Bold" panose="02020603020101020101" pitchFamily="18" charset="-127"/>
                      </a:endParaRPr>
                    </a:p>
                  </a:txBody>
                  <a:tcPr marL="9813" marR="9813" marT="9813" marB="98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0" spc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1</a:t>
                      </a:r>
                    </a:p>
                  </a:txBody>
                  <a:tcPr marL="9813" marR="9813" marT="9813" marB="98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b="0" kern="0" spc="0" dirty="0">
                        <a:solidFill>
                          <a:schemeClr val="tx1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9813" marR="9813" marT="9813" marB="98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b="0" kern="0" spc="0" dirty="0">
                        <a:solidFill>
                          <a:schemeClr val="tx1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9813" marR="9813" marT="9813" marB="98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5834939"/>
                  </a:ext>
                </a:extLst>
              </a:tr>
              <a:tr h="325707"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b="1" kern="0" spc="0" dirty="0">
                        <a:solidFill>
                          <a:srgbClr val="000000"/>
                        </a:solidFill>
                        <a:effectLst/>
                        <a:latin typeface="KoPub돋움체 Bold" panose="02020603020101020101" pitchFamily="18" charset="-127"/>
                        <a:ea typeface="KoPub돋움체 Bold" panose="02020603020101020101" pitchFamily="18" charset="-127"/>
                      </a:endParaRPr>
                    </a:p>
                  </a:txBody>
                  <a:tcPr marL="9813" marR="9813" marT="9813" marB="9813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kern="0" spc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S/W </a:t>
                      </a:r>
                      <a:r>
                        <a:rPr lang="ko-KR" altLang="en-US" sz="1400" b="0" kern="0" spc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등록</a:t>
                      </a:r>
                    </a:p>
                  </a:txBody>
                  <a:tcPr marL="9813" marR="9813" marT="9813" marB="98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kern="0" spc="0" dirty="0">
                        <a:solidFill>
                          <a:srgbClr val="000000"/>
                        </a:solidFill>
                        <a:effectLst/>
                        <a:latin typeface="KoPub돋움체 Bold" panose="02020603020101020101" pitchFamily="18" charset="-127"/>
                        <a:ea typeface="KoPub돋움체 Bold" panose="02020603020101020101" pitchFamily="18" charset="-127"/>
                      </a:endParaRPr>
                    </a:p>
                  </a:txBody>
                  <a:tcPr marL="9813" marR="9813" marT="9813" marB="98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0" spc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2</a:t>
                      </a:r>
                    </a:p>
                  </a:txBody>
                  <a:tcPr marL="9813" marR="9813" marT="9813" marB="98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b="0" kern="0" spc="0" dirty="0">
                        <a:solidFill>
                          <a:schemeClr val="tx1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9813" marR="9813" marT="9813" marB="98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b="0" kern="0" spc="0" dirty="0">
                        <a:solidFill>
                          <a:schemeClr val="tx1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9813" marR="9813" marT="9813" marB="98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7438613"/>
                  </a:ext>
                </a:extLst>
              </a:tr>
              <a:tr h="325707"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b="0" kern="0" spc="0" dirty="0"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9813" marR="9813" marT="9813" marB="9813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kern="0" spc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기술문서</a:t>
                      </a:r>
                    </a:p>
                  </a:txBody>
                  <a:tcPr marL="9813" marR="9813" marT="9813" marB="98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0" spc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4</a:t>
                      </a:r>
                    </a:p>
                  </a:txBody>
                  <a:tcPr marL="9813" marR="9813" marT="9813" marB="98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b="0" kern="0" spc="0" dirty="0">
                        <a:solidFill>
                          <a:schemeClr val="tx1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9813" marR="9813" marT="9813" marB="98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b="0" kern="0" spc="0" dirty="0">
                        <a:solidFill>
                          <a:schemeClr val="tx1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9813" marR="9813" marT="9813" marB="98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1247947"/>
                  </a:ext>
                </a:extLst>
              </a:tr>
              <a:tr h="325707">
                <a:tc row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kern="0" spc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차세대융합기술연구원</a:t>
                      </a:r>
                    </a:p>
                  </a:txBody>
                  <a:tcPr marL="9813" marR="9813" marT="9813" marB="9813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kern="0" spc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국내 특허 출원</a:t>
                      </a:r>
                    </a:p>
                  </a:txBody>
                  <a:tcPr marL="9813" marR="9813" marT="9813" marB="98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b="1" kern="0" spc="0" dirty="0">
                        <a:solidFill>
                          <a:srgbClr val="000000"/>
                        </a:solidFill>
                        <a:effectLst/>
                        <a:latin typeface="KoPub돋움체 Bold" panose="02020603020101020101" pitchFamily="18" charset="-127"/>
                        <a:ea typeface="KoPub돋움체 Bold" panose="02020603020101020101" pitchFamily="18" charset="-127"/>
                      </a:endParaRPr>
                    </a:p>
                  </a:txBody>
                  <a:tcPr marL="9813" marR="9813" marT="9813" marB="98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0" spc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2</a:t>
                      </a:r>
                    </a:p>
                  </a:txBody>
                  <a:tcPr marL="9813" marR="9813" marT="9813" marB="98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kern="0" spc="0" dirty="0">
                          <a:solidFill>
                            <a:schemeClr val="tx1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0</a:t>
                      </a:r>
                      <a:endParaRPr lang="ko-KR" altLang="en-US" sz="1400" b="0" kern="0" spc="0" dirty="0">
                        <a:solidFill>
                          <a:schemeClr val="tx1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9813" marR="9813" marT="9813" marB="98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kern="0" spc="0" dirty="0">
                          <a:solidFill>
                            <a:schemeClr val="tx1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9</a:t>
                      </a:r>
                      <a:r>
                        <a:rPr lang="ko-KR" altLang="en-US" sz="1400" b="0" kern="0" spc="0" dirty="0">
                          <a:solidFill>
                            <a:schemeClr val="tx1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월 진행 예정</a:t>
                      </a:r>
                    </a:p>
                  </a:txBody>
                  <a:tcPr marL="9813" marR="9813" marT="9813" marB="98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2558818"/>
                  </a:ext>
                </a:extLst>
              </a:tr>
              <a:tr h="325707"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b="1" kern="0" spc="0" dirty="0">
                        <a:solidFill>
                          <a:srgbClr val="000000"/>
                        </a:solidFill>
                        <a:effectLst/>
                        <a:latin typeface="KoPub돋움체 Bold" panose="02020603020101020101" pitchFamily="18" charset="-127"/>
                        <a:ea typeface="KoPub돋움체 Bold" panose="02020603020101020101" pitchFamily="18" charset="-127"/>
                      </a:endParaRPr>
                    </a:p>
                  </a:txBody>
                  <a:tcPr marL="9813" marR="9813" marT="9813" marB="9813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0" spc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S/W </a:t>
                      </a:r>
                      <a:r>
                        <a:rPr lang="ko-KR" altLang="en-US" sz="1400" b="0" kern="0" spc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등록</a:t>
                      </a:r>
                    </a:p>
                  </a:txBody>
                  <a:tcPr marL="9813" marR="9813" marT="9813" marB="98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b="1" kern="0" spc="0" dirty="0">
                        <a:solidFill>
                          <a:srgbClr val="000000"/>
                        </a:solidFill>
                        <a:effectLst/>
                        <a:latin typeface="KoPub돋움체 Bold" panose="02020603020101020101" pitchFamily="18" charset="-127"/>
                        <a:ea typeface="KoPub돋움체 Bold" panose="02020603020101020101" pitchFamily="18" charset="-127"/>
                      </a:endParaRPr>
                    </a:p>
                  </a:txBody>
                  <a:tcPr marL="9813" marR="9813" marT="9813" marB="98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0" spc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2</a:t>
                      </a:r>
                    </a:p>
                  </a:txBody>
                  <a:tcPr marL="9813" marR="9813" marT="9813" marB="98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kern="0" spc="0" dirty="0">
                          <a:solidFill>
                            <a:schemeClr val="tx1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0</a:t>
                      </a:r>
                      <a:endParaRPr lang="ko-KR" altLang="en-US" sz="1400" b="0" kern="0" spc="0" dirty="0">
                        <a:solidFill>
                          <a:schemeClr val="tx1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9813" marR="9813" marT="9813" marB="98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kern="0" spc="0" dirty="0">
                          <a:solidFill>
                            <a:schemeClr val="tx1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9</a:t>
                      </a:r>
                      <a:r>
                        <a:rPr lang="ko-KR" altLang="en-US" sz="1400" b="0" kern="0" spc="0" dirty="0">
                          <a:solidFill>
                            <a:schemeClr val="tx1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월 진행 예정</a:t>
                      </a:r>
                    </a:p>
                  </a:txBody>
                  <a:tcPr marL="9813" marR="9813" marT="9813" marB="98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98360"/>
                  </a:ext>
                </a:extLst>
              </a:tr>
              <a:tr h="325707"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b="1" kern="0" spc="0" dirty="0">
                        <a:solidFill>
                          <a:srgbClr val="000000"/>
                        </a:solidFill>
                        <a:effectLst/>
                        <a:latin typeface="KoPub돋움체 Bold" panose="02020603020101020101" pitchFamily="18" charset="-127"/>
                        <a:ea typeface="KoPub돋움체 Bold" panose="02020603020101020101" pitchFamily="18" charset="-127"/>
                      </a:endParaRPr>
                    </a:p>
                  </a:txBody>
                  <a:tcPr marL="9813" marR="9813" marT="9813" marB="9813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kern="0" spc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논문 </a:t>
                      </a:r>
                      <a:r>
                        <a:rPr lang="en-US" altLang="ko-KR" sz="1400" b="0" kern="0" spc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(SCI)</a:t>
                      </a:r>
                      <a:endParaRPr lang="ko-KR" altLang="en-US" sz="1400" b="0" kern="0" spc="0" dirty="0"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9813" marR="9813" marT="9813" marB="98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b="1" kern="0" spc="0" dirty="0">
                        <a:solidFill>
                          <a:srgbClr val="000000"/>
                        </a:solidFill>
                        <a:effectLst/>
                        <a:latin typeface="KoPub돋움체 Bold" panose="02020603020101020101" pitchFamily="18" charset="-127"/>
                        <a:ea typeface="KoPub돋움체 Bold" panose="02020603020101020101" pitchFamily="18" charset="-127"/>
                      </a:endParaRPr>
                    </a:p>
                  </a:txBody>
                  <a:tcPr marL="9813" marR="9813" marT="9813" marB="98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0" spc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1</a:t>
                      </a:r>
                    </a:p>
                  </a:txBody>
                  <a:tcPr marL="9813" marR="9813" marT="9813" marB="98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kern="0" spc="0" dirty="0">
                          <a:solidFill>
                            <a:schemeClr val="tx1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0</a:t>
                      </a:r>
                      <a:endParaRPr lang="ko-KR" altLang="en-US" sz="1400" b="0" kern="0" spc="0" dirty="0">
                        <a:solidFill>
                          <a:schemeClr val="tx1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9813" marR="9813" marT="9813" marB="98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kern="0" spc="0" dirty="0">
                          <a:solidFill>
                            <a:schemeClr val="tx1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제출 중</a:t>
                      </a:r>
                    </a:p>
                  </a:txBody>
                  <a:tcPr marL="9813" marR="9813" marT="9813" marB="98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1367470"/>
                  </a:ext>
                </a:extLst>
              </a:tr>
              <a:tr h="347993"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kern="0" spc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한국보건사회연구원</a:t>
                      </a:r>
                    </a:p>
                  </a:txBody>
                  <a:tcPr marL="9813" marR="9813" marT="9813" marB="9813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0" spc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논문 </a:t>
                      </a:r>
                      <a:r>
                        <a:rPr lang="en-US" altLang="ko-KR" sz="1400" b="0" kern="0" spc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(SCI)</a:t>
                      </a:r>
                      <a:endParaRPr lang="ko-KR" altLang="en-US" sz="1400" b="0" kern="0" spc="0" dirty="0"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9813" marR="9813" marT="9813" marB="98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b="1" kern="0" spc="0" dirty="0">
                        <a:solidFill>
                          <a:srgbClr val="000000"/>
                        </a:solidFill>
                        <a:effectLst/>
                        <a:latin typeface="KoPub돋움체 Bold" panose="02020603020101020101" pitchFamily="18" charset="-127"/>
                        <a:ea typeface="KoPub돋움체 Bold" panose="02020603020101020101" pitchFamily="18" charset="-127"/>
                      </a:endParaRPr>
                    </a:p>
                  </a:txBody>
                  <a:tcPr marL="9813" marR="9813" marT="9813" marB="98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0" spc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1</a:t>
                      </a:r>
                    </a:p>
                  </a:txBody>
                  <a:tcPr marL="9813" marR="9813" marT="9813" marB="98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b="0" kern="0" spc="0" dirty="0">
                        <a:solidFill>
                          <a:schemeClr val="tx1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9813" marR="9813" marT="9813" marB="98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b="0" kern="0" spc="0" dirty="0">
                        <a:solidFill>
                          <a:schemeClr val="tx1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9813" marR="9813" marT="9813" marB="98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2027202"/>
                  </a:ext>
                </a:extLst>
              </a:tr>
              <a:tr h="347993"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b="1" kern="0" spc="0" dirty="0">
                        <a:solidFill>
                          <a:srgbClr val="000000"/>
                        </a:solidFill>
                        <a:effectLst/>
                        <a:latin typeface="KoPub돋움체 Bold" panose="02020603020101020101" pitchFamily="18" charset="-127"/>
                        <a:ea typeface="KoPub돋움체 Bold" panose="02020603020101020101" pitchFamily="18" charset="-127"/>
                      </a:endParaRPr>
                    </a:p>
                  </a:txBody>
                  <a:tcPr marL="9813" marR="9813" marT="9813" marB="9813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0" spc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논문 </a:t>
                      </a:r>
                      <a:r>
                        <a:rPr lang="en-US" altLang="ko-KR" sz="1400" b="0" kern="0" spc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(KCI)</a:t>
                      </a:r>
                      <a:endParaRPr lang="ko-KR" altLang="en-US" sz="1400" b="0" kern="0" spc="0" dirty="0"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9813" marR="9813" marT="9813" marB="98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b="1" kern="0" spc="0" dirty="0">
                        <a:solidFill>
                          <a:srgbClr val="000000"/>
                        </a:solidFill>
                        <a:effectLst/>
                        <a:latin typeface="KoPub돋움체 Bold" panose="02020603020101020101" pitchFamily="18" charset="-127"/>
                        <a:ea typeface="KoPub돋움체 Bold" panose="02020603020101020101" pitchFamily="18" charset="-127"/>
                      </a:endParaRPr>
                    </a:p>
                  </a:txBody>
                  <a:tcPr marL="9813" marR="9813" marT="9813" marB="98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0" spc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1</a:t>
                      </a:r>
                    </a:p>
                  </a:txBody>
                  <a:tcPr marL="9813" marR="9813" marT="9813" marB="98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b="0" kern="0" spc="0" dirty="0">
                        <a:solidFill>
                          <a:schemeClr val="tx1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9813" marR="9813" marT="9813" marB="98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b="0" kern="0" spc="0" dirty="0">
                        <a:solidFill>
                          <a:schemeClr val="tx1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9813" marR="9813" marT="9813" marB="98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3846914"/>
                  </a:ext>
                </a:extLst>
              </a:tr>
              <a:tr h="34799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kern="0" spc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나라에이치알</a:t>
                      </a:r>
                    </a:p>
                  </a:txBody>
                  <a:tcPr marL="9813" marR="9813" marT="9813" marB="9813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kern="0" spc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성과홍보</a:t>
                      </a:r>
                    </a:p>
                  </a:txBody>
                  <a:tcPr marL="9813" marR="9813" marT="9813" marB="98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b="1" kern="0" spc="0" dirty="0">
                        <a:solidFill>
                          <a:srgbClr val="000000"/>
                        </a:solidFill>
                        <a:effectLst/>
                        <a:latin typeface="KoPub돋움체 Bold" panose="02020603020101020101" pitchFamily="18" charset="-127"/>
                        <a:ea typeface="KoPub돋움체 Bold" panose="02020603020101020101" pitchFamily="18" charset="-127"/>
                      </a:endParaRPr>
                    </a:p>
                  </a:txBody>
                  <a:tcPr marL="9813" marR="9813" marT="9813" marB="98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0" spc="0" dirty="0"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1</a:t>
                      </a:r>
                    </a:p>
                  </a:txBody>
                  <a:tcPr marL="9813" marR="9813" marT="9813" marB="98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b="0" kern="0" spc="0" dirty="0">
                        <a:solidFill>
                          <a:schemeClr val="tx1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9813" marR="9813" marT="9813" marB="98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b="0" kern="0" spc="0" dirty="0">
                        <a:solidFill>
                          <a:schemeClr val="tx1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9813" marR="9813" marT="9813" marB="98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15858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92654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6BA429-D675-899E-291A-5384F9B4D4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8902355-16E0-75FC-37F2-B7A04440EA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flipH="1">
            <a:off x="44365" y="758"/>
            <a:ext cx="12191999" cy="68635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774B36-1336-1ABB-847C-CAEF14B507C3}"/>
              </a:ext>
            </a:extLst>
          </p:cNvPr>
          <p:cNvSpPr txBox="1"/>
          <p:nvPr/>
        </p:nvSpPr>
        <p:spPr>
          <a:xfrm>
            <a:off x="948235" y="581689"/>
            <a:ext cx="6174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4800" b="1" spc="-150" dirty="0">
                <a:solidFill>
                  <a:schemeClr val="accent3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III</a:t>
            </a:r>
            <a:endParaRPr kumimoji="1" lang="ko-Kore-KR" altLang="en-US" sz="4800" b="1" spc="-150" dirty="0">
              <a:solidFill>
                <a:schemeClr val="accent3"/>
              </a:solidFill>
              <a:latin typeface="Pretendard" panose="02000503000000020004" pitchFamily="50" charset="-127"/>
              <a:ea typeface="Pretendard" panose="02000503000000020004" pitchFamily="50" charset="-127"/>
            </a:endParaRPr>
          </a:p>
        </p:txBody>
      </p:sp>
      <p:sp>
        <p:nvSpPr>
          <p:cNvPr id="8" name="제목 1">
            <a:extLst>
              <a:ext uri="{FF2B5EF4-FFF2-40B4-BE49-F238E27FC236}">
                <a16:creationId xmlns:a16="http://schemas.microsoft.com/office/drawing/2014/main" id="{5BB231B9-979C-5E9F-E1B0-4A834A9730B9}"/>
              </a:ext>
            </a:extLst>
          </p:cNvPr>
          <p:cNvSpPr txBox="1">
            <a:spLocks/>
          </p:cNvSpPr>
          <p:nvPr/>
        </p:nvSpPr>
        <p:spPr>
          <a:xfrm>
            <a:off x="1817562" y="657747"/>
            <a:ext cx="9683744" cy="6788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kumimoji="1" lang="ko-KR" altLang="en-US" sz="5000" b="1" dirty="0">
                <a:solidFill>
                  <a:schemeClr val="bg1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월간 진행 내용</a:t>
            </a:r>
          </a:p>
        </p:txBody>
      </p: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8F0C7A8B-D86B-7521-8B6B-35286851C5B7}"/>
              </a:ext>
            </a:extLst>
          </p:cNvPr>
          <p:cNvGrpSpPr/>
          <p:nvPr/>
        </p:nvGrpSpPr>
        <p:grpSpPr>
          <a:xfrm>
            <a:off x="-28637" y="0"/>
            <a:ext cx="314876" cy="6865065"/>
            <a:chOff x="-28637" y="0"/>
            <a:chExt cx="314876" cy="6865065"/>
          </a:xfrm>
        </p:grpSpPr>
        <p:sp>
          <p:nvSpPr>
            <p:cNvPr id="34" name="직사각형 33">
              <a:extLst>
                <a:ext uri="{FF2B5EF4-FFF2-40B4-BE49-F238E27FC236}">
                  <a16:creationId xmlns:a16="http://schemas.microsoft.com/office/drawing/2014/main" id="{49100C79-892C-0003-7D0D-2DDF1F6B7A7C}"/>
                </a:ext>
              </a:extLst>
            </p:cNvPr>
            <p:cNvSpPr/>
            <p:nvPr/>
          </p:nvSpPr>
          <p:spPr>
            <a:xfrm>
              <a:off x="-28637" y="0"/>
              <a:ext cx="314876" cy="6865065"/>
            </a:xfrm>
            <a:prstGeom prst="rect">
              <a:avLst/>
            </a:prstGeom>
            <a:gradFill>
              <a:gsLst>
                <a:gs pos="21000">
                  <a:srgbClr val="0280FF"/>
                </a:gs>
                <a:gs pos="85000">
                  <a:srgbClr val="00C3FE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>
                <a:latin typeface="S-Core Dream 5 Medium" panose="020B0503030302020204" pitchFamily="34" charset="-127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4091BD9-D286-1EB9-7DB5-CA10DD9FBA4A}"/>
                </a:ext>
              </a:extLst>
            </p:cNvPr>
            <p:cNvSpPr txBox="1"/>
            <p:nvPr/>
          </p:nvSpPr>
          <p:spPr>
            <a:xfrm rot="5400000">
              <a:off x="-328246" y="6024723"/>
              <a:ext cx="934871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ko-KR" altLang="en-US" sz="750" b="1" dirty="0">
                  <a:solidFill>
                    <a:schemeClr val="bg1"/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</a:rPr>
                <a:t>과학기술정보통신부</a:t>
              </a:r>
              <a:endParaRPr kumimoji="1" lang="ko-Kore-KR" altLang="en-US" sz="750" b="1" dirty="0">
                <a:solidFill>
                  <a:schemeClr val="bg1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endParaRPr>
            </a:p>
          </p:txBody>
        </p:sp>
      </p:grpSp>
      <p:sp>
        <p:nvSpPr>
          <p:cNvPr id="3" name="제목 1">
            <a:extLst>
              <a:ext uri="{FF2B5EF4-FFF2-40B4-BE49-F238E27FC236}">
                <a16:creationId xmlns:a16="http://schemas.microsoft.com/office/drawing/2014/main" id="{2A8519A1-7B43-6E18-8866-DFC5BE6207C8}"/>
              </a:ext>
            </a:extLst>
          </p:cNvPr>
          <p:cNvSpPr txBox="1">
            <a:spLocks/>
          </p:cNvSpPr>
          <p:nvPr/>
        </p:nvSpPr>
        <p:spPr>
          <a:xfrm>
            <a:off x="1085945" y="1609381"/>
            <a:ext cx="6470611" cy="6400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ko-KR" sz="1001" dirty="0">
                <a:solidFill>
                  <a:schemeClr val="bg2">
                    <a:lumMod val="50000"/>
                  </a:schemeClr>
                </a:solidFill>
                <a:latin typeface="S-Core Dream 4 Regular" panose="020B0203030302020204" pitchFamily="34" charset="-127"/>
                <a:ea typeface="S-Core Dream 4 Regular" panose="020B0203030302020204" pitchFamily="34" charset="-127"/>
              </a:rPr>
              <a:t>Development of data-based technology to explore and utilize data for people with disabilities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12B443-0C19-F49B-18B7-5AB936717757}"/>
              </a:ext>
            </a:extLst>
          </p:cNvPr>
          <p:cNvSpPr txBox="1"/>
          <p:nvPr/>
        </p:nvSpPr>
        <p:spPr>
          <a:xfrm>
            <a:off x="8356263" y="2751341"/>
            <a:ext cx="11705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sz="1600" dirty="0">
                <a:solidFill>
                  <a:schemeClr val="bg1"/>
                </a:solidFill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스위트케이</a:t>
            </a:r>
            <a:endParaRPr kumimoji="1" lang="ko-Kore-KR" altLang="en-US" sz="1600" dirty="0">
              <a:solidFill>
                <a:schemeClr val="bg1"/>
              </a:solidFill>
              <a:latin typeface="S-Core Dream 5 Medium" panose="020B0503030302020204" pitchFamily="34" charset="-127"/>
              <a:ea typeface="S-Core Dream 5 Medium" panose="020B0503030302020204" pitchFamily="34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CFD642-0E8A-1508-0DBC-FB6F176E7579}"/>
              </a:ext>
            </a:extLst>
          </p:cNvPr>
          <p:cNvSpPr txBox="1"/>
          <p:nvPr/>
        </p:nvSpPr>
        <p:spPr>
          <a:xfrm>
            <a:off x="8356263" y="3278895"/>
            <a:ext cx="21563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sz="1600" dirty="0">
                <a:solidFill>
                  <a:schemeClr val="bg1"/>
                </a:solidFill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차세대융합기술연구원</a:t>
            </a:r>
            <a:endParaRPr kumimoji="1" lang="ko-Kore-KR" altLang="en-US" sz="1600" dirty="0">
              <a:solidFill>
                <a:schemeClr val="bg1"/>
              </a:solidFill>
              <a:latin typeface="S-Core Dream 5 Medium" panose="020B0503030302020204" pitchFamily="34" charset="-127"/>
              <a:ea typeface="S-Core Dream 5 Medium" panose="020B0503030302020204" pitchFamily="34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F68569-5DE4-BA46-0781-09904B883CB3}"/>
              </a:ext>
            </a:extLst>
          </p:cNvPr>
          <p:cNvSpPr txBox="1"/>
          <p:nvPr/>
        </p:nvSpPr>
        <p:spPr>
          <a:xfrm>
            <a:off x="7934351" y="3384405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ko-Kore-KR" altLang="en-US" sz="1600">
              <a:solidFill>
                <a:schemeClr val="bg1"/>
              </a:solidFill>
              <a:latin typeface="S-Core Dream 5 Medium" panose="020B0503030302020204" pitchFamily="34" charset="-127"/>
              <a:ea typeface="S-Core Dream 5 Medium" panose="020B0503030302020204" pitchFamily="34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4E2547-E776-FA84-4536-1582727DF696}"/>
              </a:ext>
            </a:extLst>
          </p:cNvPr>
          <p:cNvSpPr txBox="1"/>
          <p:nvPr/>
        </p:nvSpPr>
        <p:spPr>
          <a:xfrm>
            <a:off x="7934351" y="2740708"/>
            <a:ext cx="4443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sz="1600" b="1" dirty="0">
                <a:solidFill>
                  <a:schemeClr val="bg1">
                    <a:lumMod val="85000"/>
                    <a:alpha val="74086"/>
                  </a:schemeClr>
                </a:solidFill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01</a:t>
            </a:r>
            <a:endParaRPr kumimoji="1" lang="ko-Kore-KR" altLang="en-US" sz="1600" b="1" dirty="0">
              <a:solidFill>
                <a:schemeClr val="bg1">
                  <a:lumMod val="85000"/>
                  <a:alpha val="74086"/>
                </a:schemeClr>
              </a:solidFill>
              <a:latin typeface="S-Core Dream 5 Medium" panose="020B0503030302020204" pitchFamily="34" charset="-127"/>
              <a:ea typeface="S-Core Dream 5 Medium" panose="020B0503030302020204" pitchFamily="34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8E36F9-83A0-B348-0202-EAAB56F32519}"/>
              </a:ext>
            </a:extLst>
          </p:cNvPr>
          <p:cNvSpPr txBox="1"/>
          <p:nvPr/>
        </p:nvSpPr>
        <p:spPr>
          <a:xfrm>
            <a:off x="7934351" y="3280528"/>
            <a:ext cx="4443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sz="1600" b="1" dirty="0">
                <a:solidFill>
                  <a:schemeClr val="bg1">
                    <a:lumMod val="85000"/>
                    <a:alpha val="74086"/>
                  </a:schemeClr>
                </a:solidFill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02</a:t>
            </a:r>
            <a:endParaRPr kumimoji="1" lang="ko-Kore-KR" altLang="en-US" sz="1600" b="1" dirty="0">
              <a:solidFill>
                <a:schemeClr val="bg1">
                  <a:lumMod val="85000"/>
                  <a:alpha val="74086"/>
                </a:schemeClr>
              </a:solidFill>
              <a:latin typeface="S-Core Dream 5 Medium" panose="020B0503030302020204" pitchFamily="34" charset="-127"/>
              <a:ea typeface="S-Core Dream 5 Medium" panose="020B0503030302020204" pitchFamily="34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5243B3-2C43-FB7E-B3C7-8FCC29F4060E}"/>
              </a:ext>
            </a:extLst>
          </p:cNvPr>
          <p:cNvSpPr txBox="1"/>
          <p:nvPr/>
        </p:nvSpPr>
        <p:spPr>
          <a:xfrm>
            <a:off x="7934351" y="3796634"/>
            <a:ext cx="4443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1600" b="1" dirty="0">
                <a:solidFill>
                  <a:schemeClr val="bg1">
                    <a:lumMod val="85000"/>
                    <a:alpha val="74086"/>
                  </a:schemeClr>
                </a:solidFill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03</a:t>
            </a:r>
            <a:endParaRPr kumimoji="1" lang="ko-Kore-KR" altLang="en-US" sz="1600" b="1" dirty="0">
              <a:solidFill>
                <a:schemeClr val="bg1">
                  <a:lumMod val="85000"/>
                  <a:alpha val="74086"/>
                </a:schemeClr>
              </a:solidFill>
              <a:latin typeface="S-Core Dream 5 Medium" panose="020B0503030302020204" pitchFamily="34" charset="-127"/>
              <a:ea typeface="S-Core Dream 5 Medium" panose="020B0503030302020204" pitchFamily="34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23D823-2009-A29E-9038-6ECDFC94CA60}"/>
              </a:ext>
            </a:extLst>
          </p:cNvPr>
          <p:cNvSpPr txBox="1"/>
          <p:nvPr/>
        </p:nvSpPr>
        <p:spPr>
          <a:xfrm>
            <a:off x="8356263" y="3806449"/>
            <a:ext cx="19591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sz="1600" dirty="0">
                <a:solidFill>
                  <a:schemeClr val="bg1"/>
                </a:solidFill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한국보건사회연구원</a:t>
            </a:r>
            <a:endParaRPr kumimoji="1" lang="ko-Kore-KR" altLang="en-US" sz="1600" dirty="0">
              <a:solidFill>
                <a:schemeClr val="bg1"/>
              </a:solidFill>
              <a:latin typeface="S-Core Dream 5 Medium" panose="020B0503030302020204" pitchFamily="34" charset="-127"/>
              <a:ea typeface="S-Core Dream 5 Medium" panose="020B0503030302020204" pitchFamily="34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D358F2-BE6B-ABDA-0F2A-0C90F64DF129}"/>
              </a:ext>
            </a:extLst>
          </p:cNvPr>
          <p:cNvSpPr txBox="1"/>
          <p:nvPr/>
        </p:nvSpPr>
        <p:spPr>
          <a:xfrm>
            <a:off x="7934351" y="4017469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ko-Kore-KR" altLang="en-US" sz="1600">
              <a:solidFill>
                <a:schemeClr val="bg1"/>
              </a:solidFill>
              <a:latin typeface="S-Core Dream 5 Medium" panose="020B0503030302020204" pitchFamily="34" charset="-127"/>
              <a:ea typeface="S-Core Dream 5 Medium" panose="020B0503030302020204" pitchFamily="34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D6D7F1-1B65-B3D2-E0F3-D335970257E4}"/>
              </a:ext>
            </a:extLst>
          </p:cNvPr>
          <p:cNvSpPr txBox="1"/>
          <p:nvPr/>
        </p:nvSpPr>
        <p:spPr>
          <a:xfrm>
            <a:off x="7934351" y="4334003"/>
            <a:ext cx="447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1600" b="1" dirty="0">
                <a:solidFill>
                  <a:schemeClr val="bg1">
                    <a:lumMod val="85000"/>
                    <a:alpha val="74086"/>
                  </a:schemeClr>
                </a:solidFill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04</a:t>
            </a:r>
            <a:endParaRPr kumimoji="1" lang="ko-Kore-KR" altLang="en-US" sz="1600" b="1" dirty="0">
              <a:solidFill>
                <a:schemeClr val="bg1">
                  <a:lumMod val="85000"/>
                  <a:alpha val="74086"/>
                </a:schemeClr>
              </a:solidFill>
              <a:latin typeface="S-Core Dream 5 Medium" panose="020B0503030302020204" pitchFamily="34" charset="-127"/>
              <a:ea typeface="S-Core Dream 5 Medium" panose="020B0503030302020204" pitchFamily="34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4AB403-B87C-B55C-33A9-6D0CF24AF1D4}"/>
              </a:ext>
            </a:extLst>
          </p:cNvPr>
          <p:cNvSpPr txBox="1"/>
          <p:nvPr/>
        </p:nvSpPr>
        <p:spPr>
          <a:xfrm>
            <a:off x="8356263" y="4334003"/>
            <a:ext cx="13676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sz="1600" dirty="0">
                <a:solidFill>
                  <a:schemeClr val="bg1"/>
                </a:solidFill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나라에이치알</a:t>
            </a:r>
            <a:endParaRPr kumimoji="1" lang="ko-Kore-KR" altLang="en-US" sz="1600" dirty="0">
              <a:solidFill>
                <a:schemeClr val="bg1"/>
              </a:solidFill>
              <a:latin typeface="S-Core Dream 5 Medium" panose="020B0503030302020204" pitchFamily="34" charset="-127"/>
              <a:ea typeface="S-Core Dream 5 Medium" panose="020B05030303020202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599966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C0FC12-ECFB-1B6B-BBF8-B1774486DC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C1C5B75-8B35-612C-C441-E5E9E25D09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F654E2-810E-7F46-960F-321F6A68832D}" type="slidenum">
              <a:rPr kumimoji="1" lang="ko-Kore-KR" altLang="en-US" smtClean="0"/>
              <a:pPr/>
              <a:t>19</a:t>
            </a:fld>
            <a:endParaRPr kumimoji="1" lang="ko-Kore-KR" altLang="en-US"/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id="{E993C2F2-556F-634B-07AE-14D6738B6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01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124E9CA3-48FF-EA77-DDA7-78BB741A4F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05257" y="430989"/>
            <a:ext cx="9486749" cy="543229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>
                <a:solidFill>
                  <a:srgbClr val="07A3FE"/>
                </a:solidFill>
                <a:effectLst/>
                <a:uLnTx/>
                <a:uFillTx/>
                <a:cs typeface="+mn-cs"/>
              </a:rPr>
              <a:t>스위트케이 </a:t>
            </a:r>
            <a:r>
              <a:rPr kumimoji="0" lang="en-US" altLang="ko-KR" sz="2800" b="1" i="0" u="none" strike="noStrike" kern="1200" cap="none" spc="0" normalizeH="0" baseline="0" noProof="0" dirty="0">
                <a:solidFill>
                  <a:srgbClr val="07A3FE"/>
                </a:solidFill>
                <a:effectLst/>
                <a:uLnTx/>
                <a:uFillTx/>
                <a:cs typeface="+mn-cs"/>
              </a:rPr>
              <a:t>| </a:t>
            </a:r>
            <a:r>
              <a:rPr lang="ko-KR" altLang="en-US" dirty="0">
                <a:solidFill>
                  <a:srgbClr val="07A3FE"/>
                </a:solidFill>
              </a:rPr>
              <a:t>월간 진행 내용 요약</a:t>
            </a:r>
            <a:endParaRPr kumimoji="0" lang="ko-KR" alt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cs typeface="+mn-cs"/>
            </a:endParaRPr>
          </a:p>
        </p:txBody>
      </p:sp>
      <p:graphicFrame>
        <p:nvGraphicFramePr>
          <p:cNvPr id="6" name="표 5">
            <a:extLst>
              <a:ext uri="{FF2B5EF4-FFF2-40B4-BE49-F238E27FC236}">
                <a16:creationId xmlns:a16="http://schemas.microsoft.com/office/drawing/2014/main" id="{EBFEBB2F-C60C-3CEC-A4A2-FBBC2297E8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0918394"/>
              </p:ext>
            </p:extLst>
          </p:nvPr>
        </p:nvGraphicFramePr>
        <p:xfrm>
          <a:off x="885699" y="1495486"/>
          <a:ext cx="10549172" cy="1646113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0565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32446">
                  <a:extLst>
                    <a:ext uri="{9D8B030D-6E8A-4147-A177-3AD203B41FA5}">
                      <a16:colId xmlns:a16="http://schemas.microsoft.com/office/drawing/2014/main" val="885310068"/>
                    </a:ext>
                  </a:extLst>
                </a:gridCol>
                <a:gridCol w="1835442">
                  <a:extLst>
                    <a:ext uri="{9D8B030D-6E8A-4147-A177-3AD203B41FA5}">
                      <a16:colId xmlns:a16="http://schemas.microsoft.com/office/drawing/2014/main" val="1688657718"/>
                    </a:ext>
                  </a:extLst>
                </a:gridCol>
                <a:gridCol w="1424693">
                  <a:extLst>
                    <a:ext uri="{9D8B030D-6E8A-4147-A177-3AD203B41FA5}">
                      <a16:colId xmlns:a16="http://schemas.microsoft.com/office/drawing/2014/main" val="4106699776"/>
                    </a:ext>
                  </a:extLst>
                </a:gridCol>
              </a:tblGrid>
              <a:tr h="447106">
                <a:tc>
                  <a:txBody>
                    <a:bodyPr/>
                    <a:lstStyle/>
                    <a:p>
                      <a:pPr marL="0" marR="0" lvl="0" indent="0" algn="ctr" defTabSz="1602029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>
                            <a:lumMod val="50000"/>
                            <a:lumOff val="50000"/>
                          </a:schemeClr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lang="ko-KR" altLang="en-US" sz="1400" b="0" kern="1200" spc="-100" baseline="0" dirty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연구 목표</a:t>
                      </a:r>
                      <a:endParaRPr lang="ko-KR" altLang="en-US" sz="1400" b="0" kern="1200" spc="-100" dirty="0">
                        <a:ln w="3175">
                          <a:solidFill>
                            <a:schemeClr val="bg1">
                              <a:lumMod val="85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World돋움체 Bold" panose="00000800000000000000" pitchFamily="2" charset="-127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endParaRPr>
                    </a:p>
                  </a:txBody>
                  <a:tcPr marL="36000" marR="36000" marT="50784" marB="5078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8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602029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>
                            <a:lumMod val="50000"/>
                            <a:lumOff val="50000"/>
                          </a:schemeClr>
                        </a:buClr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ko-KR" altLang="en-US" sz="1400" b="0" kern="1200" spc="-100" dirty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추진 내용</a:t>
                      </a:r>
                    </a:p>
                  </a:txBody>
                  <a:tcPr marL="36000" marR="36000" marT="50784" marB="5078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8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602029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>
                            <a:lumMod val="50000"/>
                            <a:lumOff val="50000"/>
                          </a:schemeClr>
                        </a:buClr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ko-KR" altLang="en-US" sz="1400" b="0" kern="1200" spc="-100" dirty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질적 성과</a:t>
                      </a:r>
                    </a:p>
                  </a:txBody>
                  <a:tcPr marL="36000" marR="36000" marT="50784" marB="5078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8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602029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>
                            <a:lumMod val="50000"/>
                            <a:lumOff val="50000"/>
                          </a:schemeClr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lang="ko-KR" altLang="en-US" sz="1400" b="0" kern="1200" spc="-100" dirty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양적 성과</a:t>
                      </a:r>
                    </a:p>
                  </a:txBody>
                  <a:tcPr marL="36000" marR="36000" marT="50784" marB="5078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8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99007">
                <a:tc>
                  <a:txBody>
                    <a:bodyPr/>
                    <a:lstStyle>
                      <a:lvl1pPr marL="0" algn="l" defTabSz="1007943" rtl="0" eaLnBrk="1" latinLnBrk="1" hangingPunct="1">
                        <a:defRPr sz="1984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1pPr>
                      <a:lvl2pPr marL="503972" algn="l" defTabSz="1007943" rtl="0" eaLnBrk="1" latinLnBrk="1" hangingPunct="1">
                        <a:defRPr sz="1984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2pPr>
                      <a:lvl3pPr marL="1007943" algn="l" defTabSz="1007943" rtl="0" eaLnBrk="1" latinLnBrk="1" hangingPunct="1">
                        <a:defRPr sz="1984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3pPr>
                      <a:lvl4pPr marL="1511915" algn="l" defTabSz="1007943" rtl="0" eaLnBrk="1" latinLnBrk="1" hangingPunct="1">
                        <a:defRPr sz="1984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4pPr>
                      <a:lvl5pPr marL="2015886" algn="l" defTabSz="1007943" rtl="0" eaLnBrk="1" latinLnBrk="1" hangingPunct="1">
                        <a:defRPr sz="1984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5pPr>
                      <a:lvl6pPr marL="2519858" algn="l" defTabSz="1007943" rtl="0" eaLnBrk="1" latinLnBrk="1" hangingPunct="1">
                        <a:defRPr sz="1984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6pPr>
                      <a:lvl7pPr marL="3023829" algn="l" defTabSz="1007943" rtl="0" eaLnBrk="1" latinLnBrk="1" hangingPunct="1">
                        <a:defRPr sz="1984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7pPr>
                      <a:lvl8pPr marL="3527801" algn="l" defTabSz="1007943" rtl="0" eaLnBrk="1" latinLnBrk="1" hangingPunct="1">
                        <a:defRPr sz="1984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8pPr>
                      <a:lvl9pPr marL="4031772" algn="l" defTabSz="1007943" rtl="0" eaLnBrk="1" latinLnBrk="1" hangingPunct="1">
                        <a:defRPr sz="1984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9pPr>
                    </a:lstStyle>
                    <a:p>
                      <a:pPr marL="0" marR="0" lvl="0" indent="0" algn="ctr" defTabSz="1007943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0" kern="1200" spc="-60" baseline="0" dirty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2</a:t>
                      </a:r>
                      <a:r>
                        <a:rPr lang="ko-KR" altLang="en-US" sz="1300" b="0" kern="1200" spc="-60" baseline="0" dirty="0" err="1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년차</a:t>
                      </a:r>
                      <a:r>
                        <a:rPr lang="ko-KR" altLang="en-US" sz="1300" b="0" kern="1200" spc="-60" baseline="0" dirty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 성과 관리</a:t>
                      </a:r>
                    </a:p>
                  </a:txBody>
                  <a:tcPr marL="72000" marR="72000" marT="18000" marB="18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8000" indent="-108000" algn="just" fontAlgn="ctr">
                        <a:lnSpc>
                          <a:spcPct val="150000"/>
                        </a:lnSpc>
                        <a:buFont typeface="KoPub돋움체 Medium" panose="02020603020101020101" pitchFamily="18" charset="-127"/>
                        <a:buChar char="•"/>
                      </a:pPr>
                      <a:r>
                        <a:rPr lang="ko-KR" altLang="en-US" sz="1300" b="0" kern="1200" spc="-60" baseline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산출물 설계서 및 배포</a:t>
                      </a:r>
                      <a:r>
                        <a:rPr lang="en-US" altLang="ko-KR" sz="1300" b="0" kern="1200" spc="-60" baseline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/</a:t>
                      </a:r>
                      <a:r>
                        <a:rPr lang="ko-KR" altLang="en-US" sz="1300" b="0" kern="1200" spc="-60" baseline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설치 가이드 문서 작업</a:t>
                      </a:r>
                      <a:r>
                        <a:rPr lang="en-US" altLang="ko-KR" sz="1300" b="0" kern="1200" spc="-60" baseline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(~</a:t>
                      </a:r>
                      <a:r>
                        <a:rPr lang="ko-KR" altLang="en-US" sz="1300" b="0" kern="1200" spc="-60" baseline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계속</a:t>
                      </a:r>
                      <a:r>
                        <a:rPr lang="en-US" altLang="ko-KR" sz="1300" b="0" kern="1200" spc="-60" baseline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)</a:t>
                      </a:r>
                      <a:endParaRPr lang="ko-KR" altLang="en-US" sz="1300" b="0" kern="1200" spc="-60" baseline="0">
                        <a:ln w="3175">
                          <a:solidFill>
                            <a:schemeClr val="bg1">
                              <a:lumMod val="85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  <a:p>
                      <a:pPr marL="108000" indent="-108000" algn="just" fontAlgn="ctr">
                        <a:lnSpc>
                          <a:spcPct val="150000"/>
                        </a:lnSpc>
                        <a:buFont typeface="KoPub돋움체 Medium" panose="02020603020101020101" pitchFamily="18" charset="-127"/>
                        <a:buChar char="•"/>
                      </a:pPr>
                      <a:r>
                        <a:rPr lang="ko-KR" altLang="en-US" sz="1300" b="0" kern="1200" spc="-60" baseline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특허출원 </a:t>
                      </a:r>
                      <a:r>
                        <a:rPr lang="en-US" altLang="ko-KR" sz="1300" b="0" kern="1200" spc="-60" baseline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1</a:t>
                      </a:r>
                      <a:r>
                        <a:rPr lang="ko-KR" altLang="en-US" sz="1300" b="0" kern="1200" spc="-60" baseline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건 </a:t>
                      </a:r>
                      <a:r>
                        <a:rPr lang="ko-KR" altLang="en-US" sz="1300" b="0" kern="1200" spc="-60" baseline="0" dirty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진행 중 </a:t>
                      </a:r>
                      <a:r>
                        <a:rPr lang="en-US" altLang="ko-KR" sz="1300" b="0" kern="1200" spc="-60" baseline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(12</a:t>
                      </a:r>
                      <a:r>
                        <a:rPr lang="ko-KR" altLang="en-US" sz="1300" b="0" kern="1200" spc="-60" baseline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월 중 </a:t>
                      </a:r>
                      <a:r>
                        <a:rPr lang="ko-KR" altLang="en-US" sz="1300" b="0" kern="1200" spc="-60" baseline="0" dirty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출원 완료 예정</a:t>
                      </a:r>
                      <a:r>
                        <a:rPr lang="en-US" altLang="ko-KR" sz="1300" b="0" kern="1200" spc="-60" baseline="0" dirty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)</a:t>
                      </a:r>
                    </a:p>
                    <a:p>
                      <a:pPr marL="108000" indent="-108000" algn="just" fontAlgn="ctr">
                        <a:lnSpc>
                          <a:spcPct val="150000"/>
                        </a:lnSpc>
                        <a:buFont typeface="KoPub돋움체 Medium" panose="02020603020101020101" pitchFamily="18" charset="-127"/>
                        <a:buChar char="•"/>
                      </a:pPr>
                      <a:r>
                        <a:rPr lang="ko-KR" altLang="en-US" sz="1300" b="0" kern="1200" spc="-60" baseline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공인시험 인증 </a:t>
                      </a:r>
                      <a:r>
                        <a:rPr lang="en-US" altLang="ko-KR" sz="1300" b="0" kern="1200" spc="-60" baseline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7</a:t>
                      </a:r>
                      <a:r>
                        <a:rPr lang="ko-KR" altLang="en-US" sz="1300" b="0" kern="1200" spc="-60" baseline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건 접수 완료 </a:t>
                      </a:r>
                      <a:r>
                        <a:rPr lang="en-US" altLang="ko-KR" sz="1300" b="0" kern="1200" spc="-60" baseline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(12</a:t>
                      </a:r>
                      <a:r>
                        <a:rPr lang="ko-KR" altLang="en-US" sz="1300" b="0" kern="1200" spc="-60" baseline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월 </a:t>
                      </a:r>
                      <a:r>
                        <a:rPr lang="en-US" altLang="ko-KR" sz="1300" b="0" kern="1200" spc="-60" baseline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15</a:t>
                      </a:r>
                      <a:r>
                        <a:rPr lang="ko-KR" altLang="en-US" sz="1300" b="0" kern="1200" spc="-60" baseline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일 진행 예정</a:t>
                      </a:r>
                      <a:r>
                        <a:rPr lang="en-US" altLang="ko-KR" sz="1300" b="0" kern="1200" spc="-60" baseline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)</a:t>
                      </a:r>
                      <a:endParaRPr lang="en-US" altLang="ko-KR" sz="1300" b="0" kern="1200" spc="-60" baseline="0" dirty="0">
                        <a:ln w="3175">
                          <a:solidFill>
                            <a:schemeClr val="bg1">
                              <a:lumMod val="85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36000" marR="7620" marT="762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8000" indent="-108000" algn="l" fontAlgn="ctr">
                        <a:lnSpc>
                          <a:spcPct val="150000"/>
                        </a:lnSpc>
                        <a:buFont typeface="KoPub돋움체 Medium" panose="02020603020101020101" pitchFamily="18" charset="-127"/>
                        <a:buChar char="•"/>
                      </a:pPr>
                      <a:endParaRPr lang="en-US" altLang="ko-KR" sz="1200" b="0" kern="1200" spc="-100" baseline="0" dirty="0">
                        <a:ln w="3175">
                          <a:solidFill>
                            <a:schemeClr val="bg1">
                              <a:lumMod val="85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  <a:p>
                      <a:pPr marL="108000" indent="-108000" algn="l" fontAlgn="ctr">
                        <a:lnSpc>
                          <a:spcPct val="150000"/>
                        </a:lnSpc>
                        <a:buFont typeface="KoPub돋움체 Medium" panose="02020603020101020101" pitchFamily="18" charset="-127"/>
                        <a:buChar char="•"/>
                      </a:pPr>
                      <a:endParaRPr lang="ko-KR" altLang="en-US" sz="1200" b="0" kern="1200" spc="-100" baseline="0" dirty="0">
                        <a:ln w="3175">
                          <a:solidFill>
                            <a:schemeClr val="bg1">
                              <a:lumMod val="85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36000" marR="7620" marT="7620" marB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8000" marR="0" indent="-108000" algn="l" defTabSz="914400" rtl="0" eaLnBrk="1" fontAlgn="ctr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KoPub돋움체 Medium" panose="02020603020101020101" pitchFamily="18" charset="-127"/>
                        <a:buChar char="•"/>
                        <a:tabLst/>
                        <a:defRPr/>
                      </a:pPr>
                      <a:endParaRPr lang="en-US" altLang="ko-KR" sz="1200" b="0" kern="1200" spc="-60" baseline="0" dirty="0">
                        <a:ln w="3175">
                          <a:solidFill>
                            <a:schemeClr val="bg1">
                              <a:lumMod val="85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7620" marR="72000" marT="7620" marB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1364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>
            <a:extLst>
              <a:ext uri="{FF2B5EF4-FFF2-40B4-BE49-F238E27FC236}">
                <a16:creationId xmlns:a16="http://schemas.microsoft.com/office/drawing/2014/main" id="{95DFFBB0-D7A7-B99B-F074-10BBEF5B140E}"/>
              </a:ext>
            </a:extLst>
          </p:cNvPr>
          <p:cNvSpPr txBox="1">
            <a:spLocks/>
          </p:cNvSpPr>
          <p:nvPr/>
        </p:nvSpPr>
        <p:spPr>
          <a:xfrm>
            <a:off x="1314745" y="628528"/>
            <a:ext cx="5289573" cy="6788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kumimoji="1" lang="en-US" altLang="ko-KR" sz="1800" b="1" spc="-150" dirty="0">
                <a:solidFill>
                  <a:schemeClr val="tx2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Table of Contents</a:t>
            </a:r>
          </a:p>
        </p:txBody>
      </p:sp>
      <p:sp>
        <p:nvSpPr>
          <p:cNvPr id="7" name="제목 1">
            <a:extLst>
              <a:ext uri="{FF2B5EF4-FFF2-40B4-BE49-F238E27FC236}">
                <a16:creationId xmlns:a16="http://schemas.microsoft.com/office/drawing/2014/main" id="{C496D8A6-50D4-2EFB-E9B8-D53DC140B7D4}"/>
              </a:ext>
            </a:extLst>
          </p:cNvPr>
          <p:cNvSpPr txBox="1">
            <a:spLocks/>
          </p:cNvSpPr>
          <p:nvPr/>
        </p:nvSpPr>
        <p:spPr>
          <a:xfrm>
            <a:off x="1843629" y="1443721"/>
            <a:ext cx="5211512" cy="27286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kumimoji="1"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연구개요</a:t>
            </a:r>
            <a:endParaRPr kumimoji="1" lang="en-US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S-Core Dream 5 Medium" panose="020B0503030302020204" pitchFamily="34" charset="-127"/>
              <a:ea typeface="S-Core Dream 5 Medium" panose="020B0503030302020204" pitchFamily="34" charset="-127"/>
            </a:endParaRPr>
          </a:p>
          <a:p>
            <a:pPr>
              <a:lnSpc>
                <a:spcPct val="150000"/>
              </a:lnSpc>
            </a:pPr>
            <a:r>
              <a:rPr kumimoji="1"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일정 및 달성도 </a:t>
            </a:r>
            <a:endParaRPr kumimoji="1" lang="en-US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S-Core Dream 5 Medium" panose="020B0503030302020204" pitchFamily="34" charset="-127"/>
              <a:ea typeface="S-Core Dream 5 Medium" panose="020B0503030302020204" pitchFamily="34" charset="-127"/>
            </a:endParaRPr>
          </a:p>
          <a:p>
            <a:pPr>
              <a:lnSpc>
                <a:spcPct val="150000"/>
              </a:lnSpc>
            </a:pPr>
            <a:r>
              <a:rPr kumimoji="1"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월간 진행 내용 </a:t>
            </a:r>
            <a:endParaRPr kumimoji="1" lang="en-US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S-Core Dream 5 Medium" panose="020B0503030302020204" pitchFamily="34" charset="-127"/>
              <a:ea typeface="S-Core Dream 5 Medium" panose="020B0503030302020204" pitchFamily="34" charset="-127"/>
            </a:endParaRPr>
          </a:p>
        </p:txBody>
      </p:sp>
      <p:pic>
        <p:nvPicPr>
          <p:cNvPr id="8" name="그림 7" descr="의류, 신발류, 만화 영화, 사람이(가) 표시된 사진&#10;&#10;자동 생성된 설명">
            <a:extLst>
              <a:ext uri="{FF2B5EF4-FFF2-40B4-BE49-F238E27FC236}">
                <a16:creationId xmlns:a16="http://schemas.microsoft.com/office/drawing/2014/main" id="{24041987-C904-17BC-51E0-93EFAC336B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096000" y="2758330"/>
            <a:ext cx="5739539" cy="4099670"/>
          </a:xfrm>
          <a:prstGeom prst="rect">
            <a:avLst/>
          </a:prstGeom>
        </p:spPr>
      </p:pic>
      <p:sp>
        <p:nvSpPr>
          <p:cNvPr id="2" name="슬라이드 번호 개체 틀 4">
            <a:extLst>
              <a:ext uri="{FF2B5EF4-FFF2-40B4-BE49-F238E27FC236}">
                <a16:creationId xmlns:a16="http://schemas.microsoft.com/office/drawing/2014/main" id="{373F42C7-C262-CD3C-31C0-086068929E00}"/>
              </a:ext>
            </a:extLst>
          </p:cNvPr>
          <p:cNvSpPr txBox="1">
            <a:spLocks/>
          </p:cNvSpPr>
          <p:nvPr/>
        </p:nvSpPr>
        <p:spPr>
          <a:xfrm>
            <a:off x="11500394" y="6492875"/>
            <a:ext cx="3823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ore-KR"/>
            </a:defPPr>
            <a:lvl1pPr algn="ctr">
              <a:defRPr kumimoji="1" sz="1200" b="0" i="0">
                <a:solidFill>
                  <a:schemeClr val="bg1">
                    <a:lumMod val="75000"/>
                  </a:schemeClr>
                </a:solidFill>
                <a:latin typeface="S-Core Dream 5 Medium" panose="020B0503030302020204" pitchFamily="34" charset="-127"/>
                <a:ea typeface="S-Core Dream 5 Medium" panose="020B0503030302020204" pitchFamily="34" charset="-127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F654E2-810E-7F46-960F-321F6A68832D}" type="slidenum">
              <a:rPr lang="ko-Kore-KR" altLang="en-US" smtClean="0"/>
              <a:pPr/>
              <a:t>2</a:t>
            </a:fld>
            <a:endParaRPr lang="ko-Kore-KR" altLang="en-US"/>
          </a:p>
        </p:txBody>
      </p:sp>
      <p:sp>
        <p:nvSpPr>
          <p:cNvPr id="3" name="제목 1">
            <a:extLst>
              <a:ext uri="{FF2B5EF4-FFF2-40B4-BE49-F238E27FC236}">
                <a16:creationId xmlns:a16="http://schemas.microsoft.com/office/drawing/2014/main" id="{5A311A93-4ED3-29F4-195B-5CBD06C30E8F}"/>
              </a:ext>
            </a:extLst>
          </p:cNvPr>
          <p:cNvSpPr txBox="1">
            <a:spLocks/>
          </p:cNvSpPr>
          <p:nvPr/>
        </p:nvSpPr>
        <p:spPr>
          <a:xfrm>
            <a:off x="1334409" y="1420756"/>
            <a:ext cx="509220" cy="24559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kumimoji="1" lang="en-US" altLang="ko-K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S-Core Dream 4 Regular" panose="020B0203030302020204" pitchFamily="34" charset="-127"/>
                <a:ea typeface="S-Core Dream 4 Regular" panose="020B0203030302020204" pitchFamily="34" charset="-127"/>
              </a:rPr>
              <a:t>Ⅰ.</a:t>
            </a:r>
          </a:p>
          <a:p>
            <a:pPr algn="ctr">
              <a:lnSpc>
                <a:spcPct val="150000"/>
              </a:lnSpc>
            </a:pPr>
            <a:r>
              <a:rPr kumimoji="1" lang="en-US" altLang="ko-K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S-Core Dream 4 Regular" panose="020B0203030302020204" pitchFamily="34" charset="-127"/>
                <a:ea typeface="S-Core Dream 4 Regular" panose="020B0203030302020204" pitchFamily="34" charset="-127"/>
              </a:rPr>
              <a:t>II. </a:t>
            </a:r>
            <a:endParaRPr kumimoji="1" lang="ko-KR" altLang="en-US" sz="2400" dirty="0">
              <a:solidFill>
                <a:schemeClr val="tx1">
                  <a:lumMod val="50000"/>
                  <a:lumOff val="50000"/>
                </a:schemeClr>
              </a:solidFill>
              <a:latin typeface="S-Core Dream 4 Regular" panose="020B0203030302020204" pitchFamily="34" charset="-127"/>
              <a:ea typeface="S-Core Dream 4 Regular" panose="020B0203030302020204" pitchFamily="34" charset="-127"/>
            </a:endParaRPr>
          </a:p>
          <a:p>
            <a:pPr algn="ctr">
              <a:lnSpc>
                <a:spcPct val="150000"/>
              </a:lnSpc>
            </a:pPr>
            <a:r>
              <a:rPr kumimoji="1" lang="en-US" altLang="ko-K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S-Core Dream 4 Regular" panose="020B0203030302020204" pitchFamily="34" charset="-127"/>
                <a:ea typeface="S-Core Dream 4 Regular" panose="020B0203030302020204" pitchFamily="34" charset="-127"/>
              </a:rPr>
              <a:t>Ⅲ. </a:t>
            </a:r>
            <a:endParaRPr kumimoji="1" lang="ko-KR" altLang="en-US" sz="2400" dirty="0">
              <a:solidFill>
                <a:schemeClr val="tx1">
                  <a:lumMod val="50000"/>
                  <a:lumOff val="50000"/>
                </a:schemeClr>
              </a:solidFill>
              <a:latin typeface="S-Core Dream 4 Regular" panose="020B0203030302020204" pitchFamily="34" charset="-127"/>
              <a:ea typeface="S-Core Dream 4 Regular" panose="020B02030303020202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668817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42BF2A-8C8C-D401-4FF1-927B0952B0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48909E41-7DD0-BE02-8938-4608549279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F654E2-810E-7F46-960F-321F6A68832D}" type="slidenum">
              <a:rPr kumimoji="1" lang="ko-Kore-KR" altLang="en-US" smtClean="0"/>
              <a:pPr/>
              <a:t>20</a:t>
            </a:fld>
            <a:endParaRPr kumimoji="1" lang="ko-Kore-KR" altLang="en-US"/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id="{916EBCF0-677C-BBBA-0C0F-7983849AC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01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029A12BA-6609-A194-7C90-839B433990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05257" y="430989"/>
            <a:ext cx="9486749" cy="543229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ko-KR" altLang="en-US" dirty="0">
                <a:solidFill>
                  <a:srgbClr val="07A3FE"/>
                </a:solidFill>
              </a:rPr>
              <a:t>스위트케이</a:t>
            </a:r>
            <a:r>
              <a:rPr kumimoji="0" lang="ko-KR" altLang="en-US" sz="2800" b="1" i="0" u="none" strike="noStrike" kern="1200" cap="none" spc="0" normalizeH="0" baseline="0" noProof="0" dirty="0">
                <a:solidFill>
                  <a:srgbClr val="07A3FE"/>
                </a:solidFill>
                <a:effectLst/>
                <a:uLnTx/>
                <a:uFillTx/>
                <a:cs typeface="+mn-cs"/>
              </a:rPr>
              <a:t> </a:t>
            </a:r>
            <a:r>
              <a:rPr kumimoji="0" lang="en-US" altLang="ko-KR" sz="2800" b="1" i="0" u="none" strike="noStrike" kern="1200" cap="none" spc="0" normalizeH="0" baseline="0" noProof="0" dirty="0">
                <a:solidFill>
                  <a:srgbClr val="07A3FE"/>
                </a:solidFill>
                <a:effectLst/>
                <a:uLnTx/>
                <a:uFillTx/>
                <a:cs typeface="+mn-cs"/>
              </a:rPr>
              <a:t>| </a:t>
            </a:r>
            <a:r>
              <a:rPr kumimoji="0" lang="ko-KR" altLang="en-US" sz="2800" b="1" i="0" u="none" strike="noStrike" kern="1200" cap="none" spc="0" normalizeH="0" baseline="0" noProof="0" dirty="0">
                <a:solidFill>
                  <a:srgbClr val="07A3FE"/>
                </a:solidFill>
                <a:effectLst/>
                <a:uLnTx/>
                <a:uFillTx/>
                <a:cs typeface="+mn-cs"/>
              </a:rPr>
              <a:t>세부 내용</a:t>
            </a:r>
            <a:endParaRPr kumimoji="0" lang="ko-KR" alt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cs typeface="+mn-cs"/>
            </a:endParaRPr>
          </a:p>
        </p:txBody>
      </p:sp>
      <p:graphicFrame>
        <p:nvGraphicFramePr>
          <p:cNvPr id="5" name="표 4">
            <a:extLst>
              <a:ext uri="{FF2B5EF4-FFF2-40B4-BE49-F238E27FC236}">
                <a16:creationId xmlns:a16="http://schemas.microsoft.com/office/drawing/2014/main" id="{2F09D153-B5C0-AE40-9547-B311E58230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3592634"/>
              </p:ext>
            </p:extLst>
          </p:nvPr>
        </p:nvGraphicFramePr>
        <p:xfrm>
          <a:off x="791153" y="1268682"/>
          <a:ext cx="10911067" cy="53149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20010">
                  <a:extLst>
                    <a:ext uri="{9D8B030D-6E8A-4147-A177-3AD203B41FA5}">
                      <a16:colId xmlns:a16="http://schemas.microsoft.com/office/drawing/2014/main" val="980866801"/>
                    </a:ext>
                  </a:extLst>
                </a:gridCol>
                <a:gridCol w="3555021">
                  <a:extLst>
                    <a:ext uri="{9D8B030D-6E8A-4147-A177-3AD203B41FA5}">
                      <a16:colId xmlns:a16="http://schemas.microsoft.com/office/drawing/2014/main" val="3135428620"/>
                    </a:ext>
                  </a:extLst>
                </a:gridCol>
                <a:gridCol w="4644029">
                  <a:extLst>
                    <a:ext uri="{9D8B030D-6E8A-4147-A177-3AD203B41FA5}">
                      <a16:colId xmlns:a16="http://schemas.microsoft.com/office/drawing/2014/main" val="622066908"/>
                    </a:ext>
                  </a:extLst>
                </a:gridCol>
                <a:gridCol w="792007">
                  <a:extLst>
                    <a:ext uri="{9D8B030D-6E8A-4147-A177-3AD203B41FA5}">
                      <a16:colId xmlns:a16="http://schemas.microsoft.com/office/drawing/2014/main" val="1258888124"/>
                    </a:ext>
                  </a:extLst>
                </a:gridCol>
              </a:tblGrid>
              <a:tr h="308174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ko-KR" altLang="en-US" sz="900" b="1" u="none" strike="noStrike" dirty="0">
                          <a:effectLst/>
                        </a:rPr>
                        <a:t>프로젝트명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ko-KR" altLang="en-US" sz="900" b="1" u="none" strike="noStrike">
                          <a:effectLst/>
                        </a:rPr>
                        <a:t>설명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ko-KR" altLang="en-US" sz="900" b="1" u="none" strike="noStrike">
                          <a:effectLst/>
                        </a:rPr>
                        <a:t>산출물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ko-KR" altLang="en-US" sz="900" b="1" u="none" strike="noStrike" dirty="0">
                          <a:effectLst/>
                        </a:rPr>
                        <a:t>상태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8144733"/>
                  </a:ext>
                </a:extLst>
              </a:tr>
              <a:tr h="1507614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" sz="900" u="none" strike="noStrike" dirty="0">
                          <a:effectLst/>
                        </a:rPr>
                        <a:t>01-IITP-DABT-Database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ko-KR" sz="900" u="none" strike="noStrike" dirty="0">
                          <a:effectLst/>
                        </a:rPr>
                        <a:t>1.</a:t>
                      </a:r>
                      <a:r>
                        <a:rPr lang="ko-KR" altLang="en-US" sz="900" u="none" strike="noStrike" dirty="0">
                          <a:effectLst/>
                        </a:rPr>
                        <a:t>장애인 통합 데이터베이스</a:t>
                      </a:r>
                      <a:endParaRPr lang="ko-KR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" sz="900" u="none" strike="noStrike" dirty="0">
                          <a:effectLst/>
                        </a:rPr>
                        <a:t>1. ERD </a:t>
                      </a:r>
                      <a:r>
                        <a:rPr lang="ko-KR" altLang="en-US" sz="900" u="none" strike="noStrike" dirty="0">
                          <a:effectLst/>
                        </a:rPr>
                        <a:t>이미지 파일</a:t>
                      </a:r>
                      <a:r>
                        <a:rPr lang="en-US" altLang="ko-KR" sz="900" u="none" strike="noStrike" dirty="0">
                          <a:effectLst/>
                        </a:rPr>
                        <a:t>: </a:t>
                      </a:r>
                      <a:r>
                        <a:rPr lang="en" sz="900" u="none" strike="noStrike" dirty="0">
                          <a:effectLst/>
                        </a:rPr>
                        <a:t>IITP_ERD_2025.11.21.png</a:t>
                      </a:r>
                      <a:br>
                        <a:rPr lang="en" sz="900" u="none" strike="noStrike" dirty="0">
                          <a:effectLst/>
                        </a:rPr>
                      </a:br>
                      <a:r>
                        <a:rPr lang="en" sz="900" u="none" strike="noStrike" dirty="0">
                          <a:effectLst/>
                        </a:rPr>
                        <a:t>2. </a:t>
                      </a:r>
                      <a:r>
                        <a:rPr lang="ko-KR" altLang="en-US" sz="900" u="none" strike="noStrike" dirty="0">
                          <a:effectLst/>
                        </a:rPr>
                        <a:t>테이블 정의 파일</a:t>
                      </a:r>
                      <a:r>
                        <a:rPr lang="en-US" altLang="ko-KR" sz="900" u="none" strike="noStrike" dirty="0">
                          <a:effectLst/>
                        </a:rPr>
                        <a:t>: </a:t>
                      </a:r>
                      <a:r>
                        <a:rPr lang="en" sz="900" u="none" strike="noStrike" dirty="0">
                          <a:effectLst/>
                        </a:rPr>
                        <a:t>IITP_DB_Definition_V1.0.0_20251105.xlsx</a:t>
                      </a:r>
                      <a:br>
                        <a:rPr lang="en" sz="900" u="none" strike="noStrike" dirty="0">
                          <a:effectLst/>
                        </a:rPr>
                      </a:br>
                      <a:r>
                        <a:rPr lang="en" sz="900" u="none" strike="noStrike" dirty="0">
                          <a:effectLst/>
                        </a:rPr>
                        <a:t>3. DDL </a:t>
                      </a:r>
                      <a:r>
                        <a:rPr lang="ko-KR" altLang="en-US" sz="900" u="none" strike="noStrike" dirty="0">
                          <a:effectLst/>
                        </a:rPr>
                        <a:t>스크립트 파일 </a:t>
                      </a:r>
                      <a:br>
                        <a:rPr lang="ko-KR" altLang="en-US" sz="900" u="none" strike="noStrike" dirty="0">
                          <a:effectLst/>
                        </a:rPr>
                      </a:br>
                      <a:r>
                        <a:rPr lang="ko-KR" altLang="en-US" sz="900" u="none" strike="noStrike" dirty="0">
                          <a:effectLst/>
                        </a:rPr>
                        <a:t>  </a:t>
                      </a:r>
                      <a:r>
                        <a:rPr lang="en-US" altLang="ko-KR" sz="900" u="none" strike="noStrike" dirty="0">
                          <a:effectLst/>
                        </a:rPr>
                        <a:t>- </a:t>
                      </a:r>
                      <a:r>
                        <a:rPr lang="en" sz="900" u="none" strike="noStrike" dirty="0" err="1">
                          <a:effectLst/>
                        </a:rPr>
                        <a:t>iitp_db_schemas_init-deletion_and_creation_basic.sql</a:t>
                      </a:r>
                      <a:br>
                        <a:rPr lang="en" sz="900" u="none" strike="noStrike" dirty="0">
                          <a:effectLst/>
                        </a:rPr>
                      </a:br>
                      <a:r>
                        <a:rPr lang="en" sz="900" u="none" strike="noStrike" dirty="0">
                          <a:effectLst/>
                        </a:rPr>
                        <a:t>  - </a:t>
                      </a:r>
                      <a:r>
                        <a:rPr lang="en" sz="900" u="none" strike="noStrike" dirty="0" err="1">
                          <a:effectLst/>
                        </a:rPr>
                        <a:t>iitp_db_schemas_init-deletion_and_creation_emp.sql</a:t>
                      </a:r>
                      <a:br>
                        <a:rPr lang="en" sz="900" u="none" strike="noStrike" dirty="0">
                          <a:effectLst/>
                        </a:rPr>
                      </a:br>
                      <a:r>
                        <a:rPr lang="en" sz="900" u="none" strike="noStrike" dirty="0">
                          <a:effectLst/>
                        </a:rPr>
                        <a:t>  - </a:t>
                      </a:r>
                      <a:r>
                        <a:rPr lang="en" sz="900" u="none" strike="noStrike" dirty="0" err="1">
                          <a:effectLst/>
                        </a:rPr>
                        <a:t>iitp_db_schemas_init-deletion_and_creation_poi.sql</a:t>
                      </a:r>
                      <a:br>
                        <a:rPr lang="en" sz="900" u="none" strike="noStrike" dirty="0">
                          <a:effectLst/>
                        </a:rPr>
                      </a:br>
                      <a:r>
                        <a:rPr lang="en" sz="900" u="none" strike="noStrike" dirty="0">
                          <a:effectLst/>
                        </a:rPr>
                        <a:t>  - </a:t>
                      </a:r>
                      <a:r>
                        <a:rPr lang="en" sz="900" u="none" strike="noStrike" dirty="0" err="1">
                          <a:effectLst/>
                        </a:rPr>
                        <a:t>iitp_db_schemas_init-deletion_and_creation_admin.sql</a:t>
                      </a:r>
                      <a:br>
                        <a:rPr lang="en" sz="900" u="none" strike="noStrike" dirty="0">
                          <a:effectLst/>
                        </a:rPr>
                      </a:br>
                      <a:r>
                        <a:rPr lang="en" sz="900" u="none" strike="noStrike" dirty="0">
                          <a:effectLst/>
                        </a:rPr>
                        <a:t>  - </a:t>
                      </a:r>
                      <a:r>
                        <a:rPr lang="en" sz="900" u="none" strike="noStrike" dirty="0" err="1">
                          <a:effectLst/>
                        </a:rPr>
                        <a:t>iitp_db_schemas_init-deletion_and_creation_webPlatform.sql</a:t>
                      </a:r>
                      <a:br>
                        <a:rPr lang="en" sz="900" u="none" strike="noStrike" dirty="0">
                          <a:effectLst/>
                        </a:rPr>
                      </a:br>
                      <a:r>
                        <a:rPr lang="en" sz="900" u="none" strike="noStrike" dirty="0">
                          <a:effectLst/>
                        </a:rPr>
                        <a:t>  - </a:t>
                      </a:r>
                      <a:r>
                        <a:rPr lang="en" sz="900" u="none" strike="noStrike" dirty="0" err="1">
                          <a:effectLst/>
                        </a:rPr>
                        <a:t>iitp_db_schemas_init-Required_data_insert-Sys.sql</a:t>
                      </a:r>
                      <a:br>
                        <a:rPr lang="en" sz="900" u="none" strike="noStrike" dirty="0">
                          <a:effectLst/>
                        </a:rPr>
                      </a:br>
                      <a:r>
                        <a:rPr lang="en" sz="900" u="none" strike="noStrike" dirty="0">
                          <a:effectLst/>
                        </a:rPr>
                        <a:t>  - </a:t>
                      </a:r>
                      <a:r>
                        <a:rPr lang="en" sz="900" u="none" strike="noStrike" dirty="0" err="1">
                          <a:effectLst/>
                        </a:rPr>
                        <a:t>KOSIS_stats_data_creation.sql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ko-KR" altLang="en-US" sz="900" u="none" strike="noStrike" dirty="0">
                          <a:effectLst/>
                        </a:rPr>
                        <a:t>완료</a:t>
                      </a:r>
                      <a:endParaRPr lang="ko-KR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4696444"/>
                  </a:ext>
                </a:extLst>
              </a:tr>
              <a:tr h="45542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" sz="900" u="none" strike="noStrike">
                          <a:effectLst/>
                        </a:rPr>
                        <a:t>04-IITP-DABT-DataCollector</a:t>
                      </a:r>
                      <a:endParaRPr lang="en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" sz="900" u="none" strike="noStrike">
                          <a:effectLst/>
                        </a:rPr>
                        <a:t>4.AI </a:t>
                      </a:r>
                      <a:r>
                        <a:rPr lang="ko-KR" altLang="en-US" sz="900" u="none" strike="noStrike">
                          <a:effectLst/>
                        </a:rPr>
                        <a:t>학습용 데이터 자동 생성 모듈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br>
                        <a:rPr lang="ko-KR" altLang="en-US" sz="900" u="none" strike="noStrike" dirty="0">
                          <a:effectLst/>
                        </a:rPr>
                      </a:br>
                      <a:r>
                        <a:rPr lang="en-US" altLang="ko-KR" sz="900" u="none" strike="noStrike" dirty="0">
                          <a:effectLst/>
                        </a:rPr>
                        <a:t>1. </a:t>
                      </a:r>
                      <a:r>
                        <a:rPr lang="ko-KR" altLang="en-US" sz="900" u="none" strike="noStrike" dirty="0">
                          <a:effectLst/>
                        </a:rPr>
                        <a:t>설계서  </a:t>
                      </a:r>
                      <a:r>
                        <a:rPr lang="en-US" altLang="ko-KR" sz="900" u="none" strike="noStrike" dirty="0">
                          <a:effectLst/>
                        </a:rPr>
                        <a:t>: </a:t>
                      </a:r>
                      <a:r>
                        <a:rPr lang="ko-KR" altLang="en-US" sz="900" u="none" strike="noStrike" dirty="0">
                          <a:effectLst/>
                        </a:rPr>
                        <a:t>진행중</a:t>
                      </a:r>
                      <a:endParaRPr lang="en-US" altLang="ko-KR" sz="900" u="none" strike="noStrike" dirty="0">
                        <a:effectLst/>
                      </a:endParaRPr>
                    </a:p>
                    <a:p>
                      <a:pPr algn="l" fontAlgn="ctr">
                        <a:buNone/>
                      </a:pPr>
                      <a:r>
                        <a:rPr lang="en-US" altLang="ko-KR" sz="900" u="none" strike="noStrike" dirty="0">
                          <a:effectLst/>
                        </a:rPr>
                        <a:t>2. </a:t>
                      </a:r>
                      <a:r>
                        <a:rPr lang="ko-KR" altLang="en-US" sz="900" u="none" strike="noStrike" dirty="0">
                          <a:effectLst/>
                        </a:rPr>
                        <a:t>배포</a:t>
                      </a:r>
                      <a:r>
                        <a:rPr lang="en-US" altLang="ko-KR" sz="900" u="none" strike="noStrike" dirty="0">
                          <a:effectLst/>
                        </a:rPr>
                        <a:t>/</a:t>
                      </a:r>
                      <a:r>
                        <a:rPr lang="ko-KR" altLang="en-US" sz="900" u="none" strike="noStrike" dirty="0">
                          <a:effectLst/>
                        </a:rPr>
                        <a:t>설치 가이드 </a:t>
                      </a:r>
                      <a:r>
                        <a:rPr lang="en-US" altLang="ko-KR" sz="900" u="none" strike="noStrike" dirty="0">
                          <a:effectLst/>
                        </a:rPr>
                        <a:t>: </a:t>
                      </a:r>
                      <a:r>
                        <a:rPr lang="ko-KR" altLang="en-US" sz="900" u="none" strike="noStrike" dirty="0">
                          <a:effectLst/>
                        </a:rPr>
                        <a:t>진행중</a:t>
                      </a:r>
                      <a:endParaRPr lang="ko-KR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ko-KR" altLang="en-US" sz="900" u="none" strike="noStrike" dirty="0">
                          <a:effectLst/>
                        </a:rPr>
                        <a:t>진행중</a:t>
                      </a:r>
                      <a:endParaRPr lang="ko-KR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9589978"/>
                  </a:ext>
                </a:extLst>
              </a:tr>
              <a:tr h="906364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" sz="900" u="none" strike="noStrike">
                          <a:effectLst/>
                        </a:rPr>
                        <a:t>05-IITP-DABT-Admin</a:t>
                      </a:r>
                      <a:endParaRPr lang="en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ko-KR" sz="900" u="none" strike="noStrike">
                          <a:effectLst/>
                        </a:rPr>
                        <a:t>5.</a:t>
                      </a:r>
                      <a:r>
                        <a:rPr lang="ko-KR" altLang="en-US" sz="900" u="none" strike="noStrike">
                          <a:effectLst/>
                        </a:rPr>
                        <a:t>장애인 자립 생활 지원 플랫폼 운영관리 </a:t>
                      </a:r>
                      <a:r>
                        <a:rPr lang="en" sz="900" u="none" strike="noStrike">
                          <a:effectLst/>
                        </a:rPr>
                        <a:t>SW</a:t>
                      </a:r>
                      <a:endParaRPr lang="en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ko-KR" sz="900" u="none" strike="noStrike" dirty="0">
                          <a:effectLst/>
                        </a:rPr>
                        <a:t>1. </a:t>
                      </a:r>
                      <a:r>
                        <a:rPr lang="ko-KR" altLang="en-US" sz="900" u="none" strike="noStrike" dirty="0" err="1">
                          <a:effectLst/>
                        </a:rPr>
                        <a:t>아키텍쳐</a:t>
                      </a:r>
                      <a:r>
                        <a:rPr lang="ko-KR" altLang="en-US" sz="900" u="none" strike="noStrike" dirty="0">
                          <a:effectLst/>
                        </a:rPr>
                        <a:t> </a:t>
                      </a:r>
                      <a:r>
                        <a:rPr lang="en-US" altLang="ko-KR" sz="900" u="none" strike="noStrike" dirty="0">
                          <a:effectLst/>
                        </a:rPr>
                        <a:t>: </a:t>
                      </a:r>
                      <a:r>
                        <a:rPr lang="en" sz="900" u="none" strike="noStrike" dirty="0">
                          <a:effectLst/>
                        </a:rPr>
                        <a:t>IITP-DABT-Admin_</a:t>
                      </a:r>
                      <a:r>
                        <a:rPr lang="ko-KR" altLang="en-US" sz="900" u="none" strike="noStrike" dirty="0">
                          <a:effectLst/>
                        </a:rPr>
                        <a:t>프로젝트</a:t>
                      </a:r>
                      <a:r>
                        <a:rPr lang="en-US" altLang="ko-KR" sz="900" u="none" strike="noStrike" dirty="0">
                          <a:effectLst/>
                        </a:rPr>
                        <a:t>_</a:t>
                      </a:r>
                      <a:r>
                        <a:rPr lang="ko-KR" altLang="en-US" sz="900" u="none" strike="noStrike" dirty="0">
                          <a:effectLst/>
                        </a:rPr>
                        <a:t>아키텍처</a:t>
                      </a:r>
                      <a:r>
                        <a:rPr lang="en-US" altLang="ko-KR" sz="900" u="none" strike="noStrike" dirty="0">
                          <a:effectLst/>
                        </a:rPr>
                        <a:t>.</a:t>
                      </a:r>
                      <a:r>
                        <a:rPr lang="en" sz="900" u="none" strike="noStrike" dirty="0">
                          <a:effectLst/>
                        </a:rPr>
                        <a:t>md</a:t>
                      </a:r>
                      <a:br>
                        <a:rPr lang="en" sz="900" u="none" strike="noStrike" dirty="0">
                          <a:effectLst/>
                        </a:rPr>
                      </a:br>
                      <a:r>
                        <a:rPr lang="en" sz="900" u="none" strike="noStrike" dirty="0">
                          <a:effectLst/>
                        </a:rPr>
                        <a:t>2. BE </a:t>
                      </a:r>
                      <a:r>
                        <a:rPr lang="ko-KR" altLang="en-US" sz="900" u="none" strike="noStrike" dirty="0">
                          <a:effectLst/>
                        </a:rPr>
                        <a:t>설계서 </a:t>
                      </a:r>
                      <a:r>
                        <a:rPr lang="en-US" altLang="ko-KR" sz="900" u="none" strike="noStrike" dirty="0">
                          <a:effectLst/>
                        </a:rPr>
                        <a:t>: </a:t>
                      </a:r>
                      <a:r>
                        <a:rPr lang="en" sz="900" u="none" strike="noStrike" dirty="0">
                          <a:effectLst/>
                        </a:rPr>
                        <a:t>IITP-DABT-</a:t>
                      </a:r>
                      <a:r>
                        <a:rPr lang="en" sz="900" u="none" strike="noStrike" dirty="0" err="1">
                          <a:effectLst/>
                        </a:rPr>
                        <a:t>Admin_BE</a:t>
                      </a:r>
                      <a:r>
                        <a:rPr lang="ko-KR" altLang="en-US" sz="900" u="none" strike="noStrike" dirty="0">
                          <a:effectLst/>
                        </a:rPr>
                        <a:t>상세설계서</a:t>
                      </a:r>
                      <a:r>
                        <a:rPr lang="en-US" altLang="ko-KR" sz="900" u="none" strike="noStrike" dirty="0">
                          <a:effectLst/>
                        </a:rPr>
                        <a:t>.</a:t>
                      </a:r>
                      <a:r>
                        <a:rPr lang="en" sz="900" u="none" strike="noStrike" dirty="0">
                          <a:effectLst/>
                        </a:rPr>
                        <a:t>md</a:t>
                      </a:r>
                      <a:br>
                        <a:rPr lang="en" sz="900" u="none" strike="noStrike" dirty="0">
                          <a:effectLst/>
                        </a:rPr>
                      </a:br>
                      <a:r>
                        <a:rPr lang="en" sz="900" u="none" strike="noStrike" dirty="0">
                          <a:effectLst/>
                        </a:rPr>
                        <a:t>3. FE </a:t>
                      </a:r>
                      <a:r>
                        <a:rPr lang="ko-KR" altLang="en-US" sz="900" u="none" strike="noStrike" dirty="0">
                          <a:effectLst/>
                        </a:rPr>
                        <a:t>설계서 </a:t>
                      </a:r>
                      <a:r>
                        <a:rPr lang="en-US" altLang="ko-KR" sz="900" u="none" strike="noStrike" dirty="0">
                          <a:effectLst/>
                        </a:rPr>
                        <a:t>: </a:t>
                      </a:r>
                      <a:r>
                        <a:rPr lang="ko-KR" altLang="en-US" sz="900" u="none" strike="noStrike" dirty="0">
                          <a:effectLst/>
                        </a:rPr>
                        <a:t>진행중</a:t>
                      </a:r>
                      <a:endParaRPr lang="en-US" altLang="ko-KR" sz="900" u="none" strike="noStrike" dirty="0">
                        <a:effectLst/>
                      </a:endParaRPr>
                    </a:p>
                    <a:p>
                      <a:pPr algn="l" fontAlgn="ctr">
                        <a:buNone/>
                      </a:pPr>
                      <a:r>
                        <a:rPr lang="en-US" altLang="ko-KR" sz="900" u="none" strike="noStrike" dirty="0">
                          <a:effectLst/>
                        </a:rPr>
                        <a:t>4. </a:t>
                      </a:r>
                      <a:r>
                        <a:rPr lang="en" sz="900" u="none" strike="noStrike" dirty="0">
                          <a:effectLst/>
                        </a:rPr>
                        <a:t>API </a:t>
                      </a:r>
                      <a:r>
                        <a:rPr lang="ko-KR" altLang="en-US" sz="900" u="none" strike="noStrike" dirty="0">
                          <a:effectLst/>
                        </a:rPr>
                        <a:t>규격서 </a:t>
                      </a:r>
                      <a:r>
                        <a:rPr lang="en-US" altLang="ko-KR" sz="900" u="none" strike="noStrike" dirty="0">
                          <a:effectLst/>
                        </a:rPr>
                        <a:t>: </a:t>
                      </a:r>
                      <a:r>
                        <a:rPr lang="en" sz="900" u="none" strike="noStrike" dirty="0">
                          <a:effectLst/>
                        </a:rPr>
                        <a:t>IITP-DABT-</a:t>
                      </a:r>
                      <a:r>
                        <a:rPr lang="en" sz="900" u="none" strike="noStrike" dirty="0" err="1">
                          <a:effectLst/>
                        </a:rPr>
                        <a:t>Admin_API</a:t>
                      </a:r>
                      <a:r>
                        <a:rPr lang="en" sz="900" u="none" strike="noStrike" dirty="0">
                          <a:effectLst/>
                        </a:rPr>
                        <a:t>_</a:t>
                      </a:r>
                      <a:r>
                        <a:rPr lang="ko-KR" altLang="en-US" sz="900" u="none" strike="noStrike" dirty="0">
                          <a:effectLst/>
                        </a:rPr>
                        <a:t>규격서</a:t>
                      </a:r>
                      <a:r>
                        <a:rPr lang="en-US" altLang="ko-KR" sz="900" u="none" strike="noStrike" dirty="0">
                          <a:effectLst/>
                        </a:rPr>
                        <a:t>.</a:t>
                      </a:r>
                      <a:r>
                        <a:rPr lang="en" sz="900" u="none" strike="noStrike" dirty="0">
                          <a:effectLst/>
                        </a:rPr>
                        <a:t>md</a:t>
                      </a:r>
                      <a:br>
                        <a:rPr lang="en" sz="900" u="none" strike="noStrike" dirty="0">
                          <a:effectLst/>
                        </a:rPr>
                      </a:br>
                      <a:r>
                        <a:rPr lang="en" sz="900" u="none" strike="noStrike" dirty="0">
                          <a:effectLst/>
                        </a:rPr>
                        <a:t>5. </a:t>
                      </a:r>
                      <a:r>
                        <a:rPr lang="ko-KR" altLang="en-US" sz="900" u="none" strike="noStrike" dirty="0">
                          <a:effectLst/>
                        </a:rPr>
                        <a:t>배포</a:t>
                      </a:r>
                      <a:r>
                        <a:rPr lang="en-US" altLang="ko-KR" sz="900" u="none" strike="noStrike" dirty="0">
                          <a:effectLst/>
                        </a:rPr>
                        <a:t>/</a:t>
                      </a:r>
                      <a:r>
                        <a:rPr lang="ko-KR" altLang="en-US" sz="900" u="none" strike="noStrike" dirty="0">
                          <a:effectLst/>
                        </a:rPr>
                        <a:t>설치 가이드</a:t>
                      </a:r>
                      <a:r>
                        <a:rPr lang="en-US" altLang="ko-KR" sz="900" u="none" strike="noStrike" dirty="0">
                          <a:effectLst/>
                        </a:rPr>
                        <a:t>: </a:t>
                      </a:r>
                      <a:r>
                        <a:rPr lang="ko-KR" altLang="en-US" sz="900" u="none" strike="noStrike" dirty="0">
                          <a:effectLst/>
                        </a:rPr>
                        <a:t>진행중</a:t>
                      </a:r>
                      <a:br>
                        <a:rPr lang="ko-KR" altLang="en-US" sz="900" u="none" strike="noStrike" dirty="0">
                          <a:effectLst/>
                        </a:rPr>
                      </a:br>
                      <a:endParaRPr lang="ko-KR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ko-KR" altLang="en-US" sz="900" u="none" strike="noStrike" dirty="0">
                          <a:effectLst/>
                        </a:rPr>
                        <a:t>진행중</a:t>
                      </a:r>
                      <a:endParaRPr lang="ko-KR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866538"/>
                  </a:ext>
                </a:extLst>
              </a:tr>
              <a:tr h="75605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" sz="900" u="none" strike="noStrike">
                          <a:effectLst/>
                        </a:rPr>
                        <a:t>06-IITP-DABT-Platform</a:t>
                      </a:r>
                      <a:endParaRPr lang="en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ko-KR" sz="900" u="none" strike="noStrike">
                          <a:effectLst/>
                        </a:rPr>
                        <a:t>6.</a:t>
                      </a:r>
                      <a:r>
                        <a:rPr lang="ko-KR" altLang="en-US" sz="900" u="none" strike="noStrike">
                          <a:effectLst/>
                        </a:rPr>
                        <a:t>장애인 자립 생활 지원 빅데이터 플랫폼 시각화 </a:t>
                      </a:r>
                      <a:r>
                        <a:rPr lang="en" sz="900" u="none" strike="noStrike">
                          <a:effectLst/>
                        </a:rPr>
                        <a:t>SW</a:t>
                      </a:r>
                      <a:endParaRPr lang="en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ko-KR" sz="900" u="none" strike="noStrike" dirty="0">
                          <a:effectLst/>
                        </a:rPr>
                        <a:t>1. </a:t>
                      </a:r>
                      <a:r>
                        <a:rPr lang="ko-KR" altLang="en-US" sz="900" u="none" strike="noStrike" dirty="0">
                          <a:effectLst/>
                        </a:rPr>
                        <a:t>설계서 </a:t>
                      </a:r>
                      <a:r>
                        <a:rPr lang="en-US" altLang="ko-KR" sz="900" u="none" strike="noStrike" dirty="0">
                          <a:effectLst/>
                        </a:rPr>
                        <a:t>: </a:t>
                      </a:r>
                      <a:r>
                        <a:rPr lang="en" sz="900" u="none" strike="noStrike" dirty="0">
                          <a:effectLst/>
                        </a:rPr>
                        <a:t>IITP-DABT-Platform_</a:t>
                      </a:r>
                      <a:r>
                        <a:rPr lang="ko-KR" altLang="en-US" sz="900" u="none" strike="noStrike" dirty="0">
                          <a:effectLst/>
                        </a:rPr>
                        <a:t>설계문서</a:t>
                      </a:r>
                      <a:r>
                        <a:rPr lang="en-US" altLang="ko-KR" sz="900" u="none" strike="noStrike" dirty="0">
                          <a:effectLst/>
                        </a:rPr>
                        <a:t>-</a:t>
                      </a:r>
                      <a:r>
                        <a:rPr lang="en" sz="900" u="none" strike="noStrike" dirty="0">
                          <a:effectLst/>
                        </a:rPr>
                        <a:t>v2.md</a:t>
                      </a:r>
                      <a:br>
                        <a:rPr lang="en" sz="900" u="none" strike="noStrike" dirty="0">
                          <a:effectLst/>
                        </a:rPr>
                      </a:br>
                      <a:r>
                        <a:rPr lang="en" sz="900" u="none" strike="noStrike" dirty="0">
                          <a:effectLst/>
                        </a:rPr>
                        <a:t>2. API </a:t>
                      </a:r>
                      <a:r>
                        <a:rPr lang="ko-KR" altLang="en-US" sz="900" u="none" strike="noStrike" dirty="0">
                          <a:effectLst/>
                        </a:rPr>
                        <a:t>규격서 </a:t>
                      </a:r>
                      <a:r>
                        <a:rPr lang="en-US" altLang="ko-KR" sz="900" u="none" strike="noStrike" dirty="0">
                          <a:effectLst/>
                        </a:rPr>
                        <a:t>: </a:t>
                      </a:r>
                      <a:r>
                        <a:rPr lang="en" sz="900" u="none" strike="noStrike" dirty="0">
                          <a:effectLst/>
                        </a:rPr>
                        <a:t>IITP-DABT-</a:t>
                      </a:r>
                      <a:r>
                        <a:rPr lang="en" sz="900" u="none" strike="noStrike" dirty="0" err="1">
                          <a:effectLst/>
                        </a:rPr>
                        <a:t>Platform_API</a:t>
                      </a:r>
                      <a:r>
                        <a:rPr lang="en" sz="900" u="none" strike="noStrike" dirty="0">
                          <a:effectLst/>
                        </a:rPr>
                        <a:t>_</a:t>
                      </a:r>
                      <a:r>
                        <a:rPr lang="ko-KR" altLang="en-US" sz="900" u="none" strike="noStrike" dirty="0">
                          <a:effectLst/>
                        </a:rPr>
                        <a:t>규격서</a:t>
                      </a:r>
                      <a:r>
                        <a:rPr lang="en-US" altLang="ko-KR" sz="900" u="none" strike="noStrike" dirty="0">
                          <a:effectLst/>
                        </a:rPr>
                        <a:t>-</a:t>
                      </a:r>
                      <a:r>
                        <a:rPr lang="en" sz="900" u="none" strike="noStrike" dirty="0">
                          <a:effectLst/>
                        </a:rPr>
                        <a:t>v1.md</a:t>
                      </a:r>
                      <a:br>
                        <a:rPr lang="en" sz="900" u="none" strike="noStrike" dirty="0">
                          <a:effectLst/>
                        </a:rPr>
                      </a:br>
                      <a:r>
                        <a:rPr lang="en" sz="900" u="none" strike="noStrike" dirty="0">
                          <a:effectLst/>
                        </a:rPr>
                        <a:t>3. </a:t>
                      </a:r>
                      <a:r>
                        <a:rPr lang="ko-KR" altLang="en-US" sz="900" u="none" strike="noStrike" dirty="0">
                          <a:effectLst/>
                        </a:rPr>
                        <a:t>배포</a:t>
                      </a:r>
                      <a:r>
                        <a:rPr lang="en-US" altLang="ko-KR" sz="900" u="none" strike="noStrike" dirty="0">
                          <a:effectLst/>
                        </a:rPr>
                        <a:t>/</a:t>
                      </a:r>
                      <a:r>
                        <a:rPr lang="ko-KR" altLang="en-US" sz="900" u="none" strike="noStrike" dirty="0">
                          <a:effectLst/>
                        </a:rPr>
                        <a:t>설치 가이드 </a:t>
                      </a:r>
                      <a:r>
                        <a:rPr lang="en-US" altLang="ko-KR" sz="900" u="none" strike="noStrike" dirty="0">
                          <a:effectLst/>
                        </a:rPr>
                        <a:t>: </a:t>
                      </a:r>
                      <a:r>
                        <a:rPr lang="en" sz="900" u="none" strike="noStrike" dirty="0">
                          <a:effectLst/>
                        </a:rPr>
                        <a:t>IITP-DABT-Platform_</a:t>
                      </a:r>
                      <a:r>
                        <a:rPr lang="ko-KR" altLang="en-US" sz="900" u="none" strike="noStrike" dirty="0">
                          <a:effectLst/>
                        </a:rPr>
                        <a:t>빌드</a:t>
                      </a:r>
                      <a:r>
                        <a:rPr lang="en-US" altLang="ko-KR" sz="900" u="none" strike="noStrike" dirty="0">
                          <a:effectLst/>
                        </a:rPr>
                        <a:t>_</a:t>
                      </a:r>
                      <a:r>
                        <a:rPr lang="ko-KR" altLang="en-US" sz="900" u="none" strike="noStrike" dirty="0">
                          <a:effectLst/>
                        </a:rPr>
                        <a:t>배포</a:t>
                      </a:r>
                      <a:r>
                        <a:rPr lang="en-US" altLang="ko-KR" sz="900" u="none" strike="noStrike" dirty="0">
                          <a:effectLst/>
                        </a:rPr>
                        <a:t>_</a:t>
                      </a:r>
                      <a:r>
                        <a:rPr lang="ko-KR" altLang="en-US" sz="900" u="none" strike="noStrike" dirty="0">
                          <a:effectLst/>
                        </a:rPr>
                        <a:t>가이드</a:t>
                      </a:r>
                      <a:r>
                        <a:rPr lang="en-US" altLang="ko-KR" sz="900" u="none" strike="noStrike" dirty="0">
                          <a:effectLst/>
                        </a:rPr>
                        <a:t>.</a:t>
                      </a:r>
                      <a:r>
                        <a:rPr lang="en" sz="900" u="none" strike="noStrike" dirty="0">
                          <a:effectLst/>
                        </a:rPr>
                        <a:t>md</a:t>
                      </a:r>
                      <a:br>
                        <a:rPr lang="en" sz="900" u="none" strike="noStrike" dirty="0">
                          <a:effectLst/>
                        </a:rPr>
                      </a:br>
                      <a:r>
                        <a:rPr lang="en" sz="900" u="none" strike="noStrike" dirty="0">
                          <a:effectLst/>
                        </a:rPr>
                        <a:t>4. </a:t>
                      </a:r>
                      <a:r>
                        <a:rPr lang="ko-KR" altLang="en-US" sz="900" u="none" strike="noStrike" dirty="0">
                          <a:effectLst/>
                        </a:rPr>
                        <a:t>화면설계서 </a:t>
                      </a:r>
                      <a:r>
                        <a:rPr lang="en-US" altLang="ko-KR" sz="900" u="none" strike="noStrike" dirty="0">
                          <a:effectLst/>
                        </a:rPr>
                        <a:t>: </a:t>
                      </a:r>
                      <a:r>
                        <a:rPr lang="ko-KR" altLang="en-US" sz="900" u="none" strike="noStrike" dirty="0">
                          <a:effectLst/>
                        </a:rPr>
                        <a:t>진행중</a:t>
                      </a:r>
                      <a:br>
                        <a:rPr lang="en-US" altLang="ko-KR" sz="900" u="none" strike="noStrike" dirty="0">
                          <a:effectLst/>
                        </a:rPr>
                      </a:br>
                      <a:r>
                        <a:rPr lang="en-US" altLang="ko-KR" sz="900" u="none" strike="noStrike" dirty="0">
                          <a:effectLst/>
                        </a:rPr>
                        <a:t>5. </a:t>
                      </a:r>
                      <a:r>
                        <a:rPr lang="ko-KR" altLang="en-US" sz="900" u="none" strike="noStrike" dirty="0">
                          <a:effectLst/>
                        </a:rPr>
                        <a:t>자립도정책서</a:t>
                      </a:r>
                      <a:r>
                        <a:rPr lang="en-US" altLang="ko-KR" sz="900" u="none" strike="noStrike" dirty="0">
                          <a:effectLst/>
                        </a:rPr>
                        <a:t>: </a:t>
                      </a:r>
                      <a:r>
                        <a:rPr lang="ko-KR" altLang="en-US" sz="900" u="none" strike="noStrike" dirty="0">
                          <a:effectLst/>
                        </a:rPr>
                        <a:t>진행중</a:t>
                      </a:r>
                      <a:endParaRPr lang="ko-KR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ko-KR" altLang="en-US" sz="900" u="none" strike="noStrike" dirty="0">
                          <a:effectLst/>
                        </a:rPr>
                        <a:t>진행중</a:t>
                      </a:r>
                      <a:endParaRPr lang="ko-KR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0137049"/>
                  </a:ext>
                </a:extLst>
              </a:tr>
              <a:tr h="60573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" sz="900" u="none" strike="noStrike">
                          <a:effectLst/>
                        </a:rPr>
                        <a:t>07-IITP-DABT-Analysis</a:t>
                      </a:r>
                      <a:endParaRPr lang="en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ko-KR" sz="900" u="none" strike="noStrike">
                          <a:effectLst/>
                        </a:rPr>
                        <a:t>7.</a:t>
                      </a:r>
                      <a:r>
                        <a:rPr lang="ko-KR" altLang="en-US" sz="900" u="none" strike="noStrike">
                          <a:effectLst/>
                        </a:rPr>
                        <a:t>데이터 분석</a:t>
                      </a:r>
                      <a:r>
                        <a:rPr lang="en-US" altLang="ko-KR" sz="900" u="none" strike="noStrike">
                          <a:effectLst/>
                        </a:rPr>
                        <a:t>-</a:t>
                      </a:r>
                      <a:r>
                        <a:rPr lang="ko-KR" altLang="en-US" sz="900" u="none" strike="noStrike">
                          <a:effectLst/>
                        </a:rPr>
                        <a:t>모델 툴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ko-KR" sz="900" u="none" strike="noStrike" dirty="0">
                          <a:effectLst/>
                        </a:rPr>
                        <a:t>&lt;</a:t>
                      </a:r>
                      <a:r>
                        <a:rPr lang="ko-KR" altLang="en-US" sz="900" u="none" strike="noStrike" dirty="0">
                          <a:effectLst/>
                        </a:rPr>
                        <a:t>추가 작업 필요함</a:t>
                      </a:r>
                      <a:r>
                        <a:rPr lang="en-US" altLang="ko-KR" sz="900" u="none" strike="noStrike" dirty="0">
                          <a:effectLst/>
                        </a:rPr>
                        <a:t>&gt; </a:t>
                      </a:r>
                      <a:br>
                        <a:rPr lang="ko-KR" altLang="en-US" sz="900" u="none" strike="noStrike" dirty="0">
                          <a:effectLst/>
                        </a:rPr>
                      </a:br>
                      <a:r>
                        <a:rPr lang="en-US" altLang="ko-KR" sz="900" u="none" strike="noStrike" dirty="0">
                          <a:effectLst/>
                        </a:rPr>
                        <a:t>-. </a:t>
                      </a:r>
                      <a:r>
                        <a:rPr lang="en" sz="900" u="none" strike="noStrike" dirty="0" err="1">
                          <a:effectLst/>
                        </a:rPr>
                        <a:t>Metabase</a:t>
                      </a:r>
                      <a:r>
                        <a:rPr lang="en" sz="900" u="none" strike="noStrike" dirty="0">
                          <a:effectLst/>
                        </a:rPr>
                        <a:t> </a:t>
                      </a:r>
                      <a:r>
                        <a:rPr lang="ko-KR" altLang="en-US" sz="900" u="none" strike="noStrike" dirty="0">
                          <a:effectLst/>
                        </a:rPr>
                        <a:t>문서 작업 </a:t>
                      </a:r>
                      <a:br>
                        <a:rPr lang="ko-KR" altLang="en-US" sz="900" u="none" strike="noStrike" dirty="0">
                          <a:effectLst/>
                        </a:rPr>
                      </a:br>
                      <a:r>
                        <a:rPr lang="en-US" altLang="ko-KR" sz="900" u="none" strike="noStrike" dirty="0">
                          <a:effectLst/>
                        </a:rPr>
                        <a:t>1. </a:t>
                      </a:r>
                      <a:r>
                        <a:rPr lang="ko-KR" altLang="en-US" sz="900" u="none" strike="noStrike" dirty="0">
                          <a:effectLst/>
                        </a:rPr>
                        <a:t>화면설계서 </a:t>
                      </a:r>
                      <a:r>
                        <a:rPr lang="en-US" altLang="ko-KR" sz="900" u="none" strike="noStrike" dirty="0">
                          <a:effectLst/>
                        </a:rPr>
                        <a:t>:  </a:t>
                      </a:r>
                      <a:r>
                        <a:rPr lang="ko-KR" altLang="en-US" sz="900" u="none" strike="noStrike" dirty="0">
                          <a:effectLst/>
                        </a:rPr>
                        <a:t>진행중</a:t>
                      </a:r>
                      <a:br>
                        <a:rPr lang="en-US" altLang="ko-KR" sz="900" u="none" strike="noStrike" dirty="0">
                          <a:effectLst/>
                        </a:rPr>
                      </a:br>
                      <a:r>
                        <a:rPr lang="en-US" altLang="ko-KR" sz="900" u="none" strike="noStrike" dirty="0">
                          <a:effectLst/>
                        </a:rPr>
                        <a:t>2. </a:t>
                      </a:r>
                      <a:r>
                        <a:rPr lang="ko-KR" altLang="en-US" sz="900" u="none" strike="noStrike" dirty="0">
                          <a:effectLst/>
                        </a:rPr>
                        <a:t>배포</a:t>
                      </a:r>
                      <a:r>
                        <a:rPr lang="en-US" altLang="ko-KR" sz="900" u="none" strike="noStrike" dirty="0">
                          <a:effectLst/>
                        </a:rPr>
                        <a:t>/</a:t>
                      </a:r>
                      <a:r>
                        <a:rPr lang="ko-KR" altLang="en-US" sz="900" u="none" strike="noStrike" dirty="0">
                          <a:effectLst/>
                        </a:rPr>
                        <a:t>설치 가이드 </a:t>
                      </a:r>
                      <a:r>
                        <a:rPr lang="en-US" altLang="ko-KR" sz="900" u="none" strike="noStrike" dirty="0">
                          <a:effectLst/>
                        </a:rPr>
                        <a:t>: </a:t>
                      </a:r>
                      <a:r>
                        <a:rPr lang="ko-KR" altLang="en-US" sz="900" u="none" strike="noStrike" dirty="0">
                          <a:effectLst/>
                        </a:rPr>
                        <a:t>진행중</a:t>
                      </a:r>
                      <a:endParaRPr lang="ko-KR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ko-KR" altLang="en-US" sz="900" u="none" strike="noStrike" dirty="0">
                          <a:effectLst/>
                        </a:rPr>
                        <a:t>진행중</a:t>
                      </a:r>
                      <a:endParaRPr lang="ko-KR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6504324"/>
                  </a:ext>
                </a:extLst>
              </a:tr>
              <a:tr h="32010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" sz="900" u="none" strike="noStrike">
                          <a:effectLst/>
                        </a:rPr>
                        <a:t>08-IITP-DABT-PreProcessing</a:t>
                      </a:r>
                      <a:endParaRPr lang="en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ko-KR" sz="900" u="none" strike="noStrike">
                          <a:effectLst/>
                        </a:rPr>
                        <a:t>8.</a:t>
                      </a:r>
                      <a:r>
                        <a:rPr lang="ko-KR" altLang="en-US" sz="900" u="none" strike="noStrike">
                          <a:effectLst/>
                        </a:rPr>
                        <a:t>데이터 수집 및 전처리 모듈 </a:t>
                      </a:r>
                      <a:r>
                        <a:rPr lang="en-US" altLang="ko-KR" sz="900" u="none" strike="noStrike">
                          <a:effectLst/>
                        </a:rPr>
                        <a:t>(</a:t>
                      </a:r>
                      <a:r>
                        <a:rPr lang="ko-KR" altLang="en-US" sz="900" u="none" strike="noStrike">
                          <a:effectLst/>
                        </a:rPr>
                        <a:t>국가통계포털</a:t>
                      </a:r>
                      <a:r>
                        <a:rPr lang="en-US" altLang="ko-KR" sz="900" u="none" strike="noStrike">
                          <a:effectLst/>
                        </a:rPr>
                        <a:t>)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ko-KR" sz="900" u="none" strike="noStrike" dirty="0">
                          <a:effectLst/>
                        </a:rPr>
                        <a:t>1. </a:t>
                      </a:r>
                      <a:r>
                        <a:rPr lang="ko-KR" altLang="en-US" sz="900" u="none" strike="noStrike" dirty="0">
                          <a:effectLst/>
                        </a:rPr>
                        <a:t>설계서  </a:t>
                      </a:r>
                      <a:r>
                        <a:rPr lang="en-US" altLang="ko-KR" sz="900" u="none" strike="noStrike" dirty="0">
                          <a:effectLst/>
                        </a:rPr>
                        <a:t>: </a:t>
                      </a:r>
                      <a:r>
                        <a:rPr lang="ko-KR" altLang="en-US" sz="900" u="none" strike="noStrike" dirty="0">
                          <a:effectLst/>
                        </a:rPr>
                        <a:t>진행중</a:t>
                      </a:r>
                      <a:endParaRPr lang="en-US" altLang="ko-KR" sz="900" u="none" strike="noStrike" dirty="0">
                        <a:effectLst/>
                      </a:endParaRPr>
                    </a:p>
                    <a:p>
                      <a:pPr algn="l" fontAlgn="ctr">
                        <a:buNone/>
                      </a:pPr>
                      <a:r>
                        <a:rPr lang="en-US" altLang="ko-KR" sz="900" u="none" strike="noStrike" dirty="0">
                          <a:effectLst/>
                        </a:rPr>
                        <a:t>2. </a:t>
                      </a:r>
                      <a:r>
                        <a:rPr lang="ko-KR" altLang="en-US" sz="900" u="none" strike="noStrike" dirty="0">
                          <a:effectLst/>
                        </a:rPr>
                        <a:t>배포</a:t>
                      </a:r>
                      <a:r>
                        <a:rPr lang="en-US" altLang="ko-KR" sz="900" u="none" strike="noStrike" dirty="0">
                          <a:effectLst/>
                        </a:rPr>
                        <a:t>/</a:t>
                      </a:r>
                      <a:r>
                        <a:rPr lang="ko-KR" altLang="en-US" sz="900" u="none" strike="noStrike" dirty="0">
                          <a:effectLst/>
                        </a:rPr>
                        <a:t>설치 가이드 </a:t>
                      </a:r>
                      <a:r>
                        <a:rPr lang="en-US" altLang="ko-KR" sz="900" u="none" strike="noStrike" dirty="0">
                          <a:effectLst/>
                        </a:rPr>
                        <a:t>: </a:t>
                      </a:r>
                      <a:r>
                        <a:rPr lang="ko-KR" altLang="en-US" sz="900" u="none" strike="noStrike" dirty="0">
                          <a:effectLst/>
                        </a:rPr>
                        <a:t>진행중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ko-KR" altLang="en-US" sz="900" u="none" strike="noStrike" dirty="0">
                          <a:effectLst/>
                        </a:rPr>
                        <a:t>진행중</a:t>
                      </a:r>
                      <a:endParaRPr lang="ko-KR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6889452"/>
                  </a:ext>
                </a:extLst>
              </a:tr>
              <a:tr h="45542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" sz="900" u="none" strike="noStrike">
                          <a:effectLst/>
                        </a:rPr>
                        <a:t>09-IITP-DABT-Api </a:t>
                      </a:r>
                      <a:endParaRPr lang="en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ko-KR" sz="900" u="none" strike="noStrike">
                          <a:effectLst/>
                        </a:rPr>
                        <a:t>9.</a:t>
                      </a:r>
                      <a:r>
                        <a:rPr lang="ko-KR" altLang="en-US" sz="900" u="none" strike="noStrike">
                          <a:effectLst/>
                        </a:rPr>
                        <a:t>모델 연동 </a:t>
                      </a:r>
                      <a:r>
                        <a:rPr lang="en" sz="900" u="none" strike="noStrike">
                          <a:effectLst/>
                        </a:rPr>
                        <a:t>API </a:t>
                      </a:r>
                      <a:r>
                        <a:rPr lang="ko-KR" altLang="en-US" sz="900" u="none" strike="noStrike">
                          <a:effectLst/>
                        </a:rPr>
                        <a:t>모듈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ko-KR" sz="900" u="none" strike="noStrike" dirty="0">
                          <a:effectLst/>
                        </a:rPr>
                        <a:t>1. </a:t>
                      </a:r>
                      <a:r>
                        <a:rPr lang="ko-KR" altLang="en-US" sz="900" u="none" strike="noStrike" dirty="0">
                          <a:effectLst/>
                        </a:rPr>
                        <a:t>설계서 </a:t>
                      </a:r>
                      <a:r>
                        <a:rPr lang="en-US" altLang="ko-KR" sz="900" u="none" strike="noStrike" dirty="0">
                          <a:effectLst/>
                        </a:rPr>
                        <a:t>: </a:t>
                      </a:r>
                      <a:r>
                        <a:rPr lang="en" sz="900" u="none" strike="noStrike" dirty="0">
                          <a:effectLst/>
                        </a:rPr>
                        <a:t>IITP-DABT-API_</a:t>
                      </a:r>
                      <a:r>
                        <a:rPr lang="ko-KR" altLang="en-US" sz="900" u="none" strike="noStrike" dirty="0">
                          <a:effectLst/>
                        </a:rPr>
                        <a:t>설계</a:t>
                      </a:r>
                      <a:r>
                        <a:rPr lang="en-US" altLang="ko-KR" sz="900" u="none" strike="noStrike" dirty="0">
                          <a:effectLst/>
                        </a:rPr>
                        <a:t>_</a:t>
                      </a:r>
                      <a:r>
                        <a:rPr lang="ko-KR" altLang="en-US" sz="900" u="none" strike="noStrike" dirty="0">
                          <a:effectLst/>
                        </a:rPr>
                        <a:t>문서</a:t>
                      </a:r>
                      <a:r>
                        <a:rPr lang="en-US" altLang="ko-KR" sz="900" u="none" strike="noStrike" dirty="0">
                          <a:effectLst/>
                        </a:rPr>
                        <a:t>_</a:t>
                      </a:r>
                      <a:r>
                        <a:rPr lang="en" sz="900" u="none" strike="noStrike" dirty="0">
                          <a:effectLst/>
                        </a:rPr>
                        <a:t>v2.md</a:t>
                      </a:r>
                      <a:br>
                        <a:rPr lang="en" sz="900" u="none" strike="noStrike" dirty="0">
                          <a:effectLst/>
                        </a:rPr>
                      </a:br>
                      <a:r>
                        <a:rPr lang="en" sz="900" u="none" strike="noStrike" dirty="0">
                          <a:effectLst/>
                        </a:rPr>
                        <a:t>2. </a:t>
                      </a:r>
                      <a:r>
                        <a:rPr lang="ko-KR" altLang="en-US" sz="900" u="none" strike="noStrike" dirty="0">
                          <a:effectLst/>
                        </a:rPr>
                        <a:t>배포</a:t>
                      </a:r>
                      <a:r>
                        <a:rPr lang="en-US" altLang="ko-KR" sz="900" u="none" strike="noStrike" dirty="0">
                          <a:effectLst/>
                        </a:rPr>
                        <a:t>/</a:t>
                      </a:r>
                      <a:r>
                        <a:rPr lang="ko-KR" altLang="en-US" sz="900" u="none" strike="noStrike" dirty="0">
                          <a:effectLst/>
                        </a:rPr>
                        <a:t>설치 가이드 </a:t>
                      </a:r>
                      <a:r>
                        <a:rPr lang="en-US" altLang="ko-KR" sz="900" u="none" strike="noStrike" dirty="0">
                          <a:effectLst/>
                        </a:rPr>
                        <a:t>: </a:t>
                      </a:r>
                      <a:r>
                        <a:rPr lang="en" sz="900" u="none" strike="noStrike" dirty="0">
                          <a:effectLst/>
                        </a:rPr>
                        <a:t>IITP-DABT-API_</a:t>
                      </a:r>
                      <a:r>
                        <a:rPr lang="ko-KR" altLang="en-US" sz="900" u="none" strike="noStrike" dirty="0">
                          <a:effectLst/>
                        </a:rPr>
                        <a:t>서버</a:t>
                      </a:r>
                      <a:r>
                        <a:rPr lang="en-US" altLang="ko-KR" sz="900" u="none" strike="noStrike" dirty="0">
                          <a:effectLst/>
                        </a:rPr>
                        <a:t>_</a:t>
                      </a:r>
                      <a:r>
                        <a:rPr lang="ko-KR" altLang="en-US" sz="900" u="none" strike="noStrike" dirty="0">
                          <a:effectLst/>
                        </a:rPr>
                        <a:t>빌드</a:t>
                      </a:r>
                      <a:r>
                        <a:rPr lang="en-US" altLang="ko-KR" sz="900" u="none" strike="noStrike" dirty="0">
                          <a:effectLst/>
                        </a:rPr>
                        <a:t>_</a:t>
                      </a:r>
                      <a:r>
                        <a:rPr lang="ko-KR" altLang="en-US" sz="900" u="none" strike="noStrike" dirty="0">
                          <a:effectLst/>
                        </a:rPr>
                        <a:t>및</a:t>
                      </a:r>
                      <a:r>
                        <a:rPr lang="en-US" altLang="ko-KR" sz="900" u="none" strike="noStrike" dirty="0">
                          <a:effectLst/>
                        </a:rPr>
                        <a:t>_</a:t>
                      </a:r>
                      <a:r>
                        <a:rPr lang="ko-KR" altLang="en-US" sz="900" u="none" strike="noStrike" dirty="0">
                          <a:effectLst/>
                        </a:rPr>
                        <a:t>배포</a:t>
                      </a:r>
                      <a:r>
                        <a:rPr lang="en-US" altLang="ko-KR" sz="900" u="none" strike="noStrike" dirty="0">
                          <a:effectLst/>
                        </a:rPr>
                        <a:t>_</a:t>
                      </a:r>
                      <a:r>
                        <a:rPr lang="ko-KR" altLang="en-US" sz="900" u="none" strike="noStrike" dirty="0">
                          <a:effectLst/>
                        </a:rPr>
                        <a:t>가이드</a:t>
                      </a:r>
                      <a:r>
                        <a:rPr lang="en-US" altLang="ko-KR" sz="900" u="none" strike="noStrike" dirty="0">
                          <a:effectLst/>
                        </a:rPr>
                        <a:t>.</a:t>
                      </a:r>
                      <a:r>
                        <a:rPr lang="en" sz="900" u="none" strike="noStrike" dirty="0">
                          <a:effectLst/>
                        </a:rPr>
                        <a:t>md</a:t>
                      </a:r>
                      <a:br>
                        <a:rPr lang="en" sz="900" u="none" strike="noStrike" dirty="0">
                          <a:effectLst/>
                        </a:rPr>
                      </a:br>
                      <a:r>
                        <a:rPr lang="en" sz="900" u="none" strike="noStrike" dirty="0">
                          <a:effectLst/>
                        </a:rPr>
                        <a:t>3. </a:t>
                      </a:r>
                      <a:r>
                        <a:rPr lang="ko-KR" altLang="en-US" sz="900" u="none" strike="noStrike" dirty="0">
                          <a:effectLst/>
                        </a:rPr>
                        <a:t>문서 배포 가이드 </a:t>
                      </a:r>
                      <a:r>
                        <a:rPr lang="en-US" altLang="ko-KR" sz="900" u="none" strike="noStrike" dirty="0">
                          <a:effectLst/>
                        </a:rPr>
                        <a:t>: </a:t>
                      </a:r>
                      <a:r>
                        <a:rPr lang="ko-KR" altLang="en-US" sz="900" u="none" strike="noStrike" dirty="0">
                          <a:effectLst/>
                        </a:rPr>
                        <a:t> </a:t>
                      </a:r>
                      <a:r>
                        <a:rPr lang="en" sz="900" u="none" strike="noStrike" dirty="0">
                          <a:effectLst/>
                        </a:rPr>
                        <a:t>IITP-DABT-API_</a:t>
                      </a:r>
                      <a:r>
                        <a:rPr lang="ko-KR" altLang="en-US" sz="900" u="none" strike="noStrike" dirty="0">
                          <a:effectLst/>
                        </a:rPr>
                        <a:t>문서</a:t>
                      </a:r>
                      <a:r>
                        <a:rPr lang="en-US" altLang="ko-KR" sz="900" u="none" strike="noStrike" dirty="0">
                          <a:effectLst/>
                        </a:rPr>
                        <a:t>_</a:t>
                      </a:r>
                      <a:r>
                        <a:rPr lang="ko-KR" altLang="en-US" sz="900" u="none" strike="noStrike" dirty="0">
                          <a:effectLst/>
                        </a:rPr>
                        <a:t>배포</a:t>
                      </a:r>
                      <a:r>
                        <a:rPr lang="en-US" altLang="ko-KR" sz="900" u="none" strike="noStrike" dirty="0">
                          <a:effectLst/>
                        </a:rPr>
                        <a:t>_</a:t>
                      </a:r>
                      <a:r>
                        <a:rPr lang="ko-KR" altLang="en-US" sz="900" u="none" strike="noStrike" dirty="0">
                          <a:effectLst/>
                        </a:rPr>
                        <a:t>가이드</a:t>
                      </a:r>
                      <a:r>
                        <a:rPr lang="en-US" altLang="ko-KR" sz="900" u="none" strike="noStrike" dirty="0">
                          <a:effectLst/>
                        </a:rPr>
                        <a:t>.</a:t>
                      </a:r>
                      <a:r>
                        <a:rPr lang="en" sz="900" u="none" strike="noStrike" dirty="0">
                          <a:effectLst/>
                        </a:rPr>
                        <a:t>md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ko-KR" altLang="en-US" sz="900" u="none" strike="noStrike" dirty="0">
                          <a:effectLst/>
                        </a:rPr>
                        <a:t>완료</a:t>
                      </a:r>
                      <a:endParaRPr lang="ko-KR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77222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369806F-3EE8-2E37-07A0-7D333800B360}"/>
              </a:ext>
            </a:extLst>
          </p:cNvPr>
          <p:cNvSpPr txBox="1"/>
          <p:nvPr/>
        </p:nvSpPr>
        <p:spPr>
          <a:xfrm>
            <a:off x="710130" y="982950"/>
            <a:ext cx="62387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ko-KR" altLang="en-US" sz="1200" b="1" dirty="0">
                <a:latin typeface="+mn-ea"/>
              </a:rPr>
              <a:t>산출물 설계서 및 배포</a:t>
            </a:r>
            <a:r>
              <a:rPr kumimoji="1" lang="en-US" altLang="ko-KR" sz="1200" b="1" dirty="0">
                <a:latin typeface="+mn-ea"/>
              </a:rPr>
              <a:t>/</a:t>
            </a:r>
            <a:r>
              <a:rPr kumimoji="1" lang="ko-KR" altLang="en-US" sz="1200" b="1" dirty="0">
                <a:latin typeface="+mn-ea"/>
              </a:rPr>
              <a:t>설치 가이드 문서 작업</a:t>
            </a:r>
          </a:p>
        </p:txBody>
      </p:sp>
    </p:spTree>
    <p:extLst>
      <p:ext uri="{BB962C8B-B14F-4D97-AF65-F5344CB8AC3E}">
        <p14:creationId xmlns:p14="http://schemas.microsoft.com/office/powerpoint/2010/main" val="13124513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CBA5DC-F023-FA19-DC02-13A38474CB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id="{691C7A47-3DB0-B3E6-7351-0E872FE5B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01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6CB97205-6FA1-9B67-B4A0-F529DDAB40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05257" y="430989"/>
            <a:ext cx="9486749" cy="543229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ko-KR" altLang="en-US" dirty="0">
                <a:solidFill>
                  <a:srgbClr val="07A3FE"/>
                </a:solidFill>
              </a:rPr>
              <a:t>스위트케이</a:t>
            </a:r>
            <a:r>
              <a:rPr kumimoji="0" lang="ko-KR" altLang="en-US" sz="2800" b="1" i="0" u="none" strike="noStrike" kern="1200" cap="none" spc="0" normalizeH="0" baseline="0" noProof="0" dirty="0">
                <a:solidFill>
                  <a:srgbClr val="07A3FE"/>
                </a:solidFill>
                <a:effectLst/>
                <a:uLnTx/>
                <a:uFillTx/>
                <a:cs typeface="+mn-cs"/>
              </a:rPr>
              <a:t> </a:t>
            </a:r>
            <a:r>
              <a:rPr kumimoji="0" lang="en-US" altLang="ko-KR" sz="2800" b="1" i="0" u="none" strike="noStrike" kern="1200" cap="none" spc="0" normalizeH="0" baseline="0" noProof="0" dirty="0">
                <a:solidFill>
                  <a:srgbClr val="07A3FE"/>
                </a:solidFill>
                <a:effectLst/>
                <a:uLnTx/>
                <a:uFillTx/>
                <a:cs typeface="+mn-cs"/>
              </a:rPr>
              <a:t>| </a:t>
            </a:r>
            <a:r>
              <a:rPr kumimoji="0" lang="ko-KR" altLang="en-US" sz="2800" b="1" i="0" u="none" strike="noStrike" kern="1200" cap="none" spc="0" normalizeH="0" baseline="0" noProof="0" dirty="0">
                <a:solidFill>
                  <a:srgbClr val="07A3FE"/>
                </a:solidFill>
                <a:effectLst/>
                <a:uLnTx/>
                <a:uFillTx/>
                <a:cs typeface="+mn-cs"/>
              </a:rPr>
              <a:t>세부 내용</a:t>
            </a:r>
            <a:endParaRPr kumimoji="0" lang="ko-KR" alt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cs typeface="+mn-cs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729404E6-ED9D-ABE8-EA7A-38037421CE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2794" b="33667"/>
          <a:stretch>
            <a:fillRect/>
          </a:stretch>
        </p:blipFill>
        <p:spPr>
          <a:xfrm>
            <a:off x="1869547" y="974217"/>
            <a:ext cx="2598281" cy="5642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59EC624D-63B1-F98A-68D0-1F74843207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1228"/>
          <a:stretch>
            <a:fillRect/>
          </a:stretch>
        </p:blipFill>
        <p:spPr>
          <a:xfrm>
            <a:off x="4586077" y="974218"/>
            <a:ext cx="3019846" cy="5642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6AEB4A97-EAF1-ED78-08D4-1014093B9C9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-1024" b="50739"/>
          <a:stretch>
            <a:fillRect/>
          </a:stretch>
        </p:blipFill>
        <p:spPr>
          <a:xfrm>
            <a:off x="7724172" y="974218"/>
            <a:ext cx="2985458" cy="5642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슬라이드 번호 개체 틀 1">
            <a:extLst>
              <a:ext uri="{FF2B5EF4-FFF2-40B4-BE49-F238E27FC236}">
                <a16:creationId xmlns:a16="http://schemas.microsoft.com/office/drawing/2014/main" id="{F9E0F55D-17C5-18BB-366D-07E08B063F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6978" y="6492875"/>
            <a:ext cx="650484" cy="365125"/>
          </a:xfrm>
        </p:spPr>
        <p:txBody>
          <a:bodyPr/>
          <a:lstStyle/>
          <a:p>
            <a:fld id="{35F654E2-810E-7F46-960F-321F6A68832D}" type="slidenum">
              <a:rPr kumimoji="1" lang="ko-Kore-KR" altLang="en-US" smtClean="0"/>
              <a:pPr/>
              <a:t>21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7389438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4F03C3-63E7-7DE9-4BE1-82B18240DD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153C958-EA96-05EA-9C43-012169F828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F654E2-810E-7F46-960F-321F6A68832D}" type="slidenum">
              <a:rPr kumimoji="1" lang="ko-Kore-KR" altLang="en-US" smtClean="0"/>
              <a:pPr/>
              <a:t>22</a:t>
            </a:fld>
            <a:endParaRPr kumimoji="1" lang="ko-Kore-KR" altLang="en-US"/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id="{E375E950-7483-7A76-BEBB-72EB4D5DD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01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50C8322C-77B5-3AD1-2A55-DCA987B37A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05257" y="430989"/>
            <a:ext cx="9486749" cy="543229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ko-KR" altLang="en-US" dirty="0">
                <a:solidFill>
                  <a:srgbClr val="07A3FE"/>
                </a:solidFill>
              </a:rPr>
              <a:t>스위트케이</a:t>
            </a:r>
            <a:r>
              <a:rPr kumimoji="0" lang="ko-KR" altLang="en-US" sz="2800" b="1" i="0" u="none" strike="noStrike" kern="1200" cap="none" spc="0" normalizeH="0" baseline="0" noProof="0" dirty="0">
                <a:solidFill>
                  <a:srgbClr val="07A3FE"/>
                </a:solidFill>
                <a:effectLst/>
                <a:uLnTx/>
                <a:uFillTx/>
                <a:cs typeface="+mn-cs"/>
              </a:rPr>
              <a:t> </a:t>
            </a:r>
            <a:r>
              <a:rPr kumimoji="0" lang="en-US" altLang="ko-KR" sz="2800" b="1" i="0" u="none" strike="noStrike" kern="1200" cap="none" spc="0" normalizeH="0" baseline="0" noProof="0" dirty="0">
                <a:solidFill>
                  <a:srgbClr val="07A3FE"/>
                </a:solidFill>
                <a:effectLst/>
                <a:uLnTx/>
                <a:uFillTx/>
                <a:cs typeface="+mn-cs"/>
              </a:rPr>
              <a:t>| </a:t>
            </a:r>
            <a:r>
              <a:rPr kumimoji="0" lang="ko-KR" altLang="en-US" sz="2800" b="1" i="0" u="none" strike="noStrike" kern="1200" cap="none" spc="0" normalizeH="0" baseline="0" noProof="0" dirty="0">
                <a:solidFill>
                  <a:srgbClr val="07A3FE"/>
                </a:solidFill>
                <a:effectLst/>
                <a:uLnTx/>
                <a:uFillTx/>
                <a:cs typeface="+mn-cs"/>
              </a:rPr>
              <a:t>세부 내용</a:t>
            </a:r>
            <a:endParaRPr kumimoji="0" lang="ko-KR" alt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cs typeface="+mn-cs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BC42B47F-049D-0E49-7E60-95D6D4B88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9319" y="1092341"/>
            <a:ext cx="2771322" cy="40653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8F1BF076-44F5-F87C-5B0F-AFACE79669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8280" y="1078499"/>
            <a:ext cx="2855905" cy="2398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E43095B7-4673-81C2-99EB-2EDFDDFFC9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5257" y="1148306"/>
            <a:ext cx="2816423" cy="3037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43543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23052-C6D2-38D4-95FC-8B6885173E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2E0D3E0C-87F9-E31A-0786-0F851D542A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F654E2-810E-7F46-960F-321F6A68832D}" type="slidenum">
              <a:rPr kumimoji="1" lang="ko-Kore-KR" altLang="en-US" smtClean="0"/>
              <a:pPr/>
              <a:t>23</a:t>
            </a:fld>
            <a:endParaRPr kumimoji="1" lang="ko-Kore-KR" altLang="en-US"/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id="{AAB7B8CC-0852-3320-0CC4-D07512775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02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5E94D3E6-2780-53C3-B664-46A223CAF7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05257" y="430989"/>
            <a:ext cx="9486749" cy="543229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ko-KR" altLang="en-US" dirty="0">
                <a:solidFill>
                  <a:srgbClr val="07A3FE"/>
                </a:solidFill>
              </a:rPr>
              <a:t>차세대융합기술연구원</a:t>
            </a:r>
            <a:r>
              <a:rPr kumimoji="0" lang="ko-KR" altLang="en-US" sz="2800" b="1" i="0" u="none" strike="noStrike" kern="1200" cap="none" spc="0" normalizeH="0" baseline="0" noProof="0" dirty="0">
                <a:solidFill>
                  <a:srgbClr val="07A3FE"/>
                </a:solidFill>
                <a:effectLst/>
                <a:uLnTx/>
                <a:uFillTx/>
                <a:cs typeface="+mn-cs"/>
              </a:rPr>
              <a:t> </a:t>
            </a:r>
            <a:r>
              <a:rPr kumimoji="0" lang="en-US" altLang="ko-KR" sz="2800" b="1" i="0" u="none" strike="noStrike" kern="1200" cap="none" spc="0" normalizeH="0" baseline="0" noProof="0" dirty="0">
                <a:solidFill>
                  <a:srgbClr val="07A3FE"/>
                </a:solidFill>
                <a:effectLst/>
                <a:uLnTx/>
                <a:uFillTx/>
                <a:cs typeface="+mn-cs"/>
              </a:rPr>
              <a:t>| </a:t>
            </a:r>
            <a:r>
              <a:rPr lang="ko-KR" altLang="en-US" dirty="0">
                <a:solidFill>
                  <a:srgbClr val="07A3FE"/>
                </a:solidFill>
              </a:rPr>
              <a:t>월간 진행 내용 요약</a:t>
            </a:r>
            <a:endParaRPr kumimoji="0" lang="ko-KR" alt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cs typeface="+mn-cs"/>
            </a:endParaRPr>
          </a:p>
        </p:txBody>
      </p:sp>
      <p:graphicFrame>
        <p:nvGraphicFramePr>
          <p:cNvPr id="6" name="표 5">
            <a:extLst>
              <a:ext uri="{FF2B5EF4-FFF2-40B4-BE49-F238E27FC236}">
                <a16:creationId xmlns:a16="http://schemas.microsoft.com/office/drawing/2014/main" id="{3CA6C1A7-3876-0CC4-44C3-C17AB628BC54}"/>
              </a:ext>
            </a:extLst>
          </p:cNvPr>
          <p:cNvGraphicFramePr>
            <a:graphicFrameLocks noGrp="1"/>
          </p:cNvGraphicFramePr>
          <p:nvPr/>
        </p:nvGraphicFramePr>
        <p:xfrm>
          <a:off x="885699" y="1495486"/>
          <a:ext cx="10549172" cy="1646113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0565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32446">
                  <a:extLst>
                    <a:ext uri="{9D8B030D-6E8A-4147-A177-3AD203B41FA5}">
                      <a16:colId xmlns:a16="http://schemas.microsoft.com/office/drawing/2014/main" val="885310068"/>
                    </a:ext>
                  </a:extLst>
                </a:gridCol>
                <a:gridCol w="1835442">
                  <a:extLst>
                    <a:ext uri="{9D8B030D-6E8A-4147-A177-3AD203B41FA5}">
                      <a16:colId xmlns:a16="http://schemas.microsoft.com/office/drawing/2014/main" val="1688657718"/>
                    </a:ext>
                  </a:extLst>
                </a:gridCol>
                <a:gridCol w="1424693">
                  <a:extLst>
                    <a:ext uri="{9D8B030D-6E8A-4147-A177-3AD203B41FA5}">
                      <a16:colId xmlns:a16="http://schemas.microsoft.com/office/drawing/2014/main" val="4106699776"/>
                    </a:ext>
                  </a:extLst>
                </a:gridCol>
              </a:tblGrid>
              <a:tr h="447106">
                <a:tc>
                  <a:txBody>
                    <a:bodyPr/>
                    <a:lstStyle/>
                    <a:p>
                      <a:pPr marL="0" marR="0" lvl="0" indent="0" algn="ctr" defTabSz="1602029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>
                            <a:lumMod val="50000"/>
                            <a:lumOff val="50000"/>
                          </a:schemeClr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lang="ko-KR" altLang="en-US" sz="1400" b="0" kern="1200" spc="-100" baseline="0" dirty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연구 목표</a:t>
                      </a:r>
                      <a:endParaRPr lang="ko-KR" altLang="en-US" sz="1400" b="0" kern="1200" spc="-100" dirty="0">
                        <a:ln w="3175">
                          <a:solidFill>
                            <a:schemeClr val="bg1">
                              <a:lumMod val="85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World돋움체 Bold" panose="00000800000000000000" pitchFamily="2" charset="-127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endParaRPr>
                    </a:p>
                  </a:txBody>
                  <a:tcPr marL="36000" marR="36000" marT="50784" marB="5078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8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602029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>
                            <a:lumMod val="50000"/>
                            <a:lumOff val="50000"/>
                          </a:schemeClr>
                        </a:buClr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ko-KR" altLang="en-US" sz="1400" b="0" kern="1200" spc="-100" dirty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추진 내용</a:t>
                      </a:r>
                    </a:p>
                  </a:txBody>
                  <a:tcPr marL="36000" marR="36000" marT="50784" marB="5078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8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602029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>
                            <a:lumMod val="50000"/>
                            <a:lumOff val="50000"/>
                          </a:schemeClr>
                        </a:buClr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ko-KR" altLang="en-US" sz="1400" b="0" kern="1200" spc="-100" dirty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질적 성과</a:t>
                      </a:r>
                    </a:p>
                  </a:txBody>
                  <a:tcPr marL="36000" marR="36000" marT="50784" marB="5078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8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602029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>
                            <a:lumMod val="50000"/>
                            <a:lumOff val="50000"/>
                          </a:schemeClr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lang="ko-KR" altLang="en-US" sz="1400" b="0" kern="1200" spc="-100" dirty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양적 성과</a:t>
                      </a:r>
                    </a:p>
                  </a:txBody>
                  <a:tcPr marL="36000" marR="36000" marT="50784" marB="5078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8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99007">
                <a:tc>
                  <a:txBody>
                    <a:bodyPr/>
                    <a:lstStyle>
                      <a:lvl1pPr marL="0" algn="l" defTabSz="1007943" rtl="0" eaLnBrk="1" latinLnBrk="1" hangingPunct="1">
                        <a:defRPr sz="1984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1pPr>
                      <a:lvl2pPr marL="503972" algn="l" defTabSz="1007943" rtl="0" eaLnBrk="1" latinLnBrk="1" hangingPunct="1">
                        <a:defRPr sz="1984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2pPr>
                      <a:lvl3pPr marL="1007943" algn="l" defTabSz="1007943" rtl="0" eaLnBrk="1" latinLnBrk="1" hangingPunct="1">
                        <a:defRPr sz="1984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3pPr>
                      <a:lvl4pPr marL="1511915" algn="l" defTabSz="1007943" rtl="0" eaLnBrk="1" latinLnBrk="1" hangingPunct="1">
                        <a:defRPr sz="1984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4pPr>
                      <a:lvl5pPr marL="2015886" algn="l" defTabSz="1007943" rtl="0" eaLnBrk="1" latinLnBrk="1" hangingPunct="1">
                        <a:defRPr sz="1984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5pPr>
                      <a:lvl6pPr marL="2519858" algn="l" defTabSz="1007943" rtl="0" eaLnBrk="1" latinLnBrk="1" hangingPunct="1">
                        <a:defRPr sz="1984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6pPr>
                      <a:lvl7pPr marL="3023829" algn="l" defTabSz="1007943" rtl="0" eaLnBrk="1" latinLnBrk="1" hangingPunct="1">
                        <a:defRPr sz="1984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7pPr>
                      <a:lvl8pPr marL="3527801" algn="l" defTabSz="1007943" rtl="0" eaLnBrk="1" latinLnBrk="1" hangingPunct="1">
                        <a:defRPr sz="1984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8pPr>
                      <a:lvl9pPr marL="4031772" algn="l" defTabSz="1007943" rtl="0" eaLnBrk="1" latinLnBrk="1" hangingPunct="1">
                        <a:defRPr sz="1984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9pPr>
                    </a:lstStyle>
                    <a:p>
                      <a:pPr marL="0" marR="0" lvl="0" indent="0" algn="ctr" defTabSz="1007943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0" kern="1200" spc="-60" baseline="0" dirty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2</a:t>
                      </a:r>
                      <a:r>
                        <a:rPr lang="ko-KR" altLang="en-US" sz="1300" b="0" kern="1200" spc="-60" baseline="0" dirty="0" err="1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년차</a:t>
                      </a:r>
                      <a:r>
                        <a:rPr lang="ko-KR" altLang="en-US" sz="1300" b="0" kern="1200" spc="-60" baseline="0" dirty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 성과 관리</a:t>
                      </a:r>
                    </a:p>
                  </a:txBody>
                  <a:tcPr marL="72000" marR="72000" marT="18000" marB="18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8000" indent="-108000" algn="just" fontAlgn="ctr">
                        <a:lnSpc>
                          <a:spcPct val="150000"/>
                        </a:lnSpc>
                        <a:buFont typeface="KoPub돋움체 Medium" panose="02020603020101020101" pitchFamily="18" charset="-127"/>
                        <a:buChar char="•"/>
                      </a:pPr>
                      <a:r>
                        <a:rPr lang="ko-KR" altLang="en-US" sz="1300" b="0" kern="1200" spc="-60" baseline="0" dirty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공인시험 </a:t>
                      </a:r>
                      <a:r>
                        <a:rPr lang="en-US" altLang="ko-KR" sz="1300" b="0" kern="1200" spc="-60" baseline="0" dirty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5</a:t>
                      </a:r>
                      <a:r>
                        <a:rPr lang="ko-KR" altLang="en-US" sz="1300" b="0" kern="1200" spc="-60" baseline="0" dirty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건 준비 및 진행 완료 </a:t>
                      </a:r>
                      <a:r>
                        <a:rPr lang="en-US" altLang="ko-KR" sz="1300" b="0" kern="1200" spc="-60" baseline="0" dirty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(</a:t>
                      </a:r>
                      <a:r>
                        <a:rPr lang="ko-KR" altLang="en-US" sz="1300" b="0" kern="1200" spc="-60" baseline="0" dirty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목표치 모두 달성</a:t>
                      </a:r>
                      <a:r>
                        <a:rPr lang="en-US" altLang="ko-KR" sz="1300" b="0" kern="1200" spc="-60" baseline="0" dirty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)</a:t>
                      </a:r>
                    </a:p>
                    <a:p>
                      <a:pPr marL="108000" indent="-108000" algn="just" fontAlgn="ctr">
                        <a:lnSpc>
                          <a:spcPct val="150000"/>
                        </a:lnSpc>
                        <a:buFont typeface="KoPub돋움체 Medium" panose="02020603020101020101" pitchFamily="18" charset="-127"/>
                        <a:buChar char="•"/>
                      </a:pPr>
                      <a:r>
                        <a:rPr lang="ko-KR" altLang="en-US" sz="1300" b="0" kern="1200" spc="-60" baseline="0" dirty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특허출원 </a:t>
                      </a:r>
                      <a:r>
                        <a:rPr lang="en-US" altLang="ko-KR" sz="1300" b="0" kern="1200" spc="-60" baseline="0" dirty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2</a:t>
                      </a:r>
                      <a:r>
                        <a:rPr lang="ko-KR" altLang="en-US" sz="1300" b="0" kern="1200" spc="-60" baseline="0" dirty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건 진행 중 </a:t>
                      </a:r>
                      <a:r>
                        <a:rPr lang="en-US" altLang="ko-KR" sz="1300" b="0" kern="1200" spc="-60" baseline="0" dirty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(11/28</a:t>
                      </a:r>
                      <a:r>
                        <a:rPr lang="ko-KR" altLang="en-US" sz="1300" b="0" kern="1200" spc="-60" baseline="0" dirty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 출원 완료 예정</a:t>
                      </a:r>
                      <a:r>
                        <a:rPr lang="en-US" altLang="ko-KR" sz="1300" b="0" kern="1200" spc="-60" baseline="0" dirty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)</a:t>
                      </a:r>
                    </a:p>
                    <a:p>
                      <a:pPr marL="108000" indent="-108000" algn="just" fontAlgn="ctr">
                        <a:lnSpc>
                          <a:spcPct val="150000"/>
                        </a:lnSpc>
                        <a:buFont typeface="KoPub돋움체 Medium" panose="02020603020101020101" pitchFamily="18" charset="-127"/>
                        <a:buChar char="•"/>
                      </a:pPr>
                      <a:r>
                        <a:rPr lang="ko-KR" altLang="en-US" sz="1300" b="0" kern="1200" spc="-60" baseline="0" dirty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공개 </a:t>
                      </a:r>
                      <a:r>
                        <a:rPr lang="en-US" altLang="ko-KR" sz="1300" b="0" kern="1200" spc="-60" baseline="0" dirty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SW </a:t>
                      </a:r>
                      <a:r>
                        <a:rPr lang="ko-KR" altLang="en-US" sz="1300" b="0" kern="1200" spc="-60" baseline="0" dirty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데이터 및 소스코드 업로드 </a:t>
                      </a:r>
                      <a:r>
                        <a:rPr lang="en-US" altLang="ko-KR" sz="1300" b="0" kern="1200" spc="-60" baseline="0" dirty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(~</a:t>
                      </a:r>
                      <a:r>
                        <a:rPr lang="ko-KR" altLang="en-US" sz="1300" b="0" kern="1200" spc="-60" baseline="0" dirty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계속</a:t>
                      </a:r>
                      <a:r>
                        <a:rPr lang="en-US" altLang="ko-KR" sz="1300" b="0" kern="1200" spc="-60" baseline="0" dirty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)</a:t>
                      </a:r>
                    </a:p>
                  </a:txBody>
                  <a:tcPr marL="36000" marR="7620" marT="762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8000" indent="-108000" algn="l" fontAlgn="ctr">
                        <a:lnSpc>
                          <a:spcPct val="150000"/>
                        </a:lnSpc>
                        <a:buFont typeface="KoPub돋움체 Medium" panose="02020603020101020101" pitchFamily="18" charset="-127"/>
                        <a:buChar char="•"/>
                      </a:pPr>
                      <a:endParaRPr lang="en-US" altLang="ko-KR" sz="1200" b="0" kern="1200" spc="-100" baseline="0" dirty="0">
                        <a:ln w="3175">
                          <a:solidFill>
                            <a:schemeClr val="bg1">
                              <a:lumMod val="85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  <a:p>
                      <a:pPr marL="108000" indent="-108000" algn="l" fontAlgn="ctr">
                        <a:lnSpc>
                          <a:spcPct val="150000"/>
                        </a:lnSpc>
                        <a:buFont typeface="KoPub돋움체 Medium" panose="02020603020101020101" pitchFamily="18" charset="-127"/>
                        <a:buChar char="•"/>
                      </a:pPr>
                      <a:endParaRPr lang="ko-KR" altLang="en-US" sz="1200" b="0" kern="1200" spc="-100" baseline="0" dirty="0">
                        <a:ln w="3175">
                          <a:solidFill>
                            <a:schemeClr val="bg1">
                              <a:lumMod val="85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36000" marR="7620" marT="7620" marB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8000" marR="0" indent="-108000" algn="l" defTabSz="914400" rtl="0" eaLnBrk="1" fontAlgn="ctr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KoPub돋움체 Medium" panose="02020603020101020101" pitchFamily="18" charset="-127"/>
                        <a:buChar char="•"/>
                        <a:tabLst/>
                        <a:defRPr/>
                      </a:pPr>
                      <a:endParaRPr lang="en-US" altLang="ko-KR" sz="1200" b="0" kern="1200" spc="-60" baseline="0" dirty="0">
                        <a:ln w="3175">
                          <a:solidFill>
                            <a:schemeClr val="bg1">
                              <a:lumMod val="85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7620" marR="72000" marT="7620" marB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68021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8A1D77-7CC7-BC95-B344-CB2C2046CC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FEA7F8F5-73BD-1ECC-B5CA-887B27867F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F654E2-810E-7F46-960F-321F6A68832D}" type="slidenum">
              <a:rPr kumimoji="1" lang="ko-Kore-KR" altLang="en-US" smtClean="0"/>
              <a:pPr/>
              <a:t>24</a:t>
            </a:fld>
            <a:endParaRPr kumimoji="1" lang="ko-Kore-KR" altLang="en-US"/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id="{E39D199A-B2AB-7EC7-5067-2F18ED1EC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02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01B5830-639C-FD32-F78E-D1BB81F72B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05257" y="430989"/>
            <a:ext cx="9486749" cy="543229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ko-KR" altLang="en-US" dirty="0">
                <a:solidFill>
                  <a:srgbClr val="07A3FE"/>
                </a:solidFill>
              </a:rPr>
              <a:t>차세대융합기술연구원</a:t>
            </a:r>
            <a:r>
              <a:rPr kumimoji="0" lang="ko-KR" altLang="en-US" sz="2800" b="1" i="0" u="none" strike="noStrike" kern="1200" cap="none" spc="0" normalizeH="0" baseline="0" noProof="0" dirty="0">
                <a:solidFill>
                  <a:srgbClr val="07A3FE"/>
                </a:solidFill>
                <a:effectLst/>
                <a:uLnTx/>
                <a:uFillTx/>
                <a:cs typeface="+mn-cs"/>
              </a:rPr>
              <a:t> </a:t>
            </a:r>
            <a:r>
              <a:rPr kumimoji="0" lang="en-US" altLang="ko-KR" sz="2800" b="1" i="0" u="none" strike="noStrike" kern="1200" cap="none" spc="0" normalizeH="0" baseline="0" noProof="0" dirty="0">
                <a:solidFill>
                  <a:srgbClr val="07A3FE"/>
                </a:solidFill>
                <a:effectLst/>
                <a:uLnTx/>
                <a:uFillTx/>
                <a:cs typeface="+mn-cs"/>
              </a:rPr>
              <a:t>| </a:t>
            </a:r>
            <a:r>
              <a:rPr kumimoji="0" lang="ko-KR" altLang="en-US" sz="2800" b="1" i="0" u="none" strike="noStrike" kern="1200" cap="none" spc="0" normalizeH="0" baseline="0" noProof="0" dirty="0">
                <a:solidFill>
                  <a:srgbClr val="07A3FE"/>
                </a:solidFill>
                <a:effectLst/>
                <a:uLnTx/>
                <a:uFillTx/>
                <a:cs typeface="+mn-cs"/>
              </a:rPr>
              <a:t>세부 내용</a:t>
            </a:r>
            <a:endParaRPr kumimoji="0" lang="ko-KR" alt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38AB5F3E-1128-F154-A59C-4A258D9C7DE2}"/>
              </a:ext>
            </a:extLst>
          </p:cNvPr>
          <p:cNvSpPr/>
          <p:nvPr/>
        </p:nvSpPr>
        <p:spPr>
          <a:xfrm>
            <a:off x="885699" y="1188317"/>
            <a:ext cx="3194861" cy="6203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b="1" dirty="0">
                <a:solidFill>
                  <a:schemeClr val="tx1"/>
                </a:solidFill>
              </a:rPr>
              <a:t>공인시험 </a:t>
            </a:r>
            <a:r>
              <a:rPr lang="en-US" altLang="ko-KR" b="1" dirty="0">
                <a:solidFill>
                  <a:schemeClr val="tx1"/>
                </a:solidFill>
              </a:rPr>
              <a:t>5</a:t>
            </a:r>
            <a:r>
              <a:rPr lang="ko-KR" altLang="en-US" b="1" dirty="0">
                <a:solidFill>
                  <a:schemeClr val="tx1"/>
                </a:solidFill>
              </a:rPr>
              <a:t>건 진행 완료</a:t>
            </a:r>
          </a:p>
        </p:txBody>
      </p:sp>
      <p:graphicFrame>
        <p:nvGraphicFramePr>
          <p:cNvPr id="8" name="표 7">
            <a:extLst>
              <a:ext uri="{FF2B5EF4-FFF2-40B4-BE49-F238E27FC236}">
                <a16:creationId xmlns:a16="http://schemas.microsoft.com/office/drawing/2014/main" id="{7B2202B3-2406-91FA-C007-7C473DB46857}"/>
              </a:ext>
            </a:extLst>
          </p:cNvPr>
          <p:cNvGraphicFramePr>
            <a:graphicFrameLocks noGrp="1"/>
          </p:cNvGraphicFramePr>
          <p:nvPr/>
        </p:nvGraphicFramePr>
        <p:xfrm>
          <a:off x="985022" y="1980109"/>
          <a:ext cx="8028518" cy="376138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792216">
                  <a:extLst>
                    <a:ext uri="{9D8B030D-6E8A-4147-A177-3AD203B41FA5}">
                      <a16:colId xmlns:a16="http://schemas.microsoft.com/office/drawing/2014/main" val="4067993396"/>
                    </a:ext>
                  </a:extLst>
                </a:gridCol>
                <a:gridCol w="1618151">
                  <a:extLst>
                    <a:ext uri="{9D8B030D-6E8A-4147-A177-3AD203B41FA5}">
                      <a16:colId xmlns:a16="http://schemas.microsoft.com/office/drawing/2014/main" val="1657039743"/>
                    </a:ext>
                  </a:extLst>
                </a:gridCol>
                <a:gridCol w="1618151">
                  <a:extLst>
                    <a:ext uri="{9D8B030D-6E8A-4147-A177-3AD203B41FA5}">
                      <a16:colId xmlns:a16="http://schemas.microsoft.com/office/drawing/2014/main" val="3505154424"/>
                    </a:ext>
                  </a:extLst>
                </a:gridCol>
              </a:tblGrid>
              <a:tr h="62689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ko-KR" altLang="en-US" sz="1600" u="none" strike="noStrike" dirty="0">
                          <a:effectLst/>
                        </a:rPr>
                        <a:t>평가 항목</a:t>
                      </a:r>
                      <a:endParaRPr lang="ko-KR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ko-KR" altLang="en-US" sz="1600" u="none" strike="noStrike" dirty="0">
                          <a:effectLst/>
                        </a:rPr>
                        <a:t>목표</a:t>
                      </a:r>
                      <a:endParaRPr lang="ko-KR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ko-KR" altLang="en-US" sz="1600" u="none" strike="noStrike" dirty="0">
                          <a:effectLst/>
                        </a:rPr>
                        <a:t>달성</a:t>
                      </a:r>
                      <a:endParaRPr lang="ko-KR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0190397"/>
                  </a:ext>
                </a:extLst>
              </a:tr>
              <a:tr h="62689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ko-KR" sz="1600" u="none" strike="noStrike" dirty="0">
                          <a:effectLst/>
                        </a:rPr>
                        <a:t>8. </a:t>
                      </a:r>
                      <a:r>
                        <a:rPr lang="ko-KR" altLang="en-US" sz="1600" u="none" strike="noStrike" dirty="0">
                          <a:effectLst/>
                        </a:rPr>
                        <a:t>최적 경로 탐색 정확도</a:t>
                      </a:r>
                      <a:endParaRPr lang="ko-KR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ko-KR" sz="1600" u="none" strike="noStrike">
                          <a:effectLst/>
                        </a:rPr>
                        <a:t>70%</a:t>
                      </a:r>
                      <a:endParaRPr lang="en-US" altLang="ko-KR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ko-KR" sz="1600" u="none" strike="noStrike">
                          <a:effectLst/>
                        </a:rPr>
                        <a:t>100%</a:t>
                      </a:r>
                      <a:endParaRPr lang="en-US" altLang="ko-KR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715937029"/>
                  </a:ext>
                </a:extLst>
              </a:tr>
              <a:tr h="62689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ko-KR" sz="1600" u="none" strike="noStrike">
                          <a:effectLst/>
                        </a:rPr>
                        <a:t>9. </a:t>
                      </a:r>
                      <a:r>
                        <a:rPr lang="ko-KR" altLang="en-US" sz="1600" u="none" strike="noStrike">
                          <a:effectLst/>
                        </a:rPr>
                        <a:t>일자리 추천 정확도</a:t>
                      </a:r>
                      <a:endParaRPr lang="ko-KR" alt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ko-KR" sz="1600" u="none" strike="noStrike">
                          <a:effectLst/>
                        </a:rPr>
                        <a:t>80%</a:t>
                      </a:r>
                      <a:endParaRPr lang="en-US" altLang="ko-KR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ko-KR" sz="1600" u="none" strike="noStrike">
                          <a:effectLst/>
                        </a:rPr>
                        <a:t>84%</a:t>
                      </a:r>
                      <a:endParaRPr lang="en-US" altLang="ko-KR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049238686"/>
                  </a:ext>
                </a:extLst>
              </a:tr>
              <a:tr h="62689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ko-KR" sz="1600" u="none" strike="noStrike">
                          <a:effectLst/>
                        </a:rPr>
                        <a:t>10. </a:t>
                      </a:r>
                      <a:r>
                        <a:rPr lang="ko-KR" altLang="en-US" sz="1600" u="none" strike="noStrike">
                          <a:effectLst/>
                        </a:rPr>
                        <a:t>관광지 추천 정확도</a:t>
                      </a:r>
                      <a:endParaRPr lang="ko-KR" alt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u="none" strike="noStrike" dirty="0">
                          <a:effectLst/>
                        </a:rPr>
                        <a:t>MAP 0.2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MAP 1.0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526188344"/>
                  </a:ext>
                </a:extLst>
              </a:tr>
              <a:tr h="62689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ko-KR" sz="1600" u="none" strike="noStrike">
                          <a:effectLst/>
                        </a:rPr>
                        <a:t>11. </a:t>
                      </a:r>
                      <a:r>
                        <a:rPr lang="ko-KR" altLang="en-US" sz="1600" u="none" strike="noStrike">
                          <a:effectLst/>
                        </a:rPr>
                        <a:t>최적 경로 탐색 응답시간</a:t>
                      </a:r>
                      <a:endParaRPr lang="ko-KR" alt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10 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1 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42926613"/>
                  </a:ext>
                </a:extLst>
              </a:tr>
              <a:tr h="62689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ko-KR" sz="1600" u="none" strike="noStrike" dirty="0">
                          <a:effectLst/>
                        </a:rPr>
                        <a:t>12. </a:t>
                      </a:r>
                      <a:r>
                        <a:rPr lang="ko-KR" altLang="en-US" sz="1600" u="none" strike="noStrike" dirty="0">
                          <a:effectLst/>
                        </a:rPr>
                        <a:t>일자리 추천 응답시간</a:t>
                      </a:r>
                      <a:endParaRPr lang="ko-KR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10 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u="none" strike="noStrike" dirty="0">
                          <a:effectLst/>
                        </a:rPr>
                        <a:t>0.05 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130470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60417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9BB1C9-6D4D-2DF5-2737-7DDEB87BF7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291A3963-399B-4041-E107-8CCB197618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F654E2-810E-7F46-960F-321F6A68832D}" type="slidenum">
              <a:rPr kumimoji="1" lang="ko-Kore-KR" altLang="en-US" smtClean="0"/>
              <a:pPr/>
              <a:t>25</a:t>
            </a:fld>
            <a:endParaRPr kumimoji="1" lang="ko-Kore-KR" altLang="en-US"/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id="{0182E6A1-6485-B039-6C3D-9C8729475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02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3824685E-25D8-0308-F473-09AA2EC383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05257" y="430989"/>
            <a:ext cx="9486749" cy="543229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ko-KR" altLang="en-US" dirty="0">
                <a:solidFill>
                  <a:srgbClr val="07A3FE"/>
                </a:solidFill>
              </a:rPr>
              <a:t>차세대융합기술연구원</a:t>
            </a:r>
            <a:r>
              <a:rPr kumimoji="0" lang="ko-KR" altLang="en-US" sz="2800" b="1" i="0" u="none" strike="noStrike" kern="1200" cap="none" spc="0" normalizeH="0" baseline="0" noProof="0" dirty="0">
                <a:solidFill>
                  <a:srgbClr val="07A3FE"/>
                </a:solidFill>
                <a:effectLst/>
                <a:uLnTx/>
                <a:uFillTx/>
                <a:cs typeface="+mn-cs"/>
              </a:rPr>
              <a:t> </a:t>
            </a:r>
            <a:r>
              <a:rPr kumimoji="0" lang="en-US" altLang="ko-KR" sz="2800" b="1" i="0" u="none" strike="noStrike" kern="1200" cap="none" spc="0" normalizeH="0" baseline="0" noProof="0" dirty="0">
                <a:solidFill>
                  <a:srgbClr val="07A3FE"/>
                </a:solidFill>
                <a:effectLst/>
                <a:uLnTx/>
                <a:uFillTx/>
                <a:cs typeface="+mn-cs"/>
              </a:rPr>
              <a:t>| </a:t>
            </a:r>
            <a:r>
              <a:rPr kumimoji="0" lang="ko-KR" altLang="en-US" sz="2800" b="1" i="0" u="none" strike="noStrike" kern="1200" cap="none" spc="0" normalizeH="0" baseline="0" noProof="0" dirty="0">
                <a:solidFill>
                  <a:srgbClr val="07A3FE"/>
                </a:solidFill>
                <a:effectLst/>
                <a:uLnTx/>
                <a:uFillTx/>
                <a:cs typeface="+mn-cs"/>
              </a:rPr>
              <a:t>세부 내용</a:t>
            </a:r>
            <a:endParaRPr kumimoji="0" lang="ko-KR" alt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EC775D0-D439-8935-2DC5-70A84B370E9D}"/>
              </a:ext>
            </a:extLst>
          </p:cNvPr>
          <p:cNvSpPr/>
          <p:nvPr/>
        </p:nvSpPr>
        <p:spPr>
          <a:xfrm>
            <a:off x="885699" y="1188317"/>
            <a:ext cx="3194861" cy="6203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b="1" dirty="0" err="1">
                <a:solidFill>
                  <a:schemeClr val="tx1"/>
                </a:solidFill>
              </a:rPr>
              <a:t>무장애</a:t>
            </a:r>
            <a:r>
              <a:rPr lang="ko-KR" altLang="en-US" b="1" dirty="0">
                <a:solidFill>
                  <a:schemeClr val="tx1"/>
                </a:solidFill>
              </a:rPr>
              <a:t> 관광지 추천</a:t>
            </a: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0A3C113A-CDA4-956C-0866-70DA10B2F515}"/>
              </a:ext>
            </a:extLst>
          </p:cNvPr>
          <p:cNvSpPr/>
          <p:nvPr/>
        </p:nvSpPr>
        <p:spPr>
          <a:xfrm>
            <a:off x="885699" y="1918477"/>
            <a:ext cx="10372851" cy="6203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dirty="0" err="1">
                <a:solidFill>
                  <a:schemeClr val="tx1"/>
                </a:solidFill>
              </a:rPr>
              <a:t>열린관광지</a:t>
            </a:r>
            <a:r>
              <a:rPr lang="ko-KR" altLang="en-US" dirty="0">
                <a:solidFill>
                  <a:schemeClr val="tx1"/>
                </a:solidFill>
              </a:rPr>
              <a:t> 데이터</a:t>
            </a:r>
            <a:r>
              <a:rPr lang="en-US" altLang="ko-KR" dirty="0">
                <a:solidFill>
                  <a:schemeClr val="tx1"/>
                </a:solidFill>
              </a:rPr>
              <a:t>(</a:t>
            </a:r>
            <a:r>
              <a:rPr lang="en-US" altLang="ko-KR" dirty="0">
                <a:solidFill>
                  <a:schemeClr val="tx1"/>
                </a:solidFill>
                <a:hlinkClick r:id="rId2"/>
              </a:rPr>
              <a:t>https://access.visitkorea.or.kr/ms/list.do</a:t>
            </a:r>
            <a:r>
              <a:rPr lang="en-US" altLang="ko-KR" dirty="0">
                <a:solidFill>
                  <a:schemeClr val="tx1"/>
                </a:solidFill>
              </a:rPr>
              <a:t>) &gt;</a:t>
            </a:r>
            <a:r>
              <a:rPr lang="ko-KR" altLang="en-US" dirty="0">
                <a:solidFill>
                  <a:schemeClr val="tx1"/>
                </a:solidFill>
              </a:rPr>
              <a:t> </a:t>
            </a:r>
            <a:r>
              <a:rPr lang="en-US" altLang="ko-KR" dirty="0">
                <a:solidFill>
                  <a:schemeClr val="tx1"/>
                </a:solidFill>
              </a:rPr>
              <a:t>3</a:t>
            </a:r>
            <a:r>
              <a:rPr lang="ko-KR" altLang="en-US" dirty="0">
                <a:solidFill>
                  <a:schemeClr val="tx1"/>
                </a:solidFill>
              </a:rPr>
              <a:t>종</a:t>
            </a:r>
            <a:r>
              <a:rPr lang="en-US" altLang="ko-KR" dirty="0">
                <a:solidFill>
                  <a:schemeClr val="tx1"/>
                </a:solidFill>
              </a:rPr>
              <a:t>(</a:t>
            </a:r>
            <a:r>
              <a:rPr lang="ko-KR" altLang="en-US" dirty="0">
                <a:solidFill>
                  <a:schemeClr val="tx1"/>
                </a:solidFill>
              </a:rPr>
              <a:t>관광지</a:t>
            </a:r>
            <a:r>
              <a:rPr lang="en-US" altLang="ko-KR" dirty="0">
                <a:solidFill>
                  <a:schemeClr val="tx1"/>
                </a:solidFill>
              </a:rPr>
              <a:t>, </a:t>
            </a:r>
            <a:r>
              <a:rPr lang="ko-KR" altLang="en-US" dirty="0">
                <a:solidFill>
                  <a:schemeClr val="tx1"/>
                </a:solidFill>
              </a:rPr>
              <a:t>숙박</a:t>
            </a:r>
            <a:r>
              <a:rPr lang="en-US" altLang="ko-KR" dirty="0">
                <a:solidFill>
                  <a:schemeClr val="tx1"/>
                </a:solidFill>
              </a:rPr>
              <a:t>, </a:t>
            </a:r>
            <a:r>
              <a:rPr lang="ko-KR" altLang="en-US" dirty="0">
                <a:solidFill>
                  <a:schemeClr val="tx1"/>
                </a:solidFill>
              </a:rPr>
              <a:t>음식점</a:t>
            </a:r>
            <a:r>
              <a:rPr lang="en-US" altLang="ko-KR" dirty="0">
                <a:solidFill>
                  <a:schemeClr val="tx1"/>
                </a:solidFill>
              </a:rPr>
              <a:t>)</a:t>
            </a:r>
            <a:r>
              <a:rPr lang="ko-KR" altLang="en-US" dirty="0">
                <a:solidFill>
                  <a:schemeClr val="tx1"/>
                </a:solidFill>
              </a:rPr>
              <a:t> 활용</a:t>
            </a:r>
            <a:endParaRPr lang="en-US" altLang="ko-KR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dirty="0" err="1">
                <a:solidFill>
                  <a:schemeClr val="tx1"/>
                </a:solidFill>
              </a:rPr>
              <a:t>무장애</a:t>
            </a:r>
            <a:r>
              <a:rPr lang="ko-KR" altLang="en-US" dirty="0">
                <a:solidFill>
                  <a:schemeClr val="tx1"/>
                </a:solidFill>
              </a:rPr>
              <a:t> 편의정보 기반 장애유형별 적합한 관광지 추천 진행</a:t>
            </a:r>
          </a:p>
        </p:txBody>
      </p:sp>
      <p:pic>
        <p:nvPicPr>
          <p:cNvPr id="9" name="그림 8" descr="텍스트, 스크린샷, 번호, 도표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FFEE771-90AC-342F-62F7-5D9833704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788" y="2573488"/>
            <a:ext cx="7785580" cy="410194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33153C80-C3D6-2542-3CBA-8FB013719C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3927" y="2573487"/>
            <a:ext cx="2713559" cy="410194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264525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4A8352-0096-AE3F-8543-8F4EFEA82B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1D9D5D27-BF04-434A-1BE7-3BD4A4A59B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F654E2-810E-7F46-960F-321F6A68832D}" type="slidenum">
              <a:rPr kumimoji="1" lang="ko-Kore-KR" altLang="en-US" smtClean="0"/>
              <a:pPr/>
              <a:t>26</a:t>
            </a:fld>
            <a:endParaRPr kumimoji="1" lang="ko-Kore-KR" altLang="en-US"/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id="{A8C19F42-68C3-39BD-50A5-1AFE7FD60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05BA572-96B0-3329-0B98-93BEA5C05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05257" y="430989"/>
            <a:ext cx="9486749" cy="543229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ko-KR" altLang="en-US" dirty="0">
                <a:solidFill>
                  <a:srgbClr val="07A3FE"/>
                </a:solidFill>
              </a:rPr>
              <a:t>한국보건사회연구원</a:t>
            </a:r>
            <a:r>
              <a:rPr kumimoji="0" lang="ko-KR" altLang="en-US" sz="2800" b="1" i="0" u="none" strike="noStrike" kern="1200" cap="none" spc="0" normalizeH="0" baseline="0" noProof="0" dirty="0">
                <a:solidFill>
                  <a:srgbClr val="07A3FE"/>
                </a:solidFill>
                <a:effectLst/>
                <a:uLnTx/>
                <a:uFillTx/>
                <a:cs typeface="+mn-cs"/>
              </a:rPr>
              <a:t> </a:t>
            </a:r>
            <a:r>
              <a:rPr kumimoji="0" lang="en-US" altLang="ko-KR" sz="2800" b="1" i="0" u="none" strike="noStrike" kern="1200" cap="none" spc="0" normalizeH="0" baseline="0" noProof="0" dirty="0">
                <a:solidFill>
                  <a:srgbClr val="07A3FE"/>
                </a:solidFill>
                <a:effectLst/>
                <a:uLnTx/>
                <a:uFillTx/>
                <a:cs typeface="+mn-cs"/>
              </a:rPr>
              <a:t>| </a:t>
            </a:r>
            <a:r>
              <a:rPr lang="ko-KR" altLang="en-US" dirty="0">
                <a:solidFill>
                  <a:srgbClr val="07A3FE"/>
                </a:solidFill>
              </a:rPr>
              <a:t>월간 진행 내용 요약</a:t>
            </a:r>
            <a:endParaRPr kumimoji="0" lang="ko-KR" alt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cs typeface="+mn-cs"/>
            </a:endParaRPr>
          </a:p>
        </p:txBody>
      </p:sp>
      <p:graphicFrame>
        <p:nvGraphicFramePr>
          <p:cNvPr id="6" name="표 5">
            <a:extLst>
              <a:ext uri="{FF2B5EF4-FFF2-40B4-BE49-F238E27FC236}">
                <a16:creationId xmlns:a16="http://schemas.microsoft.com/office/drawing/2014/main" id="{6ED9949E-0693-5FC1-38A1-F43382248A73}"/>
              </a:ext>
            </a:extLst>
          </p:cNvPr>
          <p:cNvGraphicFramePr>
            <a:graphicFrameLocks noGrp="1"/>
          </p:cNvGraphicFramePr>
          <p:nvPr/>
        </p:nvGraphicFramePr>
        <p:xfrm>
          <a:off x="885699" y="1495486"/>
          <a:ext cx="10549172" cy="3883949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0565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32446">
                  <a:extLst>
                    <a:ext uri="{9D8B030D-6E8A-4147-A177-3AD203B41FA5}">
                      <a16:colId xmlns:a16="http://schemas.microsoft.com/office/drawing/2014/main" val="885310068"/>
                    </a:ext>
                  </a:extLst>
                </a:gridCol>
                <a:gridCol w="1835442">
                  <a:extLst>
                    <a:ext uri="{9D8B030D-6E8A-4147-A177-3AD203B41FA5}">
                      <a16:colId xmlns:a16="http://schemas.microsoft.com/office/drawing/2014/main" val="1688657718"/>
                    </a:ext>
                  </a:extLst>
                </a:gridCol>
                <a:gridCol w="1424693">
                  <a:extLst>
                    <a:ext uri="{9D8B030D-6E8A-4147-A177-3AD203B41FA5}">
                      <a16:colId xmlns:a16="http://schemas.microsoft.com/office/drawing/2014/main" val="4106699776"/>
                    </a:ext>
                  </a:extLst>
                </a:gridCol>
              </a:tblGrid>
              <a:tr h="447106">
                <a:tc>
                  <a:txBody>
                    <a:bodyPr/>
                    <a:lstStyle/>
                    <a:p>
                      <a:pPr marL="0" marR="0" lvl="0" indent="0" algn="ctr" defTabSz="1602029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>
                            <a:lumMod val="50000"/>
                            <a:lumOff val="50000"/>
                          </a:schemeClr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lang="ko-KR" altLang="en-US" sz="1400" b="0" kern="1200" spc="-100" baseline="0" dirty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연구 목표</a:t>
                      </a:r>
                      <a:endParaRPr lang="ko-KR" altLang="en-US" sz="1400" b="0" kern="1200" spc="-100" dirty="0">
                        <a:ln w="3175">
                          <a:solidFill>
                            <a:schemeClr val="bg1">
                              <a:lumMod val="85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World돋움체 Bold" panose="00000800000000000000" pitchFamily="2" charset="-127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endParaRPr>
                    </a:p>
                  </a:txBody>
                  <a:tcPr marL="36000" marR="36000" marT="50784" marB="5078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8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602029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>
                            <a:lumMod val="50000"/>
                            <a:lumOff val="50000"/>
                          </a:schemeClr>
                        </a:buClr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ko-KR" altLang="en-US" sz="1400" b="0" kern="1200" spc="-100" dirty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추진 내용</a:t>
                      </a:r>
                    </a:p>
                  </a:txBody>
                  <a:tcPr marL="36000" marR="36000" marT="50784" marB="5078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8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602029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>
                            <a:lumMod val="50000"/>
                            <a:lumOff val="50000"/>
                          </a:schemeClr>
                        </a:buClr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ko-KR" altLang="en-US" sz="1400" b="0" kern="1200" spc="-100" dirty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질적 성과</a:t>
                      </a:r>
                    </a:p>
                  </a:txBody>
                  <a:tcPr marL="36000" marR="36000" marT="50784" marB="5078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8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602029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>
                            <a:lumMod val="50000"/>
                            <a:lumOff val="50000"/>
                          </a:schemeClr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lang="ko-KR" altLang="en-US" sz="1400" b="0" kern="1200" spc="-100" dirty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양적 성과</a:t>
                      </a:r>
                    </a:p>
                  </a:txBody>
                  <a:tcPr marL="36000" marR="36000" marT="50784" marB="5078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8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99007">
                <a:tc>
                  <a:txBody>
                    <a:bodyPr/>
                    <a:lstStyle>
                      <a:lvl1pPr marL="0" algn="l" defTabSz="1007943" rtl="0" eaLnBrk="1" latinLnBrk="1" hangingPunct="1">
                        <a:defRPr sz="1984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1pPr>
                      <a:lvl2pPr marL="503972" algn="l" defTabSz="1007943" rtl="0" eaLnBrk="1" latinLnBrk="1" hangingPunct="1">
                        <a:defRPr sz="1984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2pPr>
                      <a:lvl3pPr marL="1007943" algn="l" defTabSz="1007943" rtl="0" eaLnBrk="1" latinLnBrk="1" hangingPunct="1">
                        <a:defRPr sz="1984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3pPr>
                      <a:lvl4pPr marL="1511915" algn="l" defTabSz="1007943" rtl="0" eaLnBrk="1" latinLnBrk="1" hangingPunct="1">
                        <a:defRPr sz="1984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4pPr>
                      <a:lvl5pPr marL="2015886" algn="l" defTabSz="1007943" rtl="0" eaLnBrk="1" latinLnBrk="1" hangingPunct="1">
                        <a:defRPr sz="1984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5pPr>
                      <a:lvl6pPr marL="2519858" algn="l" defTabSz="1007943" rtl="0" eaLnBrk="1" latinLnBrk="1" hangingPunct="1">
                        <a:defRPr sz="1984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6pPr>
                      <a:lvl7pPr marL="3023829" algn="l" defTabSz="1007943" rtl="0" eaLnBrk="1" latinLnBrk="1" hangingPunct="1">
                        <a:defRPr sz="1984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7pPr>
                      <a:lvl8pPr marL="3527801" algn="l" defTabSz="1007943" rtl="0" eaLnBrk="1" latinLnBrk="1" hangingPunct="1">
                        <a:defRPr sz="1984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8pPr>
                      <a:lvl9pPr marL="4031772" algn="l" defTabSz="1007943" rtl="0" eaLnBrk="1" latinLnBrk="1" hangingPunct="1">
                        <a:defRPr sz="1984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9pPr>
                    </a:lstStyle>
                    <a:p>
                      <a:pPr marL="0" marR="0" lvl="0" indent="0" algn="ctr" defTabSz="1007943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0" kern="1200" spc="-60" baseline="0" dirty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SCOPUS </a:t>
                      </a:r>
                      <a:r>
                        <a:rPr lang="ko-KR" altLang="en-US" sz="1300" b="0" kern="1200" spc="-60" baseline="0" dirty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논문 게재 완료</a:t>
                      </a:r>
                    </a:p>
                  </a:txBody>
                  <a:tcPr marL="72000" marR="72000" marT="18000" marB="18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8000" indent="-108000" algn="just" fontAlgn="ctr">
                        <a:lnSpc>
                          <a:spcPct val="150000"/>
                        </a:lnSpc>
                        <a:buFont typeface="KoPub돋움체 Medium" panose="02020603020101020101" pitchFamily="18" charset="-127"/>
                        <a:buChar char="•"/>
                      </a:pPr>
                      <a:r>
                        <a:rPr lang="en-US" altLang="ko-KR" sz="1300" b="0" kern="1200" spc="-60" baseline="0" dirty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Language</a:t>
                      </a:r>
                      <a:r>
                        <a:rPr lang="ko-KR" altLang="en-US" sz="1300" b="0" kern="1200" spc="-60" baseline="0" dirty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 </a:t>
                      </a:r>
                      <a:r>
                        <a:rPr lang="en-US" altLang="ko-KR" sz="1300" b="0" kern="1200" spc="-60" baseline="0" dirty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editing</a:t>
                      </a:r>
                      <a:r>
                        <a:rPr lang="ko-KR" altLang="en-US" sz="1300" b="0" kern="1200" spc="-60" baseline="0" dirty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 진행 중으로 인터넷 출판 후 </a:t>
                      </a:r>
                      <a:r>
                        <a:rPr lang="en-US" altLang="ko-KR" sz="1300" b="0" kern="1200" spc="-60" baseline="0" dirty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12</a:t>
                      </a:r>
                      <a:r>
                        <a:rPr lang="ko-KR" altLang="en-US" sz="1300" b="0" kern="1200" spc="-60" baseline="0" dirty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월</a:t>
                      </a:r>
                      <a:r>
                        <a:rPr lang="en-US" altLang="ko-KR" sz="1300" b="0" kern="1200" spc="-60" baseline="0" dirty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(Vol. 6) </a:t>
                      </a:r>
                      <a:r>
                        <a:rPr lang="ko-KR" altLang="en-US" sz="1300" b="0" kern="1200" spc="-60" baseline="0" dirty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출판 예정</a:t>
                      </a:r>
                      <a:endParaRPr lang="en-US" altLang="ko-KR" sz="1300" b="0" kern="1200" spc="-60" baseline="0" dirty="0">
                        <a:ln w="3175">
                          <a:solidFill>
                            <a:schemeClr val="bg1">
                              <a:lumMod val="85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36000" marR="7620" marT="762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8000" indent="-108000" algn="l" fontAlgn="ctr">
                        <a:lnSpc>
                          <a:spcPct val="150000"/>
                        </a:lnSpc>
                        <a:buFont typeface="KoPub돋움체 Medium" panose="02020603020101020101" pitchFamily="18" charset="-127"/>
                        <a:buChar char="•"/>
                      </a:pPr>
                      <a:endParaRPr lang="en-US" altLang="ko-KR" sz="1200" b="0" kern="1200" spc="-100" baseline="0" dirty="0">
                        <a:ln w="3175">
                          <a:solidFill>
                            <a:schemeClr val="bg1">
                              <a:lumMod val="85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  <a:p>
                      <a:pPr marL="108000" indent="-108000" algn="l" fontAlgn="ctr">
                        <a:lnSpc>
                          <a:spcPct val="150000"/>
                        </a:lnSpc>
                        <a:buFont typeface="KoPub돋움체 Medium" panose="02020603020101020101" pitchFamily="18" charset="-127"/>
                        <a:buChar char="•"/>
                      </a:pPr>
                      <a:endParaRPr lang="ko-KR" altLang="en-US" sz="1200" b="0" kern="1200" spc="-100" baseline="0" dirty="0">
                        <a:ln w="3175">
                          <a:solidFill>
                            <a:schemeClr val="bg1">
                              <a:lumMod val="85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36000" marR="7620" marT="7620" marB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8000" marR="0" indent="-108000" algn="l" defTabSz="914400" rtl="0" eaLnBrk="1" fontAlgn="ctr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KoPub돋움체 Medium" panose="02020603020101020101" pitchFamily="18" charset="-127"/>
                        <a:buChar char="•"/>
                        <a:tabLst/>
                        <a:defRPr/>
                      </a:pPr>
                      <a:endParaRPr lang="en-US" altLang="ko-KR" sz="1200" b="0" kern="1200" spc="-60" baseline="0" dirty="0">
                        <a:ln w="3175">
                          <a:solidFill>
                            <a:schemeClr val="bg1">
                              <a:lumMod val="85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7620" marR="72000" marT="7620" marB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8918">
                <a:tc>
                  <a:txBody>
                    <a:bodyPr/>
                    <a:lstStyle>
                      <a:lvl1pPr marL="0" algn="l" defTabSz="1007943" rtl="0" eaLnBrk="1" latinLnBrk="1" hangingPunct="1">
                        <a:defRPr sz="1984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1pPr>
                      <a:lvl2pPr marL="503972" algn="l" defTabSz="1007943" rtl="0" eaLnBrk="1" latinLnBrk="1" hangingPunct="1">
                        <a:defRPr sz="1984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2pPr>
                      <a:lvl3pPr marL="1007943" algn="l" defTabSz="1007943" rtl="0" eaLnBrk="1" latinLnBrk="1" hangingPunct="1">
                        <a:defRPr sz="1984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3pPr>
                      <a:lvl4pPr marL="1511915" algn="l" defTabSz="1007943" rtl="0" eaLnBrk="1" latinLnBrk="1" hangingPunct="1">
                        <a:defRPr sz="1984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4pPr>
                      <a:lvl5pPr marL="2015886" algn="l" defTabSz="1007943" rtl="0" eaLnBrk="1" latinLnBrk="1" hangingPunct="1">
                        <a:defRPr sz="1984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5pPr>
                      <a:lvl6pPr marL="2519858" algn="l" defTabSz="1007943" rtl="0" eaLnBrk="1" latinLnBrk="1" hangingPunct="1">
                        <a:defRPr sz="1984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6pPr>
                      <a:lvl7pPr marL="3023829" algn="l" defTabSz="1007943" rtl="0" eaLnBrk="1" latinLnBrk="1" hangingPunct="1">
                        <a:defRPr sz="1984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7pPr>
                      <a:lvl8pPr marL="3527801" algn="l" defTabSz="1007943" rtl="0" eaLnBrk="1" latinLnBrk="1" hangingPunct="1">
                        <a:defRPr sz="1984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8pPr>
                      <a:lvl9pPr marL="4031772" algn="l" defTabSz="1007943" rtl="0" eaLnBrk="1" latinLnBrk="1" hangingPunct="1">
                        <a:defRPr sz="1984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9pPr>
                    </a:lstStyle>
                    <a:p>
                      <a:pPr marL="0" marR="0" lvl="0" indent="0" algn="ctr" defTabSz="1007943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0" kern="1200" spc="-60" baseline="0" dirty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KCI </a:t>
                      </a:r>
                      <a:r>
                        <a:rPr lang="ko-KR" altLang="en-US" sz="1300" b="0" kern="1200" spc="-60" baseline="0" dirty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논문 심사 중</a:t>
                      </a:r>
                    </a:p>
                  </a:txBody>
                  <a:tcPr marL="72000" marR="72000" marT="18000" marB="18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8000" indent="-108000" algn="just" fontAlgn="ctr">
                        <a:lnSpc>
                          <a:spcPct val="150000"/>
                        </a:lnSpc>
                        <a:buFont typeface="KoPub돋움체 Medium" panose="02020603020101020101" pitchFamily="18" charset="-127"/>
                        <a:buChar char="•"/>
                      </a:pPr>
                      <a:r>
                        <a:rPr lang="ko-KR" altLang="en-US" sz="1300" b="0" kern="1200" spc="-60" baseline="0" dirty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논문 심사 중</a:t>
                      </a:r>
                      <a:r>
                        <a:rPr lang="en-US" altLang="ko-KR" sz="1300" b="0" kern="1200" spc="-60" baseline="0" dirty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, 12</a:t>
                      </a:r>
                      <a:r>
                        <a:rPr lang="ko-KR" altLang="en-US" sz="1300" b="0" kern="1200" spc="-60" baseline="0" dirty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월호 게재 목표</a:t>
                      </a:r>
                    </a:p>
                  </a:txBody>
                  <a:tcPr marL="36000" marR="7620" marT="762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8000" marR="0" indent="-108000" algn="l" defTabSz="914400" rtl="0" eaLnBrk="1" fontAlgn="ctr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KoPub돋움체 Medium" panose="02020603020101020101" pitchFamily="18" charset="-127"/>
                        <a:buChar char="•"/>
                        <a:tabLst/>
                        <a:defRPr/>
                      </a:pPr>
                      <a:endParaRPr lang="en-US" altLang="ko-KR" sz="1200" b="0" kern="1200" spc="-60" baseline="0" dirty="0">
                        <a:ln w="3175">
                          <a:solidFill>
                            <a:schemeClr val="bg1">
                              <a:lumMod val="85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36000" marR="7620" marT="7620" marB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8000" marR="0" indent="-108000" algn="l" defTabSz="914400" rtl="0" eaLnBrk="1" fontAlgn="ctr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KoPub돋움체 Medium" panose="02020603020101020101" pitchFamily="18" charset="-127"/>
                        <a:buChar char="•"/>
                        <a:tabLst/>
                        <a:defRPr/>
                      </a:pPr>
                      <a:endParaRPr lang="en-US" altLang="ko-KR" sz="1200" b="0" kern="1200" spc="-60" baseline="0" dirty="0">
                        <a:ln w="3175">
                          <a:solidFill>
                            <a:schemeClr val="bg1">
                              <a:lumMod val="85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7620" marR="72000" marT="7620" marB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8574596"/>
                  </a:ext>
                </a:extLst>
              </a:tr>
              <a:tr h="1118918">
                <a:tc>
                  <a:txBody>
                    <a:bodyPr/>
                    <a:lstStyle>
                      <a:lvl1pPr marL="0" algn="l" defTabSz="1007943" rtl="0" eaLnBrk="1" latinLnBrk="1" hangingPunct="1">
                        <a:defRPr sz="1984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1pPr>
                      <a:lvl2pPr marL="503972" algn="l" defTabSz="1007943" rtl="0" eaLnBrk="1" latinLnBrk="1" hangingPunct="1">
                        <a:defRPr sz="1984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2pPr>
                      <a:lvl3pPr marL="1007943" algn="l" defTabSz="1007943" rtl="0" eaLnBrk="1" latinLnBrk="1" hangingPunct="1">
                        <a:defRPr sz="1984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3pPr>
                      <a:lvl4pPr marL="1511915" algn="l" defTabSz="1007943" rtl="0" eaLnBrk="1" latinLnBrk="1" hangingPunct="1">
                        <a:defRPr sz="1984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4pPr>
                      <a:lvl5pPr marL="2015886" algn="l" defTabSz="1007943" rtl="0" eaLnBrk="1" latinLnBrk="1" hangingPunct="1">
                        <a:defRPr sz="1984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5pPr>
                      <a:lvl6pPr marL="2519858" algn="l" defTabSz="1007943" rtl="0" eaLnBrk="1" latinLnBrk="1" hangingPunct="1">
                        <a:defRPr sz="1984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6pPr>
                      <a:lvl7pPr marL="3023829" algn="l" defTabSz="1007943" rtl="0" eaLnBrk="1" latinLnBrk="1" hangingPunct="1">
                        <a:defRPr sz="1984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7pPr>
                      <a:lvl8pPr marL="3527801" algn="l" defTabSz="1007943" rtl="0" eaLnBrk="1" latinLnBrk="1" hangingPunct="1">
                        <a:defRPr sz="1984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8pPr>
                      <a:lvl9pPr marL="4031772" algn="l" defTabSz="1007943" rtl="0" eaLnBrk="1" latinLnBrk="1" hangingPunct="1">
                        <a:defRPr sz="1984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9pPr>
                    </a:lstStyle>
                    <a:p>
                      <a:pPr marL="0" marR="0" lvl="0" indent="0" algn="ctr" defTabSz="1007943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300" b="0" kern="1200" spc="-60" baseline="0" dirty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단계보고서 작성 중</a:t>
                      </a:r>
                    </a:p>
                  </a:txBody>
                  <a:tcPr marL="72000" marR="72000" marT="18000" marB="18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8000" indent="-108000" algn="just" fontAlgn="ctr">
                        <a:lnSpc>
                          <a:spcPct val="150000"/>
                        </a:lnSpc>
                        <a:buFont typeface="KoPub돋움체 Medium" panose="02020603020101020101" pitchFamily="18" charset="-127"/>
                        <a:buChar char="•"/>
                      </a:pPr>
                      <a:r>
                        <a:rPr lang="ko-KR" altLang="en-US" sz="1300" b="0" kern="1200" spc="-60" baseline="0" dirty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개발 내용에 맞춰 단계보고서 작성 중</a:t>
                      </a:r>
                      <a:endParaRPr lang="en-US" altLang="ko-KR" sz="1300" b="0" kern="1200" spc="-60" baseline="0" dirty="0">
                        <a:ln w="3175">
                          <a:solidFill>
                            <a:schemeClr val="bg1">
                              <a:lumMod val="85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36000" marR="7620" marT="762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8000" marR="0" indent="-108000" algn="l" defTabSz="914400" rtl="0" eaLnBrk="1" fontAlgn="ctr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KoPub돋움체 Medium" panose="02020603020101020101" pitchFamily="18" charset="-127"/>
                        <a:buChar char="•"/>
                        <a:tabLst/>
                        <a:defRPr/>
                      </a:pPr>
                      <a:endParaRPr lang="en-US" altLang="ko-KR" sz="1200" b="0" kern="1200" spc="-60" baseline="0" dirty="0">
                        <a:ln w="3175">
                          <a:solidFill>
                            <a:schemeClr val="bg1">
                              <a:lumMod val="85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36000" marR="7620" marT="7620" marB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8000" marR="0" indent="-108000" algn="l" defTabSz="914400" rtl="0" eaLnBrk="1" fontAlgn="ctr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KoPub돋움체 Medium" panose="02020603020101020101" pitchFamily="18" charset="-127"/>
                        <a:buChar char="•"/>
                        <a:tabLst/>
                        <a:defRPr/>
                      </a:pPr>
                      <a:endParaRPr lang="en-US" altLang="ko-KR" sz="1200" b="0" kern="1200" spc="-60" baseline="0" dirty="0">
                        <a:ln w="3175">
                          <a:solidFill>
                            <a:schemeClr val="bg1">
                              <a:lumMod val="85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7620" marR="72000" marT="7620" marB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47393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44972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BD274B-1CE9-C537-D75F-596187A256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B54604C-C63F-58BE-35A5-6A0DE3F870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F654E2-810E-7F46-960F-321F6A68832D}" type="slidenum">
              <a:rPr kumimoji="1" lang="ko-Kore-KR" altLang="en-US" smtClean="0"/>
              <a:pPr/>
              <a:t>27</a:t>
            </a:fld>
            <a:endParaRPr kumimoji="1" lang="ko-Kore-KR" altLang="en-US"/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id="{62119B52-E6B0-DE4A-3B05-4BC229AD2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0302FD0F-8FDB-E7DD-133C-B003C4F0FF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05257" y="430989"/>
            <a:ext cx="9486749" cy="543229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ko-KR" altLang="en-US" dirty="0">
                <a:solidFill>
                  <a:srgbClr val="07A3FE"/>
                </a:solidFill>
              </a:rPr>
              <a:t>한국보건사회연구원</a:t>
            </a:r>
            <a:r>
              <a:rPr kumimoji="0" lang="ko-KR" altLang="en-US" sz="2800" b="1" i="0" u="none" strike="noStrike" kern="1200" cap="none" spc="0" normalizeH="0" baseline="0" noProof="0" dirty="0">
                <a:solidFill>
                  <a:srgbClr val="07A3FE"/>
                </a:solidFill>
                <a:effectLst/>
                <a:uLnTx/>
                <a:uFillTx/>
                <a:cs typeface="+mn-cs"/>
              </a:rPr>
              <a:t> </a:t>
            </a:r>
            <a:r>
              <a:rPr kumimoji="0" lang="en-US" altLang="ko-KR" sz="2800" b="1" i="0" u="none" strike="noStrike" kern="1200" cap="none" spc="0" normalizeH="0" baseline="0" noProof="0" dirty="0">
                <a:solidFill>
                  <a:srgbClr val="07A3FE"/>
                </a:solidFill>
                <a:effectLst/>
                <a:uLnTx/>
                <a:uFillTx/>
                <a:cs typeface="+mn-cs"/>
              </a:rPr>
              <a:t>| </a:t>
            </a:r>
            <a:r>
              <a:rPr kumimoji="0" lang="ko-KR" altLang="en-US" sz="2800" b="1" i="0" u="none" strike="noStrike" kern="1200" cap="none" spc="0" normalizeH="0" baseline="0" noProof="0" dirty="0">
                <a:solidFill>
                  <a:srgbClr val="07A3FE"/>
                </a:solidFill>
                <a:effectLst/>
                <a:uLnTx/>
                <a:uFillTx/>
                <a:cs typeface="+mn-cs"/>
              </a:rPr>
              <a:t>세부 내용</a:t>
            </a:r>
            <a:endParaRPr kumimoji="0" lang="ko-KR" alt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026DDD89-B2A9-4D2B-899B-83D37BFF44BA}"/>
              </a:ext>
            </a:extLst>
          </p:cNvPr>
          <p:cNvSpPr txBox="1">
            <a:spLocks/>
          </p:cNvSpPr>
          <p:nvPr/>
        </p:nvSpPr>
        <p:spPr>
          <a:xfrm>
            <a:off x="893240" y="1305081"/>
            <a:ext cx="10564113" cy="4710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-Core Dream 5 Medium" panose="020B0503030302020204" pitchFamily="34" charset="-127"/>
                <a:ea typeface="S-Core Dream 5 Medium" panose="020B0503030302020204" pitchFamily="34" charset="-12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-Core Dream 5 Medium" panose="020B0503030302020204" pitchFamily="34" charset="-127"/>
                <a:ea typeface="S-Core Dream 5 Medium" panose="020B0503030302020204" pitchFamily="34" charset="-12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-Core Dream 5 Medium" panose="020B0503030302020204" pitchFamily="34" charset="-127"/>
                <a:ea typeface="S-Core Dream 5 Medium" panose="020B0503030302020204" pitchFamily="34" charset="-12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-Core Dream 5 Medium" panose="020B0503030302020204" pitchFamily="34" charset="-127"/>
                <a:ea typeface="S-Core Dream 5 Medium" panose="020B0503030302020204" pitchFamily="34" charset="-12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-Core Dream 5 Medium" panose="020B0503030302020204" pitchFamily="34" charset="-127"/>
                <a:ea typeface="S-Core Dream 5 Medium" panose="020B0503030302020204" pitchFamily="34" charset="-12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pc="-60" dirty="0">
                <a:ln w="3175"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SCOPUS </a:t>
            </a:r>
            <a:r>
              <a:rPr lang="ko-KR" altLang="en-US" spc="-60" dirty="0">
                <a:ln w="3175"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논문 게재 완료</a:t>
            </a:r>
          </a:p>
        </p:txBody>
      </p:sp>
      <p:sp>
        <p:nvSpPr>
          <p:cNvPr id="6" name="Object 12">
            <a:extLst>
              <a:ext uri="{FF2B5EF4-FFF2-40B4-BE49-F238E27FC236}">
                <a16:creationId xmlns:a16="http://schemas.microsoft.com/office/drawing/2014/main" id="{FC190094-112F-418D-9ABD-82DB4BD52096}"/>
              </a:ext>
            </a:extLst>
          </p:cNvPr>
          <p:cNvSpPr txBox="1"/>
          <p:nvPr/>
        </p:nvSpPr>
        <p:spPr>
          <a:xfrm>
            <a:off x="1051533" y="1776179"/>
            <a:ext cx="10705037" cy="5137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x-non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457200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§"/>
              <a:tabLst>
                <a:tab pos="4143375" algn="l"/>
              </a:tabLst>
            </a:pPr>
            <a:r>
              <a:rPr lang="ko-KR" altLang="en-US" sz="1300" dirty="0" err="1">
                <a:ln>
                  <a:solidFill>
                    <a:srgbClr val="132D45">
                      <a:alpha val="0"/>
                    </a:srgbClr>
                  </a:solidFill>
                </a:ln>
                <a:latin typeface="S-Core Dream 4 Regular" panose="020B0503030302020204" pitchFamily="34" charset="-127"/>
                <a:ea typeface="S-Core Dream 4 Regular" panose="020B0503030302020204" pitchFamily="34" charset="-127"/>
              </a:rPr>
              <a:t>저널명</a:t>
            </a:r>
            <a:r>
              <a:rPr lang="en-US" altLang="ko-KR" sz="1300" dirty="0">
                <a:ln>
                  <a:solidFill>
                    <a:srgbClr val="132D45">
                      <a:alpha val="0"/>
                    </a:srgbClr>
                  </a:solidFill>
                </a:ln>
                <a:latin typeface="S-Core Dream 4 Regular" panose="020B0503030302020204" pitchFamily="34" charset="-127"/>
                <a:ea typeface="S-Core Dream 4 Regular" panose="020B0503030302020204" pitchFamily="34" charset="-127"/>
              </a:rPr>
              <a:t>: </a:t>
            </a:r>
            <a:r>
              <a:rPr lang="en-US" altLang="ko-KR" sz="1300" dirty="0" err="1">
                <a:ln>
                  <a:solidFill>
                    <a:srgbClr val="132D45">
                      <a:alpha val="0"/>
                    </a:srgbClr>
                  </a:solidFill>
                </a:ln>
                <a:latin typeface="S-Core Dream 4 Regular" panose="020B0503030302020204" pitchFamily="34" charset="-127"/>
                <a:ea typeface="S-Core Dream 4 Regular" panose="020B0503030302020204" pitchFamily="34" charset="-127"/>
              </a:rPr>
              <a:t>american</a:t>
            </a:r>
            <a:r>
              <a:rPr lang="en-US" altLang="ko-KR" sz="1300" dirty="0">
                <a:ln>
                  <a:solidFill>
                    <a:srgbClr val="132D45">
                      <a:alpha val="0"/>
                    </a:srgbClr>
                  </a:solidFill>
                </a:ln>
                <a:latin typeface="S-Core Dream 4 Regular" panose="020B0503030302020204" pitchFamily="34" charset="-127"/>
                <a:ea typeface="S-Core Dream 4 Regular" panose="020B0503030302020204" pitchFamily="34" charset="-127"/>
              </a:rPr>
              <a:t> journal of health behavior</a:t>
            </a:r>
          </a:p>
          <a:p>
            <a:pPr marL="285750" indent="-285750" defTabSz="457200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§"/>
              <a:tabLst>
                <a:tab pos="4143375" algn="l"/>
              </a:tabLst>
            </a:pPr>
            <a:r>
              <a:rPr lang="ko-KR" altLang="en-US" sz="1300" dirty="0" err="1">
                <a:ln>
                  <a:solidFill>
                    <a:srgbClr val="132D45">
                      <a:alpha val="0"/>
                    </a:srgbClr>
                  </a:solidFill>
                </a:ln>
                <a:latin typeface="S-Core Dream 4 Regular" panose="020B0503030302020204" pitchFamily="34" charset="-127"/>
                <a:ea typeface="S-Core Dream 4 Regular" panose="020B0503030302020204" pitchFamily="34" charset="-127"/>
              </a:rPr>
              <a:t>논문명</a:t>
            </a:r>
            <a:r>
              <a:rPr lang="en-US" altLang="ko-KR" sz="1300" dirty="0">
                <a:ln>
                  <a:solidFill>
                    <a:srgbClr val="132D45">
                      <a:alpha val="0"/>
                    </a:srgbClr>
                  </a:solidFill>
                </a:ln>
                <a:latin typeface="S-Core Dream 4 Regular" panose="020B0503030302020204" pitchFamily="34" charset="-127"/>
                <a:ea typeface="S-Core Dream 4 Regular" panose="020B0503030302020204" pitchFamily="34" charset="-127"/>
              </a:rPr>
              <a:t>: Employment Support Needs of People with Intellectual Disabilities and Autism Spectrum Disorders: A Social Network Analysis</a:t>
            </a:r>
            <a:endParaRPr lang="ko-KR" altLang="en-US" sz="1300" dirty="0">
              <a:ln>
                <a:solidFill>
                  <a:srgbClr val="132D45">
                    <a:alpha val="0"/>
                  </a:srgbClr>
                </a:solidFill>
              </a:ln>
              <a:latin typeface="S-Core Dream 4 Regular" panose="020B0503030302020204" pitchFamily="34" charset="-127"/>
              <a:ea typeface="S-Core Dream 4 Regular" panose="020B0503030302020204" pitchFamily="34" charset="-127"/>
            </a:endParaRPr>
          </a:p>
        </p:txBody>
      </p:sp>
      <p:sp>
        <p:nvSpPr>
          <p:cNvPr id="11" name="텍스트 개체 틀 2">
            <a:extLst>
              <a:ext uri="{FF2B5EF4-FFF2-40B4-BE49-F238E27FC236}">
                <a16:creationId xmlns:a16="http://schemas.microsoft.com/office/drawing/2014/main" id="{779622F1-9B86-4705-A683-AE0B4DFDC01C}"/>
              </a:ext>
            </a:extLst>
          </p:cNvPr>
          <p:cNvSpPr txBox="1">
            <a:spLocks/>
          </p:cNvSpPr>
          <p:nvPr/>
        </p:nvSpPr>
        <p:spPr>
          <a:xfrm>
            <a:off x="888883" y="2772468"/>
            <a:ext cx="10564113" cy="4710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-Core Dream 5 Medium" panose="020B0503030302020204" pitchFamily="34" charset="-127"/>
                <a:ea typeface="S-Core Dream 5 Medium" panose="020B0503030302020204" pitchFamily="34" charset="-12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-Core Dream 5 Medium" panose="020B0503030302020204" pitchFamily="34" charset="-127"/>
                <a:ea typeface="S-Core Dream 5 Medium" panose="020B0503030302020204" pitchFamily="34" charset="-12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-Core Dream 5 Medium" panose="020B0503030302020204" pitchFamily="34" charset="-127"/>
                <a:ea typeface="S-Core Dream 5 Medium" panose="020B0503030302020204" pitchFamily="34" charset="-12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-Core Dream 5 Medium" panose="020B0503030302020204" pitchFamily="34" charset="-127"/>
                <a:ea typeface="S-Core Dream 5 Medium" panose="020B0503030302020204" pitchFamily="34" charset="-12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-Core Dream 5 Medium" panose="020B0503030302020204" pitchFamily="34" charset="-127"/>
                <a:ea typeface="S-Core Dream 5 Medium" panose="020B0503030302020204" pitchFamily="34" charset="-12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pc="-60" dirty="0">
                <a:ln w="3175"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KCI </a:t>
            </a:r>
            <a:r>
              <a:rPr lang="ko-KR" altLang="en-US" spc="-60" dirty="0">
                <a:ln w="3175"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논문 심사 중</a:t>
            </a:r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B2632BB4-4246-4004-9C2F-21EA08698B52}"/>
              </a:ext>
            </a:extLst>
          </p:cNvPr>
          <p:cNvSpPr txBox="1"/>
          <p:nvPr/>
        </p:nvSpPr>
        <p:spPr>
          <a:xfrm>
            <a:off x="1047177" y="3243566"/>
            <a:ext cx="9840472" cy="5137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x-non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457200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§"/>
              <a:tabLst>
                <a:tab pos="4143375" algn="l"/>
              </a:tabLst>
            </a:pPr>
            <a:r>
              <a:rPr lang="ko-KR" altLang="en-US" sz="1300" dirty="0" err="1">
                <a:ln>
                  <a:solidFill>
                    <a:srgbClr val="132D45">
                      <a:alpha val="0"/>
                    </a:srgbClr>
                  </a:solidFill>
                </a:ln>
                <a:latin typeface="S-Core Dream 4 Regular" panose="020B0503030302020204" pitchFamily="34" charset="-127"/>
                <a:ea typeface="S-Core Dream 4 Regular" panose="020B0503030302020204" pitchFamily="34" charset="-127"/>
              </a:rPr>
              <a:t>저널명</a:t>
            </a:r>
            <a:r>
              <a:rPr lang="en-US" altLang="ko-KR" sz="1300" dirty="0">
                <a:ln>
                  <a:solidFill>
                    <a:srgbClr val="132D45">
                      <a:alpha val="0"/>
                    </a:srgbClr>
                  </a:solidFill>
                </a:ln>
                <a:latin typeface="S-Core Dream 4 Regular" panose="020B0503030302020204" pitchFamily="34" charset="-127"/>
                <a:ea typeface="S-Core Dream 4 Regular" panose="020B0503030302020204" pitchFamily="34" charset="-127"/>
              </a:rPr>
              <a:t>: </a:t>
            </a:r>
            <a:r>
              <a:rPr lang="ko-KR" altLang="en-US" sz="1300" dirty="0" err="1">
                <a:ln>
                  <a:solidFill>
                    <a:srgbClr val="132D45">
                      <a:alpha val="0"/>
                    </a:srgbClr>
                  </a:solidFill>
                </a:ln>
                <a:latin typeface="S-Core Dream 4 Regular" panose="020B0503030302020204" pitchFamily="34" charset="-127"/>
                <a:ea typeface="S-Core Dream 4 Regular" panose="020B0503030302020204" pitchFamily="34" charset="-127"/>
              </a:rPr>
              <a:t>한국엔터테인먼트산업학회</a:t>
            </a:r>
            <a:r>
              <a:rPr lang="ko-KR" altLang="en-US" sz="1300" dirty="0">
                <a:ln>
                  <a:solidFill>
                    <a:srgbClr val="132D45">
                      <a:alpha val="0"/>
                    </a:srgbClr>
                  </a:solidFill>
                </a:ln>
                <a:latin typeface="S-Core Dream 4 Regular" panose="020B0503030302020204" pitchFamily="34" charset="-127"/>
                <a:ea typeface="S-Core Dream 4 Regular" panose="020B0503030302020204" pitchFamily="34" charset="-127"/>
              </a:rPr>
              <a:t> </a:t>
            </a:r>
            <a:r>
              <a:rPr lang="ko-KR" altLang="en-US" sz="1300" dirty="0" err="1">
                <a:ln>
                  <a:solidFill>
                    <a:srgbClr val="132D45">
                      <a:alpha val="0"/>
                    </a:srgbClr>
                  </a:solidFill>
                </a:ln>
                <a:latin typeface="S-Core Dream 4 Regular" panose="020B0503030302020204" pitchFamily="34" charset="-127"/>
                <a:ea typeface="S-Core Dream 4 Regular" panose="020B0503030302020204" pitchFamily="34" charset="-127"/>
              </a:rPr>
              <a:t>논문지</a:t>
            </a:r>
            <a:endParaRPr lang="en-US" altLang="ko-KR" sz="1300" dirty="0">
              <a:ln>
                <a:solidFill>
                  <a:srgbClr val="132D45">
                    <a:alpha val="0"/>
                  </a:srgbClr>
                </a:solidFill>
              </a:ln>
              <a:latin typeface="S-Core Dream 4 Regular" panose="020B0503030302020204" pitchFamily="34" charset="-127"/>
              <a:ea typeface="S-Core Dream 4 Regular" panose="020B0503030302020204" pitchFamily="34" charset="-127"/>
            </a:endParaRPr>
          </a:p>
          <a:p>
            <a:pPr marL="285750" indent="-285750" defTabSz="457200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§"/>
              <a:tabLst>
                <a:tab pos="4143375" algn="l"/>
              </a:tabLst>
            </a:pPr>
            <a:r>
              <a:rPr lang="ko-KR" altLang="en-US" sz="1300" dirty="0" err="1">
                <a:ln>
                  <a:solidFill>
                    <a:srgbClr val="132D45">
                      <a:alpha val="0"/>
                    </a:srgbClr>
                  </a:solidFill>
                </a:ln>
                <a:latin typeface="S-Core Dream 4 Regular" panose="020B0503030302020204" pitchFamily="34" charset="-127"/>
                <a:ea typeface="S-Core Dream 4 Regular" panose="020B0503030302020204" pitchFamily="34" charset="-127"/>
              </a:rPr>
              <a:t>논문명</a:t>
            </a:r>
            <a:r>
              <a:rPr lang="en-US" altLang="ko-KR" sz="1300" dirty="0">
                <a:ln>
                  <a:solidFill>
                    <a:srgbClr val="132D45">
                      <a:alpha val="0"/>
                    </a:srgbClr>
                  </a:solidFill>
                </a:ln>
                <a:latin typeface="S-Core Dream 4 Regular" panose="020B0503030302020204" pitchFamily="34" charset="-127"/>
                <a:ea typeface="S-Core Dream 4 Regular" panose="020B0503030302020204" pitchFamily="34" charset="-127"/>
              </a:rPr>
              <a:t>: </a:t>
            </a:r>
            <a:r>
              <a:rPr lang="ko-KR" altLang="en-US" sz="1300" dirty="0">
                <a:ln>
                  <a:solidFill>
                    <a:srgbClr val="132D45">
                      <a:alpha val="0"/>
                    </a:srgbClr>
                  </a:solidFill>
                </a:ln>
                <a:latin typeface="S-Core Dream 4 Regular" panose="020B0503030302020204" pitchFamily="34" charset="-127"/>
                <a:ea typeface="S-Core Dream 4 Regular" panose="020B0503030302020204" pitchFamily="34" charset="-127"/>
              </a:rPr>
              <a:t>사회연결망 분석을 활용한 자폐성 장애 청소년과 성인 보호자의 돌봄 부담 비교 분석</a:t>
            </a:r>
          </a:p>
        </p:txBody>
      </p:sp>
      <p:sp>
        <p:nvSpPr>
          <p:cNvPr id="13" name="텍스트 개체 틀 2">
            <a:extLst>
              <a:ext uri="{FF2B5EF4-FFF2-40B4-BE49-F238E27FC236}">
                <a16:creationId xmlns:a16="http://schemas.microsoft.com/office/drawing/2014/main" id="{0984D380-0EEA-4B9D-8AD9-47BE7C6A4C2E}"/>
              </a:ext>
            </a:extLst>
          </p:cNvPr>
          <p:cNvSpPr txBox="1">
            <a:spLocks/>
          </p:cNvSpPr>
          <p:nvPr/>
        </p:nvSpPr>
        <p:spPr>
          <a:xfrm>
            <a:off x="884529" y="4318231"/>
            <a:ext cx="10564113" cy="4710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-Core Dream 5 Medium" panose="020B0503030302020204" pitchFamily="34" charset="-127"/>
                <a:ea typeface="S-Core Dream 5 Medium" panose="020B0503030302020204" pitchFamily="34" charset="-12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-Core Dream 5 Medium" panose="020B0503030302020204" pitchFamily="34" charset="-127"/>
                <a:ea typeface="S-Core Dream 5 Medium" panose="020B0503030302020204" pitchFamily="34" charset="-12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-Core Dream 5 Medium" panose="020B0503030302020204" pitchFamily="34" charset="-127"/>
                <a:ea typeface="S-Core Dream 5 Medium" panose="020B0503030302020204" pitchFamily="34" charset="-12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-Core Dream 5 Medium" panose="020B0503030302020204" pitchFamily="34" charset="-127"/>
                <a:ea typeface="S-Core Dream 5 Medium" panose="020B0503030302020204" pitchFamily="34" charset="-12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-Core Dream 5 Medium" panose="020B0503030302020204" pitchFamily="34" charset="-127"/>
                <a:ea typeface="S-Core Dream 5 Medium" panose="020B0503030302020204" pitchFamily="34" charset="-12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pc="-60" dirty="0">
                <a:ln w="3175"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단계보고서 작성</a:t>
            </a:r>
          </a:p>
        </p:txBody>
      </p:sp>
      <p:sp>
        <p:nvSpPr>
          <p:cNvPr id="14" name="Object 12">
            <a:extLst>
              <a:ext uri="{FF2B5EF4-FFF2-40B4-BE49-F238E27FC236}">
                <a16:creationId xmlns:a16="http://schemas.microsoft.com/office/drawing/2014/main" id="{B8CFC783-BDB2-42FA-A8BE-0B9CB20F0FE7}"/>
              </a:ext>
            </a:extLst>
          </p:cNvPr>
          <p:cNvSpPr txBox="1"/>
          <p:nvPr/>
        </p:nvSpPr>
        <p:spPr>
          <a:xfrm>
            <a:off x="1042823" y="4789329"/>
            <a:ext cx="9840472" cy="5137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x-non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457200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§"/>
              <a:tabLst>
                <a:tab pos="4143375" algn="l"/>
              </a:tabLst>
            </a:pPr>
            <a:r>
              <a:rPr lang="ko-KR" altLang="en-US" sz="1300" dirty="0">
                <a:ln>
                  <a:solidFill>
                    <a:srgbClr val="132D45">
                      <a:alpha val="0"/>
                    </a:srgbClr>
                  </a:solidFill>
                </a:ln>
                <a:latin typeface="S-Core Dream 4 Regular" panose="020B0503030302020204" pitchFamily="34" charset="-127"/>
                <a:ea typeface="S-Core Dream 4 Regular" panose="020B0503030302020204" pitchFamily="34" charset="-127"/>
              </a:rPr>
              <a:t>장애인 관련 인적정보</a:t>
            </a:r>
            <a:r>
              <a:rPr lang="en-US" altLang="ko-KR" sz="1300" dirty="0">
                <a:ln>
                  <a:solidFill>
                    <a:srgbClr val="132D45">
                      <a:alpha val="0"/>
                    </a:srgbClr>
                  </a:solidFill>
                </a:ln>
                <a:latin typeface="S-Core Dream 4 Regular" panose="020B0503030302020204" pitchFamily="34" charset="-127"/>
                <a:ea typeface="S-Core Dream 4 Regular" panose="020B0503030302020204" pitchFamily="34" charset="-127"/>
              </a:rPr>
              <a:t>, </a:t>
            </a:r>
            <a:r>
              <a:rPr lang="ko-KR" altLang="en-US" sz="1300" dirty="0">
                <a:ln>
                  <a:solidFill>
                    <a:srgbClr val="132D45">
                      <a:alpha val="0"/>
                    </a:srgbClr>
                  </a:solidFill>
                </a:ln>
                <a:latin typeface="S-Core Dream 4 Regular" panose="020B0503030302020204" pitchFamily="34" charset="-127"/>
                <a:ea typeface="S-Core Dream 4 Regular" panose="020B0503030302020204" pitchFamily="34" charset="-127"/>
              </a:rPr>
              <a:t>자격정보</a:t>
            </a:r>
            <a:r>
              <a:rPr lang="en-US" altLang="ko-KR" sz="1300" dirty="0">
                <a:ln>
                  <a:solidFill>
                    <a:srgbClr val="132D45">
                      <a:alpha val="0"/>
                    </a:srgbClr>
                  </a:solidFill>
                </a:ln>
                <a:latin typeface="S-Core Dream 4 Regular" panose="020B0503030302020204" pitchFamily="34" charset="-127"/>
                <a:ea typeface="S-Core Dream 4 Regular" panose="020B0503030302020204" pitchFamily="34" charset="-127"/>
              </a:rPr>
              <a:t>, </a:t>
            </a:r>
            <a:r>
              <a:rPr lang="ko-KR" altLang="en-US" sz="1300" dirty="0">
                <a:ln>
                  <a:solidFill>
                    <a:srgbClr val="132D45">
                      <a:alpha val="0"/>
                    </a:srgbClr>
                  </a:solidFill>
                </a:ln>
                <a:latin typeface="S-Core Dream 4 Regular" panose="020B0503030302020204" pitchFamily="34" charset="-127"/>
                <a:ea typeface="S-Core Dream 4 Regular" panose="020B0503030302020204" pitchFamily="34" charset="-127"/>
              </a:rPr>
              <a:t>급여액 정보</a:t>
            </a:r>
            <a:r>
              <a:rPr lang="en-US" altLang="ko-KR" sz="1300" dirty="0">
                <a:ln>
                  <a:solidFill>
                    <a:srgbClr val="132D45">
                      <a:alpha val="0"/>
                    </a:srgbClr>
                  </a:solidFill>
                </a:ln>
                <a:latin typeface="S-Core Dream 4 Regular" panose="020B0503030302020204" pitchFamily="34" charset="-127"/>
                <a:ea typeface="S-Core Dream 4 Regular" panose="020B0503030302020204" pitchFamily="34" charset="-127"/>
              </a:rPr>
              <a:t>, </a:t>
            </a:r>
            <a:r>
              <a:rPr lang="ko-KR" altLang="en-US" sz="1300" dirty="0">
                <a:ln>
                  <a:solidFill>
                    <a:srgbClr val="132D45">
                      <a:alpha val="0"/>
                    </a:srgbClr>
                  </a:solidFill>
                </a:ln>
                <a:latin typeface="S-Core Dream 4 Regular" panose="020B0503030302020204" pitchFamily="34" charset="-127"/>
                <a:ea typeface="S-Core Dream 4 Regular" panose="020B0503030302020204" pitchFamily="34" charset="-127"/>
              </a:rPr>
              <a:t>소득정보</a:t>
            </a:r>
            <a:r>
              <a:rPr lang="en-US" altLang="ko-KR" sz="1300" dirty="0">
                <a:ln>
                  <a:solidFill>
                    <a:srgbClr val="132D45">
                      <a:alpha val="0"/>
                    </a:srgbClr>
                  </a:solidFill>
                </a:ln>
                <a:latin typeface="S-Core Dream 4 Regular" panose="020B0503030302020204" pitchFamily="34" charset="-127"/>
                <a:ea typeface="S-Core Dream 4 Regular" panose="020B0503030302020204" pitchFamily="34" charset="-127"/>
              </a:rPr>
              <a:t>, </a:t>
            </a:r>
            <a:r>
              <a:rPr lang="ko-KR" altLang="en-US" sz="1300" dirty="0">
                <a:ln>
                  <a:solidFill>
                    <a:srgbClr val="132D45">
                      <a:alpha val="0"/>
                    </a:srgbClr>
                  </a:solidFill>
                </a:ln>
                <a:latin typeface="S-Core Dream 4 Regular" panose="020B0503030302020204" pitchFamily="34" charset="-127"/>
                <a:ea typeface="S-Core Dream 4 Regular" panose="020B0503030302020204" pitchFamily="34" charset="-127"/>
              </a:rPr>
              <a:t>재산정보</a:t>
            </a:r>
            <a:r>
              <a:rPr lang="en-US" altLang="ko-KR" sz="1300" dirty="0">
                <a:ln>
                  <a:solidFill>
                    <a:srgbClr val="132D45">
                      <a:alpha val="0"/>
                    </a:srgbClr>
                  </a:solidFill>
                </a:ln>
                <a:latin typeface="S-Core Dream 4 Regular" panose="020B0503030302020204" pitchFamily="34" charset="-127"/>
                <a:ea typeface="S-Core Dream 4 Regular" panose="020B0503030302020204" pitchFamily="34" charset="-127"/>
              </a:rPr>
              <a:t>, </a:t>
            </a:r>
            <a:r>
              <a:rPr lang="ko-KR" altLang="en-US" sz="1300" dirty="0">
                <a:ln>
                  <a:solidFill>
                    <a:srgbClr val="132D45">
                      <a:alpha val="0"/>
                    </a:srgbClr>
                  </a:solidFill>
                </a:ln>
                <a:latin typeface="S-Core Dream 4 Regular" panose="020B0503030302020204" pitchFamily="34" charset="-127"/>
                <a:ea typeface="S-Core Dream 4 Regular" panose="020B0503030302020204" pitchFamily="34" charset="-127"/>
              </a:rPr>
              <a:t>공제정보</a:t>
            </a:r>
            <a:r>
              <a:rPr lang="en-US" altLang="ko-KR" sz="1300" dirty="0">
                <a:ln>
                  <a:solidFill>
                    <a:srgbClr val="132D45">
                      <a:alpha val="0"/>
                    </a:srgbClr>
                  </a:solidFill>
                </a:ln>
                <a:latin typeface="S-Core Dream 4 Regular" panose="020B0503030302020204" pitchFamily="34" charset="-127"/>
                <a:ea typeface="S-Core Dream 4 Regular" panose="020B0503030302020204" pitchFamily="34" charset="-127"/>
              </a:rPr>
              <a:t>, </a:t>
            </a:r>
            <a:r>
              <a:rPr lang="ko-KR" altLang="en-US" sz="1300" dirty="0">
                <a:ln>
                  <a:solidFill>
                    <a:srgbClr val="132D45">
                      <a:alpha val="0"/>
                    </a:srgbClr>
                  </a:solidFill>
                </a:ln>
                <a:latin typeface="S-Core Dream 4 Regular" panose="020B0503030302020204" pitchFamily="34" charset="-127"/>
                <a:ea typeface="S-Core Dream 4 Regular" panose="020B0503030302020204" pitchFamily="34" charset="-127"/>
              </a:rPr>
              <a:t>부채정보 및 부가 복지 서비스에 대한 정보 현황 등 장애인 관련 행정데이터 현황 정리 등</a:t>
            </a:r>
          </a:p>
        </p:txBody>
      </p:sp>
    </p:spTree>
    <p:extLst>
      <p:ext uri="{BB962C8B-B14F-4D97-AF65-F5344CB8AC3E}">
        <p14:creationId xmlns:p14="http://schemas.microsoft.com/office/powerpoint/2010/main" val="216456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22B382-8D89-D52C-F08B-D42AF0DEF5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1A9DDC99-8EC8-F190-CAC5-84E64960F5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F654E2-810E-7F46-960F-321F6A68832D}" type="slidenum">
              <a:rPr kumimoji="1" lang="ko-Kore-KR" altLang="en-US" smtClean="0"/>
              <a:pPr/>
              <a:t>28</a:t>
            </a:fld>
            <a:endParaRPr kumimoji="1" lang="ko-Kore-KR" altLang="en-US"/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id="{D02893A4-3D23-6FAD-DCEF-DBA5748E7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04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2859CA5-3EBE-5306-F760-16DD8B40C8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05257" y="430989"/>
            <a:ext cx="9486749" cy="543229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ko-KR" altLang="en-US" dirty="0">
                <a:solidFill>
                  <a:srgbClr val="07A3FE"/>
                </a:solidFill>
              </a:rPr>
              <a:t>나라에이치알</a:t>
            </a:r>
            <a:r>
              <a:rPr kumimoji="0" lang="ko-KR" altLang="en-US" sz="2800" b="1" i="0" u="none" strike="noStrike" kern="1200" cap="none" spc="0" normalizeH="0" baseline="0" noProof="0" dirty="0">
                <a:solidFill>
                  <a:srgbClr val="07A3FE"/>
                </a:solidFill>
                <a:effectLst/>
                <a:uLnTx/>
                <a:uFillTx/>
                <a:cs typeface="+mn-cs"/>
              </a:rPr>
              <a:t> </a:t>
            </a:r>
            <a:r>
              <a:rPr kumimoji="0" lang="en-US" altLang="ko-KR" sz="2800" b="1" i="0" u="none" strike="noStrike" kern="1200" cap="none" spc="0" normalizeH="0" baseline="0" noProof="0" dirty="0">
                <a:solidFill>
                  <a:srgbClr val="07A3FE"/>
                </a:solidFill>
                <a:effectLst/>
                <a:uLnTx/>
                <a:uFillTx/>
                <a:cs typeface="+mn-cs"/>
              </a:rPr>
              <a:t>| </a:t>
            </a:r>
            <a:r>
              <a:rPr lang="ko-KR" altLang="en-US" dirty="0">
                <a:solidFill>
                  <a:srgbClr val="07A3FE"/>
                </a:solidFill>
              </a:rPr>
              <a:t>월간 진행 내용 요약</a:t>
            </a:r>
            <a:endParaRPr kumimoji="0" lang="ko-KR" alt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cs typeface="+mn-cs"/>
            </a:endParaRPr>
          </a:p>
        </p:txBody>
      </p:sp>
      <p:graphicFrame>
        <p:nvGraphicFramePr>
          <p:cNvPr id="6" name="표 5">
            <a:extLst>
              <a:ext uri="{FF2B5EF4-FFF2-40B4-BE49-F238E27FC236}">
                <a16:creationId xmlns:a16="http://schemas.microsoft.com/office/drawing/2014/main" id="{3DDA1524-D710-0F20-D4ED-A7B3AF2B5109}"/>
              </a:ext>
            </a:extLst>
          </p:cNvPr>
          <p:cNvGraphicFramePr>
            <a:graphicFrameLocks noGrp="1"/>
          </p:cNvGraphicFramePr>
          <p:nvPr/>
        </p:nvGraphicFramePr>
        <p:xfrm>
          <a:off x="885699" y="1495486"/>
          <a:ext cx="10549172" cy="3883949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0565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32446">
                  <a:extLst>
                    <a:ext uri="{9D8B030D-6E8A-4147-A177-3AD203B41FA5}">
                      <a16:colId xmlns:a16="http://schemas.microsoft.com/office/drawing/2014/main" val="885310068"/>
                    </a:ext>
                  </a:extLst>
                </a:gridCol>
                <a:gridCol w="1835442">
                  <a:extLst>
                    <a:ext uri="{9D8B030D-6E8A-4147-A177-3AD203B41FA5}">
                      <a16:colId xmlns:a16="http://schemas.microsoft.com/office/drawing/2014/main" val="1688657718"/>
                    </a:ext>
                  </a:extLst>
                </a:gridCol>
                <a:gridCol w="1424693">
                  <a:extLst>
                    <a:ext uri="{9D8B030D-6E8A-4147-A177-3AD203B41FA5}">
                      <a16:colId xmlns:a16="http://schemas.microsoft.com/office/drawing/2014/main" val="4106699776"/>
                    </a:ext>
                  </a:extLst>
                </a:gridCol>
              </a:tblGrid>
              <a:tr h="447106">
                <a:tc>
                  <a:txBody>
                    <a:bodyPr/>
                    <a:lstStyle/>
                    <a:p>
                      <a:pPr marL="0" marR="0" lvl="0" indent="0" algn="ctr" defTabSz="1602029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>
                            <a:lumMod val="50000"/>
                            <a:lumOff val="50000"/>
                          </a:schemeClr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lang="ko-KR" altLang="en-US" sz="1400" b="0" kern="1200" spc="-100" baseline="0" dirty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연구 목표</a:t>
                      </a:r>
                      <a:endParaRPr lang="ko-KR" altLang="en-US" sz="1400" b="0" kern="1200" spc="-100" dirty="0">
                        <a:ln w="3175">
                          <a:solidFill>
                            <a:schemeClr val="bg1">
                              <a:lumMod val="85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World돋움체 Bold" panose="00000800000000000000" pitchFamily="2" charset="-127"/>
                        <a:ea typeface="KoPubWorld돋움체 Bold" panose="00000800000000000000" pitchFamily="2" charset="-127"/>
                        <a:cs typeface="KoPubWorld돋움체 Bold" panose="00000800000000000000" pitchFamily="2" charset="-127"/>
                      </a:endParaRPr>
                    </a:p>
                  </a:txBody>
                  <a:tcPr marL="36000" marR="36000" marT="50784" marB="5078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8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602029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>
                            <a:lumMod val="50000"/>
                            <a:lumOff val="50000"/>
                          </a:schemeClr>
                        </a:buClr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ko-KR" altLang="en-US" sz="1400" b="0" kern="1200" spc="-100" dirty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추진 내용</a:t>
                      </a:r>
                    </a:p>
                  </a:txBody>
                  <a:tcPr marL="36000" marR="36000" marT="50784" marB="5078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8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602029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>
                            <a:lumMod val="50000"/>
                            <a:lumOff val="50000"/>
                          </a:schemeClr>
                        </a:buClr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ko-KR" altLang="en-US" sz="1400" b="0" kern="1200" spc="-100" dirty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질적 성과</a:t>
                      </a:r>
                    </a:p>
                  </a:txBody>
                  <a:tcPr marL="36000" marR="36000" marT="50784" marB="5078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8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602029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>
                            <a:lumMod val="50000"/>
                            <a:lumOff val="50000"/>
                          </a:schemeClr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lang="ko-KR" altLang="en-US" sz="1400" b="0" kern="1200" spc="-100" dirty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양적 성과</a:t>
                      </a:r>
                    </a:p>
                  </a:txBody>
                  <a:tcPr marL="36000" marR="36000" marT="50784" marB="5078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8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99007">
                <a:tc>
                  <a:txBody>
                    <a:bodyPr/>
                    <a:lstStyle>
                      <a:lvl1pPr marL="0" algn="l" defTabSz="1007943" rtl="0" eaLnBrk="1" latinLnBrk="1" hangingPunct="1">
                        <a:defRPr sz="1984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1pPr>
                      <a:lvl2pPr marL="503972" algn="l" defTabSz="1007943" rtl="0" eaLnBrk="1" latinLnBrk="1" hangingPunct="1">
                        <a:defRPr sz="1984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2pPr>
                      <a:lvl3pPr marL="1007943" algn="l" defTabSz="1007943" rtl="0" eaLnBrk="1" latinLnBrk="1" hangingPunct="1">
                        <a:defRPr sz="1984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3pPr>
                      <a:lvl4pPr marL="1511915" algn="l" defTabSz="1007943" rtl="0" eaLnBrk="1" latinLnBrk="1" hangingPunct="1">
                        <a:defRPr sz="1984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4pPr>
                      <a:lvl5pPr marL="2015886" algn="l" defTabSz="1007943" rtl="0" eaLnBrk="1" latinLnBrk="1" hangingPunct="1">
                        <a:defRPr sz="1984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5pPr>
                      <a:lvl6pPr marL="2519858" algn="l" defTabSz="1007943" rtl="0" eaLnBrk="1" latinLnBrk="1" hangingPunct="1">
                        <a:defRPr sz="1984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6pPr>
                      <a:lvl7pPr marL="3023829" algn="l" defTabSz="1007943" rtl="0" eaLnBrk="1" latinLnBrk="1" hangingPunct="1">
                        <a:defRPr sz="1984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7pPr>
                      <a:lvl8pPr marL="3527801" algn="l" defTabSz="1007943" rtl="0" eaLnBrk="1" latinLnBrk="1" hangingPunct="1">
                        <a:defRPr sz="1984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8pPr>
                      <a:lvl9pPr marL="4031772" algn="l" defTabSz="1007943" rtl="0" eaLnBrk="1" latinLnBrk="1" hangingPunct="1">
                        <a:defRPr sz="1984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9pPr>
                    </a:lstStyle>
                    <a:p>
                      <a:pPr marL="0" marR="0" lvl="0" indent="0" algn="ctr" defTabSz="1007943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300" b="0" kern="1200" spc="-60" baseline="0" dirty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장애 유형별</a:t>
                      </a:r>
                      <a:r>
                        <a:rPr lang="en-US" altLang="ko-KR" sz="1300" b="0" kern="1200" spc="-60" baseline="0" dirty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, </a:t>
                      </a:r>
                      <a:r>
                        <a:rPr lang="ko-KR" altLang="en-US" sz="1300" b="0" kern="1200" spc="-60" baseline="0" dirty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정도별</a:t>
                      </a:r>
                      <a:endParaRPr lang="en-US" altLang="ko-KR" sz="1300" b="0" kern="1200" spc="-60" baseline="0" dirty="0">
                        <a:ln w="3175">
                          <a:solidFill>
                            <a:schemeClr val="bg1">
                              <a:lumMod val="85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300" b="0" kern="1200" spc="-60" baseline="0" dirty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근로자 업무 실태 조사</a:t>
                      </a:r>
                    </a:p>
                  </a:txBody>
                  <a:tcPr marL="72000" marR="72000" marT="18000" marB="18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8000" indent="-108000" algn="just" fontAlgn="ctr">
                        <a:lnSpc>
                          <a:spcPct val="150000"/>
                        </a:lnSpc>
                        <a:buFont typeface="KoPub돋움체 Medium" panose="02020603020101020101" pitchFamily="18" charset="-127"/>
                        <a:buChar char="•"/>
                      </a:pPr>
                      <a:r>
                        <a:rPr lang="en-US" altLang="ko-KR" sz="1300" b="0" kern="1200" spc="-60" baseline="0" dirty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2024</a:t>
                      </a:r>
                      <a:r>
                        <a:rPr lang="ko-KR" altLang="en-US" sz="1300" b="0" kern="1200" spc="-60" baseline="0" dirty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년 보건복지부 장애인일자리사업 만족도 조사를 통한 장애 유형별</a:t>
                      </a:r>
                      <a:r>
                        <a:rPr lang="en-US" altLang="ko-KR" sz="1300" b="0" kern="1200" spc="-60" baseline="0" dirty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,</a:t>
                      </a:r>
                    </a:p>
                    <a:p>
                      <a:pPr marL="0" indent="0" algn="just" fontAlgn="ctr">
                        <a:lnSpc>
                          <a:spcPct val="150000"/>
                        </a:lnSpc>
                        <a:buFont typeface="KoPub돋움체 Medium" panose="02020603020101020101" pitchFamily="18" charset="-127"/>
                        <a:buNone/>
                      </a:pPr>
                      <a:r>
                        <a:rPr lang="en-US" altLang="ko-KR" sz="1300" b="0" kern="1200" spc="-60" baseline="0" dirty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   </a:t>
                      </a:r>
                      <a:r>
                        <a:rPr lang="ko-KR" altLang="en-US" sz="1300" b="0" kern="1200" spc="-60" baseline="0" dirty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정도별 근로자 업무 실태 공유</a:t>
                      </a:r>
                      <a:endParaRPr lang="en-US" altLang="ko-KR" sz="1300" b="0" kern="1200" spc="-60" baseline="0" dirty="0">
                        <a:ln w="3175">
                          <a:solidFill>
                            <a:schemeClr val="bg1">
                              <a:lumMod val="85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36000" marR="7620" marT="762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8000" indent="-108000" algn="l" fontAlgn="ctr">
                        <a:lnSpc>
                          <a:spcPct val="150000"/>
                        </a:lnSpc>
                        <a:buFont typeface="KoPub돋움체 Medium" panose="02020603020101020101" pitchFamily="18" charset="-127"/>
                        <a:buChar char="•"/>
                      </a:pPr>
                      <a:endParaRPr lang="en-US" altLang="ko-KR" sz="1200" b="0" kern="1200" spc="-100" baseline="0" dirty="0">
                        <a:ln w="3175">
                          <a:solidFill>
                            <a:schemeClr val="bg1">
                              <a:lumMod val="85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  <a:p>
                      <a:pPr marL="108000" indent="-108000" algn="l" fontAlgn="ctr">
                        <a:lnSpc>
                          <a:spcPct val="150000"/>
                        </a:lnSpc>
                        <a:buFont typeface="KoPub돋움체 Medium" panose="02020603020101020101" pitchFamily="18" charset="-127"/>
                        <a:buChar char="•"/>
                      </a:pPr>
                      <a:endParaRPr lang="ko-KR" altLang="en-US" sz="1200" b="0" kern="1200" spc="-100" baseline="0" dirty="0">
                        <a:ln w="3175">
                          <a:solidFill>
                            <a:schemeClr val="bg1">
                              <a:lumMod val="85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36000" marR="7620" marT="7620" marB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8000" marR="0" indent="-108000" algn="l" defTabSz="914400" rtl="0" eaLnBrk="1" fontAlgn="ctr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KoPub돋움체 Medium" panose="02020603020101020101" pitchFamily="18" charset="-127"/>
                        <a:buChar char="•"/>
                        <a:tabLst/>
                        <a:defRPr/>
                      </a:pPr>
                      <a:endParaRPr lang="en-US" altLang="ko-KR" sz="1200" b="0" kern="1200" spc="-60" baseline="0" dirty="0">
                        <a:ln w="3175">
                          <a:solidFill>
                            <a:schemeClr val="bg1">
                              <a:lumMod val="85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7620" marR="72000" marT="7620" marB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8918">
                <a:tc>
                  <a:txBody>
                    <a:bodyPr/>
                    <a:lstStyle>
                      <a:lvl1pPr marL="0" algn="l" defTabSz="1007943" rtl="0" eaLnBrk="1" latinLnBrk="1" hangingPunct="1">
                        <a:defRPr sz="1984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1pPr>
                      <a:lvl2pPr marL="503972" algn="l" defTabSz="1007943" rtl="0" eaLnBrk="1" latinLnBrk="1" hangingPunct="1">
                        <a:defRPr sz="1984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2pPr>
                      <a:lvl3pPr marL="1007943" algn="l" defTabSz="1007943" rtl="0" eaLnBrk="1" latinLnBrk="1" hangingPunct="1">
                        <a:defRPr sz="1984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3pPr>
                      <a:lvl4pPr marL="1511915" algn="l" defTabSz="1007943" rtl="0" eaLnBrk="1" latinLnBrk="1" hangingPunct="1">
                        <a:defRPr sz="1984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4pPr>
                      <a:lvl5pPr marL="2015886" algn="l" defTabSz="1007943" rtl="0" eaLnBrk="1" latinLnBrk="1" hangingPunct="1">
                        <a:defRPr sz="1984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5pPr>
                      <a:lvl6pPr marL="2519858" algn="l" defTabSz="1007943" rtl="0" eaLnBrk="1" latinLnBrk="1" hangingPunct="1">
                        <a:defRPr sz="1984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6pPr>
                      <a:lvl7pPr marL="3023829" algn="l" defTabSz="1007943" rtl="0" eaLnBrk="1" latinLnBrk="1" hangingPunct="1">
                        <a:defRPr sz="1984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7pPr>
                      <a:lvl8pPr marL="3527801" algn="l" defTabSz="1007943" rtl="0" eaLnBrk="1" latinLnBrk="1" hangingPunct="1">
                        <a:defRPr sz="1984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8pPr>
                      <a:lvl9pPr marL="4031772" algn="l" defTabSz="1007943" rtl="0" eaLnBrk="1" latinLnBrk="1" hangingPunct="1">
                        <a:defRPr sz="1984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9pPr>
                    </a:lstStyle>
                    <a:p>
                      <a:pPr marL="0" marR="0" lvl="0" indent="0" algn="ctr" defTabSz="1007943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300" b="0" kern="1200" spc="-60" baseline="0" dirty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매칭 인재 만족도 조사 결과</a:t>
                      </a:r>
                      <a:endParaRPr lang="en-US" altLang="ko-KR" sz="1300" b="0" kern="1200" spc="-60" baseline="0" dirty="0">
                        <a:ln w="3175">
                          <a:solidFill>
                            <a:schemeClr val="bg1">
                              <a:lumMod val="85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300" b="0" kern="1200" spc="-60" baseline="0" dirty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공유</a:t>
                      </a:r>
                    </a:p>
                  </a:txBody>
                  <a:tcPr marL="72000" marR="72000" marT="18000" marB="18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8000" indent="-108000" algn="just" fontAlgn="ctr">
                        <a:lnSpc>
                          <a:spcPct val="150000"/>
                        </a:lnSpc>
                        <a:buFont typeface="KoPub돋움체 Medium" panose="02020603020101020101" pitchFamily="18" charset="-127"/>
                        <a:buChar char="•"/>
                      </a:pPr>
                      <a:r>
                        <a:rPr lang="ko-KR" altLang="en-US" sz="1300" b="0" kern="1200" spc="-60" baseline="0" dirty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장애인 </a:t>
                      </a:r>
                      <a:r>
                        <a:rPr lang="en-US" altLang="ko-KR" sz="1300" b="0" kern="1200" spc="-60" baseline="0" dirty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AI </a:t>
                      </a:r>
                      <a:r>
                        <a:rPr lang="ko-KR" altLang="en-US" sz="1300" b="0" kern="1200" spc="-60" baseline="0" dirty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추천 서비스 만족도 자료 기반 결과표 공유</a:t>
                      </a:r>
                      <a:endParaRPr lang="en-US" altLang="ko-KR" sz="1300" b="0" kern="1200" spc="-60" baseline="0" dirty="0">
                        <a:ln w="3175">
                          <a:solidFill>
                            <a:schemeClr val="bg1">
                              <a:lumMod val="85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  <a:p>
                      <a:pPr marL="108000" marR="0" lvl="0" indent="-108000" algn="just" defTabSz="91440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KoPub돋움체 Medium" panose="02020603020101020101" pitchFamily="18" charset="-127"/>
                        <a:buChar char="•"/>
                        <a:tabLst/>
                        <a:defRPr/>
                      </a:pPr>
                      <a:r>
                        <a:rPr lang="ko-KR" altLang="en-US" sz="1300" b="0" kern="1200" spc="-60" baseline="0" dirty="0" err="1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스위트케이</a:t>
                      </a:r>
                      <a:r>
                        <a:rPr lang="en-US" altLang="ko-KR" sz="1300" b="0" kern="1200" spc="-60" baseline="0" dirty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, </a:t>
                      </a:r>
                      <a:r>
                        <a:rPr lang="ko-KR" altLang="en-US" sz="1300" b="0" kern="1200" spc="-60" baseline="0" dirty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차세대융합기술연구원 공유 완료</a:t>
                      </a:r>
                      <a:endParaRPr lang="en-US" altLang="ko-KR" sz="1300" b="0" kern="1200" spc="-60" baseline="0" dirty="0">
                        <a:ln w="3175">
                          <a:solidFill>
                            <a:schemeClr val="bg1">
                              <a:lumMod val="85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36000" marR="7620" marT="762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8000" marR="0" indent="-108000" algn="l" defTabSz="914400" rtl="0" eaLnBrk="1" fontAlgn="ctr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KoPub돋움체 Medium" panose="02020603020101020101" pitchFamily="18" charset="-127"/>
                        <a:buChar char="•"/>
                        <a:tabLst/>
                        <a:defRPr/>
                      </a:pPr>
                      <a:endParaRPr lang="en-US" altLang="ko-KR" sz="1200" b="0" kern="1200" spc="-60" baseline="0" dirty="0">
                        <a:ln w="3175">
                          <a:solidFill>
                            <a:schemeClr val="bg1">
                              <a:lumMod val="85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36000" marR="7620" marT="7620" marB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8000" marR="0" indent="-108000" algn="l" defTabSz="914400" rtl="0" eaLnBrk="1" fontAlgn="ctr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KoPub돋움체 Medium" panose="02020603020101020101" pitchFamily="18" charset="-127"/>
                        <a:buChar char="•"/>
                        <a:tabLst/>
                        <a:defRPr/>
                      </a:pPr>
                      <a:endParaRPr lang="en-US" altLang="ko-KR" sz="1200" b="0" kern="1200" spc="-60" baseline="0" dirty="0">
                        <a:ln w="3175">
                          <a:solidFill>
                            <a:schemeClr val="bg1">
                              <a:lumMod val="85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7620" marR="72000" marT="7620" marB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8574596"/>
                  </a:ext>
                </a:extLst>
              </a:tr>
              <a:tr h="1118918">
                <a:tc>
                  <a:txBody>
                    <a:bodyPr/>
                    <a:lstStyle>
                      <a:lvl1pPr marL="0" algn="l" defTabSz="1007943" rtl="0" eaLnBrk="1" latinLnBrk="1" hangingPunct="1">
                        <a:defRPr sz="1984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1pPr>
                      <a:lvl2pPr marL="503972" algn="l" defTabSz="1007943" rtl="0" eaLnBrk="1" latinLnBrk="1" hangingPunct="1">
                        <a:defRPr sz="1984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2pPr>
                      <a:lvl3pPr marL="1007943" algn="l" defTabSz="1007943" rtl="0" eaLnBrk="1" latinLnBrk="1" hangingPunct="1">
                        <a:defRPr sz="1984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3pPr>
                      <a:lvl4pPr marL="1511915" algn="l" defTabSz="1007943" rtl="0" eaLnBrk="1" latinLnBrk="1" hangingPunct="1">
                        <a:defRPr sz="1984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4pPr>
                      <a:lvl5pPr marL="2015886" algn="l" defTabSz="1007943" rtl="0" eaLnBrk="1" latinLnBrk="1" hangingPunct="1">
                        <a:defRPr sz="1984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5pPr>
                      <a:lvl6pPr marL="2519858" algn="l" defTabSz="1007943" rtl="0" eaLnBrk="1" latinLnBrk="1" hangingPunct="1">
                        <a:defRPr sz="1984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6pPr>
                      <a:lvl7pPr marL="3023829" algn="l" defTabSz="1007943" rtl="0" eaLnBrk="1" latinLnBrk="1" hangingPunct="1">
                        <a:defRPr sz="1984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7pPr>
                      <a:lvl8pPr marL="3527801" algn="l" defTabSz="1007943" rtl="0" eaLnBrk="1" latinLnBrk="1" hangingPunct="1">
                        <a:defRPr sz="1984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8pPr>
                      <a:lvl9pPr marL="4031772" algn="l" defTabSz="1007943" rtl="0" eaLnBrk="1" latinLnBrk="1" hangingPunct="1">
                        <a:defRPr sz="1984" kern="1200">
                          <a:solidFill>
                            <a:schemeClr val="dk1"/>
                          </a:solidFill>
                          <a:latin typeface="KoPub돋움체 Medium"/>
                          <a:ea typeface="KoPub돋움체 Medium"/>
                        </a:defRPr>
                      </a:lvl9pPr>
                    </a:lstStyle>
                    <a:p>
                      <a:pPr marL="0" marR="0" lvl="0" indent="0" algn="ctr" defTabSz="1007943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300" b="0" kern="1200" spc="-60" baseline="0" dirty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장애인 데이터 수집</a:t>
                      </a:r>
                      <a:r>
                        <a:rPr lang="en-US" altLang="ko-KR" sz="1300" b="0" kern="1200" spc="-60" baseline="0" dirty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(~</a:t>
                      </a:r>
                      <a:r>
                        <a:rPr lang="ko-KR" altLang="en-US" sz="1300" b="0" kern="1200" spc="-60" baseline="0" dirty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계속</a:t>
                      </a:r>
                      <a:r>
                        <a:rPr lang="en-US" altLang="ko-KR" sz="1300" b="0" kern="1200" spc="-60" baseline="0" dirty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)</a:t>
                      </a:r>
                      <a:endParaRPr lang="ko-KR" altLang="en-US" sz="1300" b="0" kern="1200" spc="-60" baseline="0" dirty="0">
                        <a:ln w="3175">
                          <a:solidFill>
                            <a:schemeClr val="bg1">
                              <a:lumMod val="85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72000" marR="72000" marT="18000" marB="18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8000" indent="-108000" algn="just" fontAlgn="ctr">
                        <a:lnSpc>
                          <a:spcPct val="150000"/>
                        </a:lnSpc>
                        <a:buFont typeface="KoPub돋움체 Medium" panose="02020603020101020101" pitchFamily="18" charset="-127"/>
                        <a:buChar char="•"/>
                      </a:pPr>
                      <a:r>
                        <a:rPr lang="ko-KR" altLang="en-US" sz="1300" b="0" kern="1200" spc="-60" baseline="0" dirty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장애인 직무 데이터 수집</a:t>
                      </a:r>
                      <a:r>
                        <a:rPr lang="en-US" altLang="ko-KR" sz="1300" b="0" kern="1200" spc="-60" baseline="0" dirty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(~</a:t>
                      </a:r>
                      <a:r>
                        <a:rPr lang="ko-KR" altLang="en-US" sz="1300" b="0" kern="1200" spc="-60" baseline="0" dirty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계속</a:t>
                      </a:r>
                      <a:r>
                        <a:rPr lang="en-US" altLang="ko-KR" sz="1300" b="0" kern="1200" spc="-60" baseline="0" dirty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)</a:t>
                      </a:r>
                      <a:r>
                        <a:rPr lang="ko-KR" altLang="en-US" sz="1300" b="0" kern="1200" spc="-60" baseline="0" dirty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 </a:t>
                      </a:r>
                      <a:endParaRPr lang="en-US" altLang="ko-KR" sz="1300" b="0" kern="1200" spc="-60" baseline="0" dirty="0">
                        <a:ln w="3175">
                          <a:solidFill>
                            <a:schemeClr val="bg1">
                              <a:lumMod val="85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  <a:p>
                      <a:pPr marL="108000" indent="-108000" algn="just" fontAlgn="ctr">
                        <a:lnSpc>
                          <a:spcPct val="150000"/>
                        </a:lnSpc>
                        <a:buFont typeface="KoPub돋움체 Medium" panose="02020603020101020101" pitchFamily="18" charset="-127"/>
                        <a:buChar char="•"/>
                      </a:pPr>
                      <a:r>
                        <a:rPr lang="ko-KR" altLang="en-US" sz="1300" b="0" kern="1200" spc="-60" baseline="0" dirty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비정형 데이터</a:t>
                      </a:r>
                      <a:r>
                        <a:rPr lang="en-US" altLang="ko-KR" sz="1300" b="0" kern="1200" spc="-60" baseline="0" dirty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(</a:t>
                      </a:r>
                      <a:r>
                        <a:rPr lang="ko-KR" altLang="en-US" sz="1300" b="0" kern="1200" spc="-60" baseline="0" dirty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교육</a:t>
                      </a:r>
                      <a:r>
                        <a:rPr lang="en-US" altLang="ko-KR" sz="1300" b="0" kern="1200" spc="-60" baseline="0" dirty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/</a:t>
                      </a:r>
                      <a:r>
                        <a:rPr lang="ko-KR" altLang="en-US" sz="1300" b="0" kern="1200" spc="-60" baseline="0" dirty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행사</a:t>
                      </a:r>
                      <a:r>
                        <a:rPr lang="en-US" altLang="ko-KR" sz="1300" b="0" kern="1200" spc="-60" baseline="0" dirty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) </a:t>
                      </a:r>
                      <a:r>
                        <a:rPr lang="ko-KR" altLang="en-US" sz="1300" b="0" kern="1200" spc="-60" baseline="0" dirty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수집</a:t>
                      </a:r>
                      <a:r>
                        <a:rPr lang="en-US" altLang="ko-KR" sz="1300" b="0" kern="1200" spc="-60" baseline="0" dirty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(~</a:t>
                      </a:r>
                      <a:r>
                        <a:rPr lang="ko-KR" altLang="en-US" sz="1300" b="0" kern="1200" spc="-60" baseline="0" dirty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계속</a:t>
                      </a:r>
                      <a:r>
                        <a:rPr lang="en-US" altLang="ko-KR" sz="1300" b="0" kern="1200" spc="-60" baseline="0" dirty="0">
                          <a:ln w="3175">
                            <a:solidFill>
                              <a:schemeClr val="bg1">
                                <a:lumMod val="8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)</a:t>
                      </a:r>
                    </a:p>
                  </a:txBody>
                  <a:tcPr marL="36000" marR="7620" marT="762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8000" marR="0" indent="-108000" algn="l" defTabSz="914400" rtl="0" eaLnBrk="1" fontAlgn="ctr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KoPub돋움체 Medium" panose="02020603020101020101" pitchFamily="18" charset="-127"/>
                        <a:buChar char="•"/>
                        <a:tabLst/>
                        <a:defRPr/>
                      </a:pPr>
                      <a:endParaRPr lang="en-US" altLang="ko-KR" sz="1200" b="0" kern="1200" spc="-60" baseline="0" dirty="0">
                        <a:ln w="3175">
                          <a:solidFill>
                            <a:schemeClr val="bg1">
                              <a:lumMod val="85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36000" marR="7620" marT="7620" marB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8000" marR="0" indent="-108000" algn="l" defTabSz="914400" rtl="0" eaLnBrk="1" fontAlgn="ctr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KoPub돋움체 Medium" panose="02020603020101020101" pitchFamily="18" charset="-127"/>
                        <a:buChar char="•"/>
                        <a:tabLst/>
                        <a:defRPr/>
                      </a:pPr>
                      <a:endParaRPr lang="en-US" altLang="ko-KR" sz="1200" b="0" kern="1200" spc="-60" baseline="0" dirty="0">
                        <a:ln w="3175">
                          <a:solidFill>
                            <a:schemeClr val="bg1">
                              <a:lumMod val="85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7620" marR="72000" marT="7620" marB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47393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16634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599A89-95A1-FC9B-AA6E-50CE81E3E9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FEA93447-E892-3EE5-EA4F-1F1BCF40AF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F654E2-810E-7F46-960F-321F6A68832D}" type="slidenum">
              <a:rPr kumimoji="1" lang="ko-Kore-KR" altLang="en-US" smtClean="0"/>
              <a:pPr/>
              <a:t>29</a:t>
            </a:fld>
            <a:endParaRPr kumimoji="1" lang="ko-Kore-KR" altLang="en-US"/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id="{5879CF6D-6536-B3FA-F6D6-48ABB4610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04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4888566-AE44-2B5E-EE06-0F45BE09BF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05257" y="430989"/>
            <a:ext cx="9486749" cy="543229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ko-KR" altLang="en-US" dirty="0">
                <a:solidFill>
                  <a:srgbClr val="07A3FE"/>
                </a:solidFill>
              </a:rPr>
              <a:t>나라에이치알</a:t>
            </a:r>
            <a:r>
              <a:rPr kumimoji="0" lang="ko-KR" altLang="en-US" sz="2800" b="1" i="0" u="none" strike="noStrike" kern="1200" cap="none" spc="0" normalizeH="0" baseline="0" noProof="0" dirty="0">
                <a:solidFill>
                  <a:srgbClr val="07A3FE"/>
                </a:solidFill>
                <a:effectLst/>
                <a:uLnTx/>
                <a:uFillTx/>
                <a:cs typeface="+mn-cs"/>
              </a:rPr>
              <a:t> </a:t>
            </a:r>
            <a:r>
              <a:rPr kumimoji="0" lang="en-US" altLang="ko-KR" sz="2800" b="1" i="0" u="none" strike="noStrike" kern="1200" cap="none" spc="0" normalizeH="0" baseline="0" noProof="0" dirty="0">
                <a:solidFill>
                  <a:srgbClr val="07A3FE"/>
                </a:solidFill>
                <a:effectLst/>
                <a:uLnTx/>
                <a:uFillTx/>
                <a:cs typeface="+mn-cs"/>
              </a:rPr>
              <a:t>| </a:t>
            </a:r>
            <a:r>
              <a:rPr kumimoji="0" lang="ko-KR" altLang="en-US" sz="2800" b="1" i="0" u="none" strike="noStrike" kern="1200" cap="none" spc="0" normalizeH="0" baseline="0" noProof="0" dirty="0">
                <a:solidFill>
                  <a:srgbClr val="07A3FE"/>
                </a:solidFill>
                <a:effectLst/>
                <a:uLnTx/>
                <a:uFillTx/>
                <a:cs typeface="+mn-cs"/>
              </a:rPr>
              <a:t>세부 내용</a:t>
            </a:r>
            <a:endParaRPr kumimoji="0" lang="ko-KR" alt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cs typeface="+mn-cs"/>
            </a:endParaRPr>
          </a:p>
        </p:txBody>
      </p:sp>
      <p:pic>
        <p:nvPicPr>
          <p:cNvPr id="6" name="그림 5" descr="텍스트, 스크린샷, 번호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4DDBC1D-D520-264C-BB84-9B7B775E136D}"/>
              </a:ext>
            </a:extLst>
          </p:cNvPr>
          <p:cNvPicPr>
            <a:picLocks/>
          </p:cNvPicPr>
          <p:nvPr/>
        </p:nvPicPr>
        <p:blipFill>
          <a:blip r:embed="rId2"/>
          <a:srcRect l="1653" t="2230" r="3840" b="2796"/>
          <a:stretch>
            <a:fillRect/>
          </a:stretch>
        </p:blipFill>
        <p:spPr>
          <a:xfrm>
            <a:off x="696000" y="1612425"/>
            <a:ext cx="5400000" cy="4680000"/>
          </a:xfrm>
          <a:prstGeom prst="rect">
            <a:avLst/>
          </a:prstGeom>
        </p:spPr>
      </p:pic>
      <p:pic>
        <p:nvPicPr>
          <p:cNvPr id="8" name="그림 7" descr="텍스트, 스크린샷, 번호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630CD33-1F8A-F146-20A5-F63827FB0CEF}"/>
              </a:ext>
            </a:extLst>
          </p:cNvPr>
          <p:cNvPicPr>
            <a:picLocks/>
          </p:cNvPicPr>
          <p:nvPr/>
        </p:nvPicPr>
        <p:blipFill>
          <a:blip r:embed="rId3"/>
          <a:srcRect l="3908" t="2133" r="13608" b="1991"/>
          <a:stretch>
            <a:fillRect/>
          </a:stretch>
        </p:blipFill>
        <p:spPr>
          <a:xfrm>
            <a:off x="6302220" y="1612425"/>
            <a:ext cx="5400000" cy="468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96EE2A-665F-53F2-5DC1-BF506D93F1AB}"/>
              </a:ext>
            </a:extLst>
          </p:cNvPr>
          <p:cNvSpPr txBox="1"/>
          <p:nvPr/>
        </p:nvSpPr>
        <p:spPr>
          <a:xfrm>
            <a:off x="885699" y="925575"/>
            <a:ext cx="5400000" cy="502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007943">
              <a:lnSpc>
                <a:spcPct val="150000"/>
              </a:lnSpc>
              <a:defRPr/>
            </a:pPr>
            <a:r>
              <a:rPr lang="ko-KR" altLang="en-US" sz="2000" spc="-60" dirty="0">
                <a:ln w="3175"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  <a:cs typeface="KoPubWorld돋움체 Medium" panose="00000600000000000000" pitchFamily="2" charset="-127"/>
              </a:rPr>
              <a:t>장애 유형별</a:t>
            </a:r>
            <a:r>
              <a:rPr lang="en-US" altLang="ko-KR" sz="2000" spc="-60" dirty="0">
                <a:ln w="3175"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  <a:cs typeface="KoPubWorld돋움체 Medium" panose="00000600000000000000" pitchFamily="2" charset="-127"/>
              </a:rPr>
              <a:t>, </a:t>
            </a:r>
            <a:r>
              <a:rPr lang="ko-KR" altLang="en-US" sz="2000" spc="-60" dirty="0">
                <a:ln w="3175"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  <a:cs typeface="KoPubWorld돋움체 Medium" panose="00000600000000000000" pitchFamily="2" charset="-127"/>
              </a:rPr>
              <a:t>정도별 근로자 업무 실태 조사</a:t>
            </a:r>
          </a:p>
        </p:txBody>
      </p:sp>
    </p:spTree>
    <p:extLst>
      <p:ext uri="{BB962C8B-B14F-4D97-AF65-F5344CB8AC3E}">
        <p14:creationId xmlns:p14="http://schemas.microsoft.com/office/powerpoint/2010/main" val="31580988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387D10-BC77-F0A1-C07A-4D991F2A8E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633F3798-C773-ECED-6833-B34954CC7B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flipH="1">
            <a:off x="8339" y="0"/>
            <a:ext cx="12182000" cy="68650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0F4E60-89DB-A901-DD78-AF0E412C77A8}"/>
              </a:ext>
            </a:extLst>
          </p:cNvPr>
          <p:cNvSpPr txBox="1"/>
          <p:nvPr/>
        </p:nvSpPr>
        <p:spPr>
          <a:xfrm>
            <a:off x="948235" y="581689"/>
            <a:ext cx="3289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en-US" sz="4800" b="1" spc="-150" dirty="0">
                <a:solidFill>
                  <a:srgbClr val="07A3FE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KoPubWorld돋움체 Bold" panose="00000800000000000000" pitchFamily="2" charset="-127"/>
              </a:rPr>
              <a:t>I</a:t>
            </a:r>
            <a:endParaRPr kumimoji="1" lang="ko-Kore-KR" altLang="en-US" sz="3600" b="1" spc="-150" dirty="0">
              <a:solidFill>
                <a:srgbClr val="07A3FE"/>
              </a:solidFill>
              <a:latin typeface="Pretendard" panose="02000503000000020004" pitchFamily="50" charset="-127"/>
              <a:ea typeface="Pretendard" panose="02000503000000020004" pitchFamily="50" charset="-127"/>
              <a:cs typeface="KoPubWorld돋움체 Bold" panose="00000800000000000000" pitchFamily="2" charset="-127"/>
            </a:endParaRPr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8E2A1721-B3B9-2C54-8B11-B0C52B8A421B}"/>
              </a:ext>
            </a:extLst>
          </p:cNvPr>
          <p:cNvSpPr txBox="1">
            <a:spLocks/>
          </p:cNvSpPr>
          <p:nvPr/>
        </p:nvSpPr>
        <p:spPr>
          <a:xfrm>
            <a:off x="1517194" y="657747"/>
            <a:ext cx="8104978" cy="6788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kumimoji="1" lang="ko-KR" altLang="en-US" sz="5000" b="1" dirty="0">
                <a:solidFill>
                  <a:schemeClr val="bg1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연구개요</a:t>
            </a:r>
          </a:p>
        </p:txBody>
      </p:sp>
      <p:sp>
        <p:nvSpPr>
          <p:cNvPr id="15" name="제목 1">
            <a:extLst>
              <a:ext uri="{FF2B5EF4-FFF2-40B4-BE49-F238E27FC236}">
                <a16:creationId xmlns:a16="http://schemas.microsoft.com/office/drawing/2014/main" id="{4BDF2EBC-C708-4D85-31BF-C9CD89F878A1}"/>
              </a:ext>
            </a:extLst>
          </p:cNvPr>
          <p:cNvSpPr txBox="1">
            <a:spLocks/>
          </p:cNvSpPr>
          <p:nvPr/>
        </p:nvSpPr>
        <p:spPr>
          <a:xfrm>
            <a:off x="948235" y="1609381"/>
            <a:ext cx="6454846" cy="6400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ko-KR" sz="1001" dirty="0">
                <a:solidFill>
                  <a:schemeClr val="bg2">
                    <a:lumMod val="50000"/>
                  </a:schemeClr>
                </a:solidFill>
                <a:latin typeface="S-Core Dream 4 Regular" panose="020B0203030302020204" pitchFamily="34" charset="-127"/>
                <a:ea typeface="S-Core Dream 4 Regular" panose="020B0203030302020204" pitchFamily="34" charset="-127"/>
              </a:rPr>
              <a:t>Development of data-based technology to explore and utilize data for people with disabilities</a:t>
            </a: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262D0F08-4FA9-33C7-3347-B9E2A2DFEF9D}"/>
              </a:ext>
            </a:extLst>
          </p:cNvPr>
          <p:cNvGrpSpPr/>
          <p:nvPr/>
        </p:nvGrpSpPr>
        <p:grpSpPr>
          <a:xfrm>
            <a:off x="-28637" y="0"/>
            <a:ext cx="314876" cy="6865065"/>
            <a:chOff x="-28637" y="0"/>
            <a:chExt cx="314876" cy="6865065"/>
          </a:xfrm>
        </p:grpSpPr>
        <p:sp>
          <p:nvSpPr>
            <p:cNvPr id="22" name="직사각형 21">
              <a:extLst>
                <a:ext uri="{FF2B5EF4-FFF2-40B4-BE49-F238E27FC236}">
                  <a16:creationId xmlns:a16="http://schemas.microsoft.com/office/drawing/2014/main" id="{D43787BA-019C-F8D0-B23D-EFC44DCD08D8}"/>
                </a:ext>
              </a:extLst>
            </p:cNvPr>
            <p:cNvSpPr/>
            <p:nvPr/>
          </p:nvSpPr>
          <p:spPr>
            <a:xfrm>
              <a:off x="-28637" y="0"/>
              <a:ext cx="314876" cy="6865065"/>
            </a:xfrm>
            <a:prstGeom prst="rect">
              <a:avLst/>
            </a:prstGeom>
            <a:gradFill>
              <a:gsLst>
                <a:gs pos="21000">
                  <a:srgbClr val="0280FF"/>
                </a:gs>
                <a:gs pos="85000">
                  <a:srgbClr val="00C3FE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>
                <a:latin typeface="S-Core Dream 5 Medium" panose="020B0503030302020204" pitchFamily="34" charset="-127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C66D2EC-E41F-10E5-B65F-DFF6047812C4}"/>
                </a:ext>
              </a:extLst>
            </p:cNvPr>
            <p:cNvSpPr txBox="1"/>
            <p:nvPr/>
          </p:nvSpPr>
          <p:spPr>
            <a:xfrm rot="5400000">
              <a:off x="-328246" y="6024723"/>
              <a:ext cx="934871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ko-KR" altLang="en-US" sz="750" b="1" dirty="0">
                  <a:solidFill>
                    <a:schemeClr val="bg1"/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</a:rPr>
                <a:t>과학기술정보통신부</a:t>
              </a:r>
              <a:endParaRPr kumimoji="1" lang="ko-Kore-KR" altLang="en-US" sz="750" b="1" dirty="0">
                <a:solidFill>
                  <a:schemeClr val="bg1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E1E3A0E-5DFD-A6D9-62E2-81967A2C5DDD}"/>
              </a:ext>
            </a:extLst>
          </p:cNvPr>
          <p:cNvSpPr txBox="1"/>
          <p:nvPr/>
        </p:nvSpPr>
        <p:spPr>
          <a:xfrm>
            <a:off x="8356263" y="2751341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sz="1600" dirty="0">
                <a:solidFill>
                  <a:schemeClr val="bg1"/>
                </a:solidFill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연구개요</a:t>
            </a:r>
            <a:endParaRPr kumimoji="1" lang="ko-Kore-KR" altLang="en-US" sz="1600" dirty="0">
              <a:solidFill>
                <a:schemeClr val="bg1"/>
              </a:solidFill>
              <a:latin typeface="S-Core Dream 5 Medium" panose="020B0503030302020204" pitchFamily="34" charset="-127"/>
              <a:ea typeface="S-Core Dream 5 Medium" panose="020B0503030302020204" pitchFamily="34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0E45FA-0167-0E67-CC01-B07B9C67C2EF}"/>
              </a:ext>
            </a:extLst>
          </p:cNvPr>
          <p:cNvSpPr txBox="1"/>
          <p:nvPr/>
        </p:nvSpPr>
        <p:spPr>
          <a:xfrm>
            <a:off x="8356263" y="3278895"/>
            <a:ext cx="973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sz="1600" dirty="0">
                <a:solidFill>
                  <a:schemeClr val="bg1"/>
                </a:solidFill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연구목표</a:t>
            </a:r>
            <a:endParaRPr kumimoji="1" lang="ko-Kore-KR" altLang="en-US" sz="1600" dirty="0">
              <a:solidFill>
                <a:schemeClr val="bg1"/>
              </a:solidFill>
              <a:latin typeface="S-Core Dream 5 Medium" panose="020B0503030302020204" pitchFamily="34" charset="-127"/>
              <a:ea typeface="S-Core Dream 5 Medium" panose="020B0503030302020204" pitchFamily="34" charset="-12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1C6B17B-9FEE-5768-A5B1-5B567E21F358}"/>
              </a:ext>
            </a:extLst>
          </p:cNvPr>
          <p:cNvSpPr txBox="1"/>
          <p:nvPr/>
        </p:nvSpPr>
        <p:spPr>
          <a:xfrm>
            <a:off x="7934351" y="3384405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ko-Kore-KR" altLang="en-US" sz="1600">
              <a:solidFill>
                <a:schemeClr val="bg1"/>
              </a:solidFill>
              <a:latin typeface="S-Core Dream 5 Medium" panose="020B0503030302020204" pitchFamily="34" charset="-127"/>
              <a:ea typeface="S-Core Dream 5 Medium" panose="020B0503030302020204" pitchFamily="34" charset="-12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4B629CD-6C1B-E155-4D11-64E0D74375CC}"/>
              </a:ext>
            </a:extLst>
          </p:cNvPr>
          <p:cNvSpPr txBox="1"/>
          <p:nvPr/>
        </p:nvSpPr>
        <p:spPr>
          <a:xfrm>
            <a:off x="7934351" y="2740708"/>
            <a:ext cx="4443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sz="1600" b="1" dirty="0">
                <a:solidFill>
                  <a:schemeClr val="bg1">
                    <a:lumMod val="85000"/>
                    <a:alpha val="74086"/>
                  </a:schemeClr>
                </a:solidFill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01</a:t>
            </a:r>
            <a:endParaRPr kumimoji="1" lang="ko-Kore-KR" altLang="en-US" sz="1600" b="1" dirty="0">
              <a:solidFill>
                <a:schemeClr val="bg1">
                  <a:lumMod val="85000"/>
                  <a:alpha val="74086"/>
                </a:schemeClr>
              </a:solidFill>
              <a:latin typeface="S-Core Dream 5 Medium" panose="020B0503030302020204" pitchFamily="34" charset="-127"/>
              <a:ea typeface="S-Core Dream 5 Medium" panose="020B0503030302020204" pitchFamily="34" charset="-12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FD43EAF-0CCA-07CF-4CAF-0E46050DEF36}"/>
              </a:ext>
            </a:extLst>
          </p:cNvPr>
          <p:cNvSpPr txBox="1"/>
          <p:nvPr/>
        </p:nvSpPr>
        <p:spPr>
          <a:xfrm>
            <a:off x="7934351" y="3280528"/>
            <a:ext cx="4443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sz="1600" b="1" dirty="0">
                <a:solidFill>
                  <a:schemeClr val="bg1">
                    <a:lumMod val="85000"/>
                    <a:alpha val="74086"/>
                  </a:schemeClr>
                </a:solidFill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02</a:t>
            </a:r>
            <a:endParaRPr kumimoji="1" lang="ko-Kore-KR" altLang="en-US" sz="1600" b="1" dirty="0">
              <a:solidFill>
                <a:schemeClr val="bg1">
                  <a:lumMod val="85000"/>
                  <a:alpha val="74086"/>
                </a:schemeClr>
              </a:solidFill>
              <a:latin typeface="S-Core Dream 5 Medium" panose="020B0503030302020204" pitchFamily="34" charset="-127"/>
              <a:ea typeface="S-Core Dream 5 Medium" panose="020B0503030302020204" pitchFamily="34" charset="-12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E45FB74-BE6B-0A57-FD67-2A5D5B75CC27}"/>
              </a:ext>
            </a:extLst>
          </p:cNvPr>
          <p:cNvSpPr txBox="1"/>
          <p:nvPr/>
        </p:nvSpPr>
        <p:spPr>
          <a:xfrm>
            <a:off x="7934351" y="3796634"/>
            <a:ext cx="4443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1600" b="1" dirty="0">
                <a:solidFill>
                  <a:schemeClr val="bg1">
                    <a:lumMod val="85000"/>
                    <a:alpha val="74086"/>
                  </a:schemeClr>
                </a:solidFill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03</a:t>
            </a:r>
            <a:endParaRPr kumimoji="1" lang="ko-Kore-KR" altLang="en-US" sz="1600" b="1" dirty="0">
              <a:solidFill>
                <a:schemeClr val="bg1">
                  <a:lumMod val="85000"/>
                  <a:alpha val="74086"/>
                </a:schemeClr>
              </a:solidFill>
              <a:latin typeface="S-Core Dream 5 Medium" panose="020B0503030302020204" pitchFamily="34" charset="-127"/>
              <a:ea typeface="S-Core Dream 5 Medium" panose="020B0503030302020204" pitchFamily="34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11C6FB-4926-A395-F4B4-C53CA1E1E5C9}"/>
              </a:ext>
            </a:extLst>
          </p:cNvPr>
          <p:cNvSpPr txBox="1"/>
          <p:nvPr/>
        </p:nvSpPr>
        <p:spPr>
          <a:xfrm>
            <a:off x="8356263" y="3806449"/>
            <a:ext cx="20778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sz="1600" dirty="0">
                <a:solidFill>
                  <a:schemeClr val="bg1"/>
                </a:solidFill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상반기 연구수행 계획</a:t>
            </a:r>
            <a:endParaRPr kumimoji="1" lang="ko-Kore-KR" altLang="en-US" sz="1600" dirty="0">
              <a:solidFill>
                <a:schemeClr val="bg1"/>
              </a:solidFill>
              <a:latin typeface="S-Core Dream 5 Medium" panose="020B0503030302020204" pitchFamily="34" charset="-127"/>
              <a:ea typeface="S-Core Dream 5 Medium" panose="020B0503030302020204" pitchFamily="34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A5A223-45A4-1B1A-B549-5CEBDA578012}"/>
              </a:ext>
            </a:extLst>
          </p:cNvPr>
          <p:cNvSpPr txBox="1"/>
          <p:nvPr/>
        </p:nvSpPr>
        <p:spPr>
          <a:xfrm>
            <a:off x="7934351" y="4017469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ko-Kore-KR" altLang="en-US" sz="1600">
              <a:solidFill>
                <a:schemeClr val="bg1"/>
              </a:solidFill>
              <a:latin typeface="S-Core Dream 5 Medium" panose="020B0503030302020204" pitchFamily="34" charset="-127"/>
              <a:ea typeface="S-Core Dream 5 Medium" panose="020B0503030302020204" pitchFamily="34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3BE628-51BB-87F4-6EB4-7EC6C3A7A2D5}"/>
              </a:ext>
            </a:extLst>
          </p:cNvPr>
          <p:cNvSpPr txBox="1"/>
          <p:nvPr/>
        </p:nvSpPr>
        <p:spPr>
          <a:xfrm>
            <a:off x="7934351" y="4334003"/>
            <a:ext cx="447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1600" b="1" dirty="0">
                <a:solidFill>
                  <a:schemeClr val="bg1">
                    <a:lumMod val="85000"/>
                    <a:alpha val="74086"/>
                  </a:schemeClr>
                </a:solidFill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04</a:t>
            </a:r>
            <a:endParaRPr kumimoji="1" lang="ko-Kore-KR" altLang="en-US" sz="1600" b="1" dirty="0">
              <a:solidFill>
                <a:schemeClr val="bg1">
                  <a:lumMod val="85000"/>
                  <a:alpha val="74086"/>
                </a:schemeClr>
              </a:solidFill>
              <a:latin typeface="S-Core Dream 5 Medium" panose="020B0503030302020204" pitchFamily="34" charset="-127"/>
              <a:ea typeface="S-Core Dream 5 Medium" panose="020B0503030302020204" pitchFamily="34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69356C-FD39-414F-80C1-E519A8B75355}"/>
              </a:ext>
            </a:extLst>
          </p:cNvPr>
          <p:cNvSpPr txBox="1"/>
          <p:nvPr/>
        </p:nvSpPr>
        <p:spPr>
          <a:xfrm>
            <a:off x="8356263" y="4334003"/>
            <a:ext cx="1683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sz="1600" dirty="0">
                <a:solidFill>
                  <a:schemeClr val="bg1"/>
                </a:solidFill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성과지표 및 목표</a:t>
            </a:r>
            <a:endParaRPr kumimoji="1" lang="ko-Kore-KR" altLang="en-US" sz="1600" dirty="0">
              <a:solidFill>
                <a:schemeClr val="bg1"/>
              </a:solidFill>
              <a:latin typeface="S-Core Dream 5 Medium" panose="020B0503030302020204" pitchFamily="34" charset="-127"/>
              <a:ea typeface="S-Core Dream 5 Medium" panose="020B05030303020202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622703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72450C-2B0A-C870-23F6-DF474BDC81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92707690-BAD1-9E65-75FD-D6DE37FAF1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F654E2-810E-7F46-960F-321F6A68832D}" type="slidenum">
              <a:rPr kumimoji="1" lang="ko-Kore-KR" altLang="en-US" smtClean="0"/>
              <a:pPr/>
              <a:t>30</a:t>
            </a:fld>
            <a:endParaRPr kumimoji="1" lang="ko-Kore-KR" altLang="en-US"/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id="{70AA9691-07CC-2533-7D6E-B383498AF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04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5C9D9E00-8D0F-4292-8AE1-BF3C4285E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05257" y="430989"/>
            <a:ext cx="9486749" cy="543229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ko-KR" altLang="en-US" dirty="0">
                <a:solidFill>
                  <a:srgbClr val="07A3FE"/>
                </a:solidFill>
              </a:rPr>
              <a:t>나라에이치알</a:t>
            </a:r>
            <a:r>
              <a:rPr kumimoji="0" lang="ko-KR" altLang="en-US" sz="2800" b="1" i="0" u="none" strike="noStrike" kern="1200" cap="none" spc="0" normalizeH="0" baseline="0" noProof="0" dirty="0">
                <a:solidFill>
                  <a:srgbClr val="07A3FE"/>
                </a:solidFill>
                <a:effectLst/>
                <a:uLnTx/>
                <a:uFillTx/>
                <a:cs typeface="+mn-cs"/>
              </a:rPr>
              <a:t> </a:t>
            </a:r>
            <a:r>
              <a:rPr kumimoji="0" lang="en-US" altLang="ko-KR" sz="2800" b="1" i="0" u="none" strike="noStrike" kern="1200" cap="none" spc="0" normalizeH="0" baseline="0" noProof="0" dirty="0">
                <a:solidFill>
                  <a:srgbClr val="07A3FE"/>
                </a:solidFill>
                <a:effectLst/>
                <a:uLnTx/>
                <a:uFillTx/>
                <a:cs typeface="+mn-cs"/>
              </a:rPr>
              <a:t>| </a:t>
            </a:r>
            <a:r>
              <a:rPr kumimoji="0" lang="ko-KR" altLang="en-US" sz="2800" b="1" i="0" u="none" strike="noStrike" kern="1200" cap="none" spc="0" normalizeH="0" baseline="0" noProof="0" dirty="0">
                <a:solidFill>
                  <a:srgbClr val="07A3FE"/>
                </a:solidFill>
                <a:effectLst/>
                <a:uLnTx/>
                <a:uFillTx/>
                <a:cs typeface="+mn-cs"/>
              </a:rPr>
              <a:t>세부 내용</a:t>
            </a:r>
            <a:endParaRPr kumimoji="0" lang="ko-KR" alt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cs typeface="+mn-cs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44D6ABA7-FBF5-FD7B-DE5A-7AB306808601}"/>
              </a:ext>
            </a:extLst>
          </p:cNvPr>
          <p:cNvPicPr>
            <a:picLocks/>
          </p:cNvPicPr>
          <p:nvPr/>
        </p:nvPicPr>
        <p:blipFill>
          <a:blip r:embed="rId2"/>
          <a:srcRect l="1689" r="18031"/>
          <a:stretch>
            <a:fillRect/>
          </a:stretch>
        </p:blipFill>
        <p:spPr>
          <a:xfrm>
            <a:off x="696000" y="1573085"/>
            <a:ext cx="5400000" cy="46800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E709FB3D-362D-3463-83AD-040628DAADA0}"/>
              </a:ext>
            </a:extLst>
          </p:cNvPr>
          <p:cNvPicPr>
            <a:picLocks/>
          </p:cNvPicPr>
          <p:nvPr/>
        </p:nvPicPr>
        <p:blipFill>
          <a:blip r:embed="rId3"/>
          <a:srcRect l="1115" r="20739" b="1464"/>
          <a:stretch>
            <a:fillRect/>
          </a:stretch>
        </p:blipFill>
        <p:spPr>
          <a:xfrm>
            <a:off x="6400799" y="1573085"/>
            <a:ext cx="5400000" cy="468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311E21-1CA4-9A4E-2690-86A2D6F0438C}"/>
              </a:ext>
            </a:extLst>
          </p:cNvPr>
          <p:cNvSpPr txBox="1"/>
          <p:nvPr/>
        </p:nvSpPr>
        <p:spPr>
          <a:xfrm>
            <a:off x="885699" y="925575"/>
            <a:ext cx="4855225" cy="502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007943">
              <a:lnSpc>
                <a:spcPct val="150000"/>
              </a:lnSpc>
              <a:defRPr/>
            </a:pPr>
            <a:r>
              <a:rPr lang="ko-KR" altLang="en-US" sz="2000" spc="-60" dirty="0">
                <a:ln w="3175"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  <a:cs typeface="KoPubWorld돋움체 Medium" panose="00000600000000000000" pitchFamily="2" charset="-127"/>
              </a:rPr>
              <a:t>장애 유형별</a:t>
            </a:r>
            <a:r>
              <a:rPr lang="en-US" altLang="ko-KR" sz="2000" spc="-60" dirty="0">
                <a:ln w="3175"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  <a:cs typeface="KoPubWorld돋움체 Medium" panose="00000600000000000000" pitchFamily="2" charset="-127"/>
              </a:rPr>
              <a:t>, </a:t>
            </a:r>
            <a:r>
              <a:rPr lang="ko-KR" altLang="en-US" sz="2000" spc="-60" dirty="0">
                <a:ln w="3175"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  <a:cs typeface="KoPubWorld돋움체 Medium" panose="00000600000000000000" pitchFamily="2" charset="-127"/>
              </a:rPr>
              <a:t>정도별 근로자 업무 실태 조사</a:t>
            </a:r>
          </a:p>
        </p:txBody>
      </p:sp>
    </p:spTree>
    <p:extLst>
      <p:ext uri="{BB962C8B-B14F-4D97-AF65-F5344CB8AC3E}">
        <p14:creationId xmlns:p14="http://schemas.microsoft.com/office/powerpoint/2010/main" val="25858904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CF8942-83B2-F744-3B25-23EE1E4E24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C4E8E6F9-9095-5894-5E3F-F660D6A334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F654E2-810E-7F46-960F-321F6A68832D}" type="slidenum">
              <a:rPr kumimoji="1" lang="ko-Kore-KR" altLang="en-US" smtClean="0"/>
              <a:pPr/>
              <a:t>31</a:t>
            </a:fld>
            <a:endParaRPr kumimoji="1" lang="ko-Kore-KR" altLang="en-US"/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id="{5CF98F46-942B-E47D-E239-7AF28A31E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04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5301FFE3-0325-E917-64C0-D8CCDD9D37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05257" y="430989"/>
            <a:ext cx="9486749" cy="543229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ko-KR" altLang="en-US" dirty="0">
                <a:solidFill>
                  <a:srgbClr val="07A3FE"/>
                </a:solidFill>
              </a:rPr>
              <a:t>나라에이치알</a:t>
            </a:r>
            <a:r>
              <a:rPr kumimoji="0" lang="ko-KR" altLang="en-US" sz="2800" b="1" i="0" u="none" strike="noStrike" kern="1200" cap="none" spc="0" normalizeH="0" baseline="0" noProof="0" dirty="0">
                <a:solidFill>
                  <a:srgbClr val="07A3FE"/>
                </a:solidFill>
                <a:effectLst/>
                <a:uLnTx/>
                <a:uFillTx/>
                <a:cs typeface="+mn-cs"/>
              </a:rPr>
              <a:t> </a:t>
            </a:r>
            <a:r>
              <a:rPr kumimoji="0" lang="en-US" altLang="ko-KR" sz="2800" b="1" i="0" u="none" strike="noStrike" kern="1200" cap="none" spc="0" normalizeH="0" baseline="0" noProof="0" dirty="0">
                <a:solidFill>
                  <a:srgbClr val="07A3FE"/>
                </a:solidFill>
                <a:effectLst/>
                <a:uLnTx/>
                <a:uFillTx/>
                <a:cs typeface="+mn-cs"/>
              </a:rPr>
              <a:t>| </a:t>
            </a:r>
            <a:r>
              <a:rPr kumimoji="0" lang="ko-KR" altLang="en-US" sz="2800" b="1" i="0" u="none" strike="noStrike" kern="1200" cap="none" spc="0" normalizeH="0" baseline="0" noProof="0" dirty="0">
                <a:solidFill>
                  <a:srgbClr val="07A3FE"/>
                </a:solidFill>
                <a:effectLst/>
                <a:uLnTx/>
                <a:uFillTx/>
                <a:cs typeface="+mn-cs"/>
              </a:rPr>
              <a:t>세부 내용</a:t>
            </a:r>
            <a:endParaRPr kumimoji="0" lang="ko-KR" alt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cs typeface="+mn-cs"/>
            </a:endParaRPr>
          </a:p>
        </p:txBody>
      </p:sp>
      <p:graphicFrame>
        <p:nvGraphicFramePr>
          <p:cNvPr id="12" name="표 11">
            <a:extLst>
              <a:ext uri="{FF2B5EF4-FFF2-40B4-BE49-F238E27FC236}">
                <a16:creationId xmlns:a16="http://schemas.microsoft.com/office/drawing/2014/main" id="{C9EBCDBF-0B1B-2765-BB0C-2A3A1C809E68}"/>
              </a:ext>
            </a:extLst>
          </p:cNvPr>
          <p:cNvGraphicFramePr>
            <a:graphicFrameLocks noGrp="1"/>
          </p:cNvGraphicFramePr>
          <p:nvPr/>
        </p:nvGraphicFramePr>
        <p:xfrm>
          <a:off x="809919" y="1275136"/>
          <a:ext cx="10515993" cy="5351375"/>
        </p:xfrm>
        <a:graphic>
          <a:graphicData uri="http://schemas.openxmlformats.org/drawingml/2006/table">
            <a:tbl>
              <a:tblPr/>
              <a:tblGrid>
                <a:gridCol w="8654674">
                  <a:extLst>
                    <a:ext uri="{9D8B030D-6E8A-4147-A177-3AD203B41FA5}">
                      <a16:colId xmlns:a16="http://schemas.microsoft.com/office/drawing/2014/main" val="2691917433"/>
                    </a:ext>
                  </a:extLst>
                </a:gridCol>
                <a:gridCol w="1861319">
                  <a:extLst>
                    <a:ext uri="{9D8B030D-6E8A-4147-A177-3AD203B41FA5}">
                      <a16:colId xmlns:a16="http://schemas.microsoft.com/office/drawing/2014/main" val="796512775"/>
                    </a:ext>
                  </a:extLst>
                </a:gridCol>
              </a:tblGrid>
              <a:tr h="873041">
                <a:tc>
                  <a:txBody>
                    <a:bodyPr/>
                    <a:lstStyle/>
                    <a:p>
                      <a:pPr algn="just">
                        <a:lnSpc>
                          <a:spcPct val="160000"/>
                        </a:lnSpc>
                        <a:buNone/>
                      </a:pPr>
                      <a:endParaRPr lang="ko-KR" altLang="en-US" sz="3600" b="0" dirty="0">
                        <a:effectLst/>
                        <a:latin typeface="에스코어 드림 5 Medium" panose="020B0503030302020204" pitchFamily="34" charset="-127"/>
                        <a:ea typeface="에스코어 드림 5 Medium" panose="020B0503030302020204" pitchFamily="34" charset="-127"/>
                      </a:endParaRPr>
                    </a:p>
                  </a:txBody>
                  <a:tcPr marL="66675" marR="66675" marT="66675" marB="666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98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60000"/>
                        </a:lnSpc>
                        <a:buNone/>
                      </a:pPr>
                      <a:r>
                        <a:rPr lang="en-US" altLang="ko-KR" sz="1600" dirty="0">
                          <a:solidFill>
                            <a:srgbClr val="000000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(</a:t>
                      </a:r>
                      <a:r>
                        <a:rPr lang="ko-KR" altLang="en-US" sz="1600" dirty="0">
                          <a:solidFill>
                            <a:srgbClr val="000000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단위 </a:t>
                      </a:r>
                      <a:r>
                        <a:rPr lang="en-US" altLang="ko-KR" sz="1600" dirty="0">
                          <a:solidFill>
                            <a:srgbClr val="000000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: </a:t>
                      </a:r>
                      <a:r>
                        <a:rPr lang="ko-KR" altLang="en-US" sz="1600" dirty="0">
                          <a:solidFill>
                            <a:srgbClr val="000000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점</a:t>
                      </a:r>
                      <a:r>
                        <a:rPr lang="en-US" altLang="ko-KR" sz="1600" dirty="0">
                          <a:solidFill>
                            <a:srgbClr val="000000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)</a:t>
                      </a:r>
                      <a:endParaRPr lang="ko-KR" altLang="en-US" sz="1600" dirty="0">
                        <a:effectLst/>
                        <a:latin typeface="에스코어 드림 5 Medium" panose="020B0503030302020204" pitchFamily="34" charset="-127"/>
                        <a:ea typeface="에스코어 드림 5 Medium" panose="020B0503030302020204" pitchFamily="34" charset="-127"/>
                      </a:endParaRPr>
                    </a:p>
                  </a:txBody>
                  <a:tcPr marL="66675" marR="66675" marT="66675" marB="666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98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0543371"/>
                  </a:ext>
                </a:extLst>
              </a:tr>
              <a:tr h="4445484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endParaRPr lang="ko-KR" altLang="en-US" dirty="0">
                        <a:effectLst/>
                      </a:endParaRPr>
                    </a:p>
                  </a:txBody>
                  <a:tcPr marL="66675" marR="66675" marT="66675" marB="66675" anchor="ctr">
                    <a:lnL w="698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98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98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98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1683785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D0A277F1-BD90-B269-D0E2-E02A5B5E1F19}"/>
              </a:ext>
            </a:extLst>
          </p:cNvPr>
          <p:cNvSpPr txBox="1"/>
          <p:nvPr/>
        </p:nvSpPr>
        <p:spPr>
          <a:xfrm>
            <a:off x="885699" y="925575"/>
            <a:ext cx="4966843" cy="502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007943">
              <a:lnSpc>
                <a:spcPct val="150000"/>
              </a:lnSpc>
              <a:defRPr/>
            </a:pPr>
            <a:r>
              <a:rPr lang="ko-KR" altLang="en-US" sz="2000" spc="-60" dirty="0">
                <a:ln w="3175"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  <a:cs typeface="KoPubWorld돋움체 Medium" panose="00000600000000000000" pitchFamily="2" charset="-127"/>
              </a:rPr>
              <a:t>장애 유형별</a:t>
            </a:r>
            <a:r>
              <a:rPr lang="en-US" altLang="ko-KR" sz="2000" spc="-60" dirty="0">
                <a:ln w="3175"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  <a:cs typeface="KoPubWorld돋움체 Medium" panose="00000600000000000000" pitchFamily="2" charset="-127"/>
              </a:rPr>
              <a:t>, </a:t>
            </a:r>
            <a:r>
              <a:rPr lang="ko-KR" altLang="en-US" sz="2000" spc="-60" dirty="0">
                <a:ln w="3175"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  <a:cs typeface="KoPubWorld돋움체 Medium" panose="00000600000000000000" pitchFamily="2" charset="-127"/>
              </a:rPr>
              <a:t>정도별 근로자 업무 실태 조사</a:t>
            </a:r>
          </a:p>
        </p:txBody>
      </p:sp>
      <p:pic>
        <p:nvPicPr>
          <p:cNvPr id="6" name="그림 5" descr="텍스트, 스크린샷, 직사각형,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6DE92C3-F1A2-DB07-7506-24D2D9395D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778" b="2047"/>
          <a:stretch>
            <a:fillRect/>
          </a:stretch>
        </p:blipFill>
        <p:spPr>
          <a:xfrm>
            <a:off x="1012261" y="2373839"/>
            <a:ext cx="4713717" cy="3902483"/>
          </a:xfrm>
          <a:prstGeom prst="rect">
            <a:avLst/>
          </a:prstGeom>
        </p:spPr>
      </p:pic>
      <p:pic>
        <p:nvPicPr>
          <p:cNvPr id="5" name="그림 4" descr="텍스트, 스크린샷, 도표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EE86C44-E98A-0E59-8811-B1A0CF9262A5}"/>
              </a:ext>
            </a:extLst>
          </p:cNvPr>
          <p:cNvPicPr>
            <a:picLocks/>
          </p:cNvPicPr>
          <p:nvPr/>
        </p:nvPicPr>
        <p:blipFill>
          <a:blip r:embed="rId3"/>
          <a:srcRect t="3778"/>
          <a:stretch>
            <a:fillRect/>
          </a:stretch>
        </p:blipFill>
        <p:spPr>
          <a:xfrm>
            <a:off x="6239839" y="2373839"/>
            <a:ext cx="4819504" cy="39873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45015F-5C87-1548-67AC-33A9316EC95E}"/>
              </a:ext>
            </a:extLst>
          </p:cNvPr>
          <p:cNvSpPr txBox="1"/>
          <p:nvPr/>
        </p:nvSpPr>
        <p:spPr>
          <a:xfrm>
            <a:off x="2060394" y="6297528"/>
            <a:ext cx="23643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>
                <a:solidFill>
                  <a:srgbClr val="000000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사업유형별 종합만족도 지수</a:t>
            </a:r>
            <a:endParaRPr lang="ko-KR" altLang="en-US" sz="3200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6CC18-E9DD-AC92-12EE-305C714DAF2F}"/>
              </a:ext>
            </a:extLst>
          </p:cNvPr>
          <p:cNvSpPr txBox="1"/>
          <p:nvPr/>
        </p:nvSpPr>
        <p:spPr>
          <a:xfrm>
            <a:off x="7676536" y="6297527"/>
            <a:ext cx="21781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>
                <a:solidFill>
                  <a:srgbClr val="000000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대상자별 종합만족도 지수</a:t>
            </a:r>
            <a:endParaRPr lang="ko-KR" altLang="en-US" sz="3200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269511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239055-C900-AB2A-5414-FB062EA8F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FAC8668-AF26-6167-3508-41D1646362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F654E2-810E-7F46-960F-321F6A68832D}" type="slidenum">
              <a:rPr kumimoji="1" lang="ko-Kore-KR" altLang="en-US" smtClean="0"/>
              <a:pPr/>
              <a:t>32</a:t>
            </a:fld>
            <a:endParaRPr kumimoji="1" lang="ko-Kore-KR" altLang="en-US"/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id="{C580122A-B8B3-5FC2-F782-F30F235FB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04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6F76778A-0381-658B-5DC6-71BD925075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05257" y="430989"/>
            <a:ext cx="9486749" cy="543229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ko-KR" altLang="en-US" dirty="0">
                <a:solidFill>
                  <a:srgbClr val="07A3FE"/>
                </a:solidFill>
              </a:rPr>
              <a:t>나라에이치알</a:t>
            </a:r>
            <a:r>
              <a:rPr kumimoji="0" lang="ko-KR" altLang="en-US" sz="2800" b="1" i="0" u="none" strike="noStrike" kern="1200" cap="none" spc="0" normalizeH="0" baseline="0" noProof="0" dirty="0">
                <a:solidFill>
                  <a:srgbClr val="07A3FE"/>
                </a:solidFill>
                <a:effectLst/>
                <a:uLnTx/>
                <a:uFillTx/>
                <a:cs typeface="+mn-cs"/>
              </a:rPr>
              <a:t> </a:t>
            </a:r>
            <a:r>
              <a:rPr kumimoji="0" lang="en-US" altLang="ko-KR" sz="2800" b="1" i="0" u="none" strike="noStrike" kern="1200" cap="none" spc="0" normalizeH="0" baseline="0" noProof="0" dirty="0">
                <a:solidFill>
                  <a:srgbClr val="07A3FE"/>
                </a:solidFill>
                <a:effectLst/>
                <a:uLnTx/>
                <a:uFillTx/>
                <a:cs typeface="+mn-cs"/>
              </a:rPr>
              <a:t>| </a:t>
            </a:r>
            <a:r>
              <a:rPr kumimoji="0" lang="ko-KR" altLang="en-US" sz="2800" b="1" i="0" u="none" strike="noStrike" kern="1200" cap="none" spc="0" normalizeH="0" baseline="0" noProof="0" dirty="0">
                <a:solidFill>
                  <a:srgbClr val="07A3FE"/>
                </a:solidFill>
                <a:effectLst/>
                <a:uLnTx/>
                <a:uFillTx/>
                <a:cs typeface="+mn-cs"/>
              </a:rPr>
              <a:t>세부 내용</a:t>
            </a:r>
            <a:endParaRPr kumimoji="0" lang="ko-KR" alt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309D68-A646-6CB6-4FB4-FDF7E4D7F180}"/>
              </a:ext>
            </a:extLst>
          </p:cNvPr>
          <p:cNvSpPr txBox="1"/>
          <p:nvPr/>
        </p:nvSpPr>
        <p:spPr>
          <a:xfrm>
            <a:off x="885699" y="925575"/>
            <a:ext cx="4299043" cy="502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007943">
              <a:lnSpc>
                <a:spcPct val="150000"/>
              </a:lnSpc>
              <a:defRPr/>
            </a:pPr>
            <a:r>
              <a:rPr lang="ko-KR" altLang="en-US" sz="2000" spc="-60" dirty="0">
                <a:ln w="3175"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  <a:cs typeface="KoPubWorld돋움체 Medium" panose="00000600000000000000" pitchFamily="2" charset="-127"/>
              </a:rPr>
              <a:t>매칭 인재 만족도 조사 결과 공유</a:t>
            </a:r>
          </a:p>
        </p:txBody>
      </p:sp>
      <p:pic>
        <p:nvPicPr>
          <p:cNvPr id="7" name="그림 6" descr="텍스트, 스크린샷, 라인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D8E2347-95A0-1E8A-768F-FB08A0870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142" y="1398142"/>
            <a:ext cx="11738072" cy="502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5556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8970C4-2A8C-EFEF-02A3-A951854DD2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EC31F09-E6B9-5245-37E1-80BAFC87A0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F654E2-810E-7F46-960F-321F6A68832D}" type="slidenum">
              <a:rPr kumimoji="1" lang="ko-Kore-KR" altLang="en-US" smtClean="0"/>
              <a:pPr/>
              <a:t>33</a:t>
            </a:fld>
            <a:endParaRPr kumimoji="1" lang="ko-Kore-KR" altLang="en-US"/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id="{9CC1166F-A137-F5AD-5E91-654D7E14B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04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68D9C582-4B98-B65C-2EE4-C2261C799E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05257" y="430989"/>
            <a:ext cx="9486749" cy="543229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ko-KR" altLang="en-US" dirty="0">
                <a:solidFill>
                  <a:srgbClr val="07A3FE"/>
                </a:solidFill>
              </a:rPr>
              <a:t>나라에이치알</a:t>
            </a:r>
            <a:r>
              <a:rPr kumimoji="0" lang="ko-KR" altLang="en-US" sz="2800" b="1" i="0" u="none" strike="noStrike" kern="1200" cap="none" spc="0" normalizeH="0" baseline="0" noProof="0" dirty="0">
                <a:solidFill>
                  <a:srgbClr val="07A3FE"/>
                </a:solidFill>
                <a:effectLst/>
                <a:uLnTx/>
                <a:uFillTx/>
                <a:cs typeface="+mn-cs"/>
              </a:rPr>
              <a:t> </a:t>
            </a:r>
            <a:r>
              <a:rPr kumimoji="0" lang="en-US" altLang="ko-KR" sz="2800" b="1" i="0" u="none" strike="noStrike" kern="1200" cap="none" spc="0" normalizeH="0" baseline="0" noProof="0" dirty="0">
                <a:solidFill>
                  <a:srgbClr val="07A3FE"/>
                </a:solidFill>
                <a:effectLst/>
                <a:uLnTx/>
                <a:uFillTx/>
                <a:cs typeface="+mn-cs"/>
              </a:rPr>
              <a:t>| </a:t>
            </a:r>
            <a:r>
              <a:rPr kumimoji="0" lang="ko-KR" altLang="en-US" sz="2800" b="1" i="0" u="none" strike="noStrike" kern="1200" cap="none" spc="0" normalizeH="0" baseline="0" noProof="0" dirty="0">
                <a:solidFill>
                  <a:srgbClr val="07A3FE"/>
                </a:solidFill>
                <a:effectLst/>
                <a:uLnTx/>
                <a:uFillTx/>
                <a:cs typeface="+mn-cs"/>
              </a:rPr>
              <a:t>세부 내용</a:t>
            </a:r>
            <a:endParaRPr kumimoji="0" lang="ko-KR" alt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08928B-0AE0-40BB-7C51-314E399AB412}"/>
              </a:ext>
            </a:extLst>
          </p:cNvPr>
          <p:cNvSpPr txBox="1"/>
          <p:nvPr/>
        </p:nvSpPr>
        <p:spPr>
          <a:xfrm>
            <a:off x="885699" y="925575"/>
            <a:ext cx="5109748" cy="502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007943">
              <a:lnSpc>
                <a:spcPct val="150000"/>
              </a:lnSpc>
              <a:defRPr/>
            </a:pPr>
            <a:r>
              <a:rPr lang="ko-KR" altLang="en-US" sz="2000" spc="-60" dirty="0">
                <a:ln w="3175"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  <a:cs typeface="KoPubWorld돋움체 Medium" panose="00000600000000000000" pitchFamily="2" charset="-127"/>
              </a:rPr>
              <a:t>비정형 데이터 </a:t>
            </a:r>
            <a:r>
              <a:rPr lang="en-US" altLang="ko-KR" sz="2000" spc="-60" dirty="0">
                <a:ln w="3175"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  <a:cs typeface="KoPubWorld돋움체 Medium" panose="00000600000000000000" pitchFamily="2" charset="-127"/>
              </a:rPr>
              <a:t>251125 </a:t>
            </a:r>
            <a:r>
              <a:rPr lang="ko-KR" altLang="en-US" sz="2000" spc="-60" dirty="0">
                <a:ln w="3175"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  <a:cs typeface="KoPubWorld돋움체 Medium" panose="00000600000000000000" pitchFamily="2" charset="-127"/>
              </a:rPr>
              <a:t>기준 총 </a:t>
            </a:r>
            <a:r>
              <a:rPr lang="en-US" altLang="ko-KR" sz="2000" spc="-60" dirty="0">
                <a:ln w="3175"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  <a:cs typeface="KoPubWorld돋움체 Medium" panose="00000600000000000000" pitchFamily="2" charset="-127"/>
              </a:rPr>
              <a:t>1,175</a:t>
            </a:r>
            <a:r>
              <a:rPr lang="ko-KR" altLang="en-US" sz="2000" spc="-60" dirty="0">
                <a:ln w="3175"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  <a:cs typeface="KoPubWorld돋움체 Medium" panose="00000600000000000000" pitchFamily="2" charset="-127"/>
              </a:rPr>
              <a:t>건 수집</a:t>
            </a:r>
          </a:p>
        </p:txBody>
      </p:sp>
      <p:pic>
        <p:nvPicPr>
          <p:cNvPr id="9" name="그림 8" descr="텍스트, 스크린샷, 번호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B32A3CC-8377-C864-D0C6-A09AF6703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8599" y="1542931"/>
            <a:ext cx="9553695" cy="505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1580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4E6869-9FFC-B868-93F6-84AF70A7B7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FBDA7BEB-260A-A5AC-F774-D4B38463E8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F654E2-810E-7F46-960F-321F6A68832D}" type="slidenum">
              <a:rPr kumimoji="1" lang="ko-Kore-KR" altLang="en-US" smtClean="0"/>
              <a:pPr/>
              <a:t>34</a:t>
            </a:fld>
            <a:endParaRPr kumimoji="1" lang="ko-Kore-KR" altLang="en-US"/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id="{BF1DAA26-40EF-381D-7C50-3339C6D07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04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381414D-37DA-6087-E6AC-4FB38D7A24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05257" y="430989"/>
            <a:ext cx="9486749" cy="543229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ko-KR" altLang="en-US" dirty="0">
                <a:solidFill>
                  <a:srgbClr val="07A3FE"/>
                </a:solidFill>
              </a:rPr>
              <a:t>나라에이치알</a:t>
            </a:r>
            <a:r>
              <a:rPr kumimoji="0" lang="ko-KR" altLang="en-US" sz="2800" b="1" i="0" u="none" strike="noStrike" kern="1200" cap="none" spc="0" normalizeH="0" baseline="0" noProof="0" dirty="0">
                <a:solidFill>
                  <a:srgbClr val="07A3FE"/>
                </a:solidFill>
                <a:effectLst/>
                <a:uLnTx/>
                <a:uFillTx/>
                <a:cs typeface="+mn-cs"/>
              </a:rPr>
              <a:t> </a:t>
            </a:r>
            <a:r>
              <a:rPr kumimoji="0" lang="en-US" altLang="ko-KR" sz="2800" b="1" i="0" u="none" strike="noStrike" kern="1200" cap="none" spc="0" normalizeH="0" baseline="0" noProof="0" dirty="0">
                <a:solidFill>
                  <a:srgbClr val="07A3FE"/>
                </a:solidFill>
                <a:effectLst/>
                <a:uLnTx/>
                <a:uFillTx/>
                <a:cs typeface="+mn-cs"/>
              </a:rPr>
              <a:t>| </a:t>
            </a:r>
            <a:r>
              <a:rPr kumimoji="0" lang="ko-KR" altLang="en-US" sz="2800" b="1" i="0" u="none" strike="noStrike" kern="1200" cap="none" spc="0" normalizeH="0" baseline="0" noProof="0" dirty="0">
                <a:solidFill>
                  <a:srgbClr val="07A3FE"/>
                </a:solidFill>
                <a:effectLst/>
                <a:uLnTx/>
                <a:uFillTx/>
                <a:cs typeface="+mn-cs"/>
              </a:rPr>
              <a:t>세부 내용</a:t>
            </a:r>
            <a:endParaRPr kumimoji="0" lang="ko-KR" alt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E46FD3-9078-2BBE-93DD-4224BB2AAF5C}"/>
              </a:ext>
            </a:extLst>
          </p:cNvPr>
          <p:cNvSpPr txBox="1"/>
          <p:nvPr/>
        </p:nvSpPr>
        <p:spPr>
          <a:xfrm>
            <a:off x="885699" y="925575"/>
            <a:ext cx="5109748" cy="502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007943">
              <a:lnSpc>
                <a:spcPct val="150000"/>
              </a:lnSpc>
              <a:defRPr/>
            </a:pPr>
            <a:r>
              <a:rPr lang="ko-KR" altLang="en-US" sz="2000" spc="-60" dirty="0" err="1">
                <a:ln w="3175"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  <a:cs typeface="KoPubWorld돋움체 Medium" panose="00000600000000000000" pitchFamily="2" charset="-127"/>
              </a:rPr>
              <a:t>나라에이치알</a:t>
            </a:r>
            <a:r>
              <a:rPr lang="ko-KR" altLang="en-US" sz="2000" spc="-60" dirty="0">
                <a:ln w="3175"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  <a:cs typeface="KoPubWorld돋움체 Medium" panose="00000600000000000000" pitchFamily="2" charset="-127"/>
              </a:rPr>
              <a:t> 장애인 직무 개발 데이터 </a:t>
            </a:r>
            <a:r>
              <a:rPr lang="en-US" altLang="ko-KR" sz="2000" spc="-60" dirty="0">
                <a:ln w="3175"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  <a:cs typeface="KoPubWorld돋움체 Medium" panose="00000600000000000000" pitchFamily="2" charset="-127"/>
              </a:rPr>
              <a:t>4</a:t>
            </a:r>
            <a:r>
              <a:rPr lang="ko-KR" altLang="en-US" sz="2000" spc="-60" dirty="0">
                <a:ln w="3175"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  <a:cs typeface="KoPubWorld돋움체 Medium" panose="00000600000000000000" pitchFamily="2" charset="-127"/>
              </a:rPr>
              <a:t>건</a:t>
            </a:r>
          </a:p>
        </p:txBody>
      </p:sp>
      <p:pic>
        <p:nvPicPr>
          <p:cNvPr id="6" name="그림 5" descr="텍스트, 스크린샷, 폰트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2CE5B62-FD12-B173-DBBB-CC46FD7D3E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4268" r="15421" b="1164"/>
          <a:stretch>
            <a:fillRect/>
          </a:stretch>
        </p:blipFill>
        <p:spPr>
          <a:xfrm>
            <a:off x="514005" y="1699055"/>
            <a:ext cx="11383470" cy="433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4605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202680-221E-7DF0-59AA-6D97F5E604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9E8395D9-5C9C-DC6E-F172-D0EA626B28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F654E2-810E-7F46-960F-321F6A68832D}" type="slidenum">
              <a:rPr kumimoji="1" lang="ko-Kore-KR" altLang="en-US" smtClean="0"/>
              <a:pPr/>
              <a:t>35</a:t>
            </a:fld>
            <a:endParaRPr kumimoji="1" lang="ko-Kore-KR" altLang="en-US"/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id="{F2F9A3C8-73FF-0B3A-49CB-A49B623B5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04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8B12209-5706-9277-9F22-0082FEE13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05257" y="430989"/>
            <a:ext cx="9486749" cy="543229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ko-KR" altLang="en-US" dirty="0">
                <a:solidFill>
                  <a:srgbClr val="07A3FE"/>
                </a:solidFill>
              </a:rPr>
              <a:t>나라에이치알</a:t>
            </a:r>
            <a:r>
              <a:rPr kumimoji="0" lang="ko-KR" altLang="en-US" sz="2800" b="1" i="0" u="none" strike="noStrike" kern="1200" cap="none" spc="0" normalizeH="0" baseline="0" noProof="0" dirty="0">
                <a:solidFill>
                  <a:srgbClr val="07A3FE"/>
                </a:solidFill>
                <a:effectLst/>
                <a:uLnTx/>
                <a:uFillTx/>
                <a:cs typeface="+mn-cs"/>
              </a:rPr>
              <a:t> </a:t>
            </a:r>
            <a:r>
              <a:rPr kumimoji="0" lang="en-US" altLang="ko-KR" sz="2800" b="1" i="0" u="none" strike="noStrike" kern="1200" cap="none" spc="0" normalizeH="0" baseline="0" noProof="0" dirty="0">
                <a:solidFill>
                  <a:srgbClr val="07A3FE"/>
                </a:solidFill>
                <a:effectLst/>
                <a:uLnTx/>
                <a:uFillTx/>
                <a:cs typeface="+mn-cs"/>
              </a:rPr>
              <a:t>| </a:t>
            </a:r>
            <a:r>
              <a:rPr kumimoji="0" lang="ko-KR" altLang="en-US" sz="2800" b="1" i="0" u="none" strike="noStrike" kern="1200" cap="none" spc="0" normalizeH="0" baseline="0" noProof="0" dirty="0">
                <a:solidFill>
                  <a:srgbClr val="07A3FE"/>
                </a:solidFill>
                <a:effectLst/>
                <a:uLnTx/>
                <a:uFillTx/>
                <a:cs typeface="+mn-cs"/>
              </a:rPr>
              <a:t>향후계획 및 논의사항</a:t>
            </a:r>
            <a:endParaRPr kumimoji="0" lang="ko-KR" alt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E74262-F8EB-A55F-86E0-64FEA5636CB7}"/>
              </a:ext>
            </a:extLst>
          </p:cNvPr>
          <p:cNvSpPr txBox="1"/>
          <p:nvPr/>
        </p:nvSpPr>
        <p:spPr>
          <a:xfrm>
            <a:off x="885699" y="1629817"/>
            <a:ext cx="10087101" cy="3785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>
                <a:latin typeface="S-Core Dream 4 Regular" panose="020B0503030302020204" pitchFamily="34" charset="-127"/>
                <a:ea typeface="S-Core Dream 4 Regular" panose="020B0503030302020204" pitchFamily="34" charset="-127"/>
              </a:rPr>
              <a:t>□ </a:t>
            </a:r>
            <a:r>
              <a:rPr lang="ko-KR" altLang="en-US" b="1" dirty="0">
                <a:latin typeface="S-Core Dream 4 Regular" panose="020B0503030302020204" pitchFamily="34" charset="-127"/>
                <a:ea typeface="S-Core Dream 4 Regular" panose="020B0503030302020204" pitchFamily="34" charset="-127"/>
              </a:rPr>
              <a:t>매칭 인재 만족도 조사 추가 진행 검토</a:t>
            </a:r>
            <a:endParaRPr lang="en-US" altLang="ko-KR" b="1" dirty="0">
              <a:latin typeface="S-Core Dream 4 Regular" panose="020B0503030302020204" pitchFamily="34" charset="-127"/>
              <a:ea typeface="S-Core Dream 4 Regular" panose="020B0503030302020204" pitchFamily="34" charset="-127"/>
            </a:endParaRPr>
          </a:p>
          <a:p>
            <a:pPr>
              <a:lnSpc>
                <a:spcPct val="150000"/>
              </a:lnSpc>
            </a:pPr>
            <a:r>
              <a:rPr lang="ko-KR" altLang="en-US" dirty="0">
                <a:latin typeface="S-Core Dream 4 Regular" panose="020B0503030302020204" pitchFamily="34" charset="-127"/>
                <a:ea typeface="S-Core Dream 4 Regular" panose="020B0503030302020204" pitchFamily="34" charset="-127"/>
              </a:rPr>
              <a:t>○</a:t>
            </a:r>
            <a:r>
              <a:rPr lang="en-US" altLang="ko-KR" dirty="0">
                <a:latin typeface="S-Core Dream 4 Regular" panose="020B0503030302020204" pitchFamily="34" charset="-127"/>
                <a:ea typeface="S-Core Dream 4 Regular" panose="020B0503030302020204" pitchFamily="34" charset="-127"/>
              </a:rPr>
              <a:t> </a:t>
            </a:r>
            <a:r>
              <a:rPr lang="ko-KR" altLang="en-US" dirty="0">
                <a:latin typeface="S-Core Dream 4 Regular" panose="020B0503030302020204" pitchFamily="34" charset="-127"/>
                <a:ea typeface="S-Core Dream 4 Regular" panose="020B0503030302020204" pitchFamily="34" charset="-127"/>
              </a:rPr>
              <a:t>만족도 조사 추가 진행 방향 검토</a:t>
            </a:r>
            <a:endParaRPr lang="en-US" altLang="ko-KR" dirty="0">
              <a:latin typeface="S-Core Dream 4 Regular" panose="020B0503030302020204" pitchFamily="34" charset="-127"/>
              <a:ea typeface="S-Core Dream 4 Regular" panose="020B0503030302020204" pitchFamily="34" charset="-127"/>
            </a:endParaRPr>
          </a:p>
          <a:p>
            <a:pPr>
              <a:lnSpc>
                <a:spcPct val="150000"/>
              </a:lnSpc>
            </a:pPr>
            <a:endParaRPr lang="en-US" altLang="ko-KR" dirty="0">
              <a:latin typeface="S-Core Dream 4 Regular" panose="020B0503030302020204" pitchFamily="34" charset="-127"/>
              <a:ea typeface="S-Core Dream 4 Regular" panose="020B0503030302020204" pitchFamily="34" charset="-127"/>
            </a:endParaRPr>
          </a:p>
          <a:p>
            <a:pPr lvl="0" defTabSz="1007943">
              <a:lnSpc>
                <a:spcPct val="150000"/>
              </a:lnSpc>
              <a:defRPr/>
            </a:pPr>
            <a:r>
              <a:rPr lang="ko-KR" altLang="en-US" b="1" dirty="0">
                <a:latin typeface="S-Core Dream 4 Regular" panose="020B0503030302020204" pitchFamily="34" charset="-127"/>
                <a:ea typeface="S-Core Dream 4 Regular" panose="020B0503030302020204" pitchFamily="34" charset="-127"/>
              </a:rPr>
              <a:t>□ </a:t>
            </a:r>
            <a:r>
              <a:rPr lang="en-US" altLang="ko-KR" b="1" dirty="0">
                <a:latin typeface="S-Core Dream 4 Regular" panose="020B0503030302020204" pitchFamily="34" charset="-127"/>
                <a:ea typeface="S-Core Dream 4 Regular" panose="020B0503030302020204" pitchFamily="34" charset="-127"/>
              </a:rPr>
              <a:t>AI </a:t>
            </a:r>
            <a:r>
              <a:rPr lang="ko-KR" altLang="en-US" b="1" dirty="0">
                <a:latin typeface="S-Core Dream 4 Regular" panose="020B0503030302020204" pitchFamily="34" charset="-127"/>
                <a:ea typeface="S-Core Dream 4 Regular" panose="020B0503030302020204" pitchFamily="34" charset="-127"/>
              </a:rPr>
              <a:t>비서 통한 인재 매칭 실증 준비 </a:t>
            </a:r>
            <a:endParaRPr lang="en-US" altLang="ko-KR" dirty="0">
              <a:latin typeface="S-Core Dream 4 Regular" panose="020B0503030302020204" pitchFamily="34" charset="-127"/>
              <a:ea typeface="S-Core Dream 4 Regular" panose="020B0503030302020204" pitchFamily="34" charset="-127"/>
            </a:endParaRPr>
          </a:p>
          <a:p>
            <a:pPr defTabSz="1007943">
              <a:lnSpc>
                <a:spcPct val="150000"/>
              </a:lnSpc>
              <a:defRPr/>
            </a:pPr>
            <a:r>
              <a:rPr lang="ko-KR" altLang="en-US" dirty="0">
                <a:latin typeface="S-Core Dream 4 Regular" panose="020B0503030302020204" pitchFamily="34" charset="-127"/>
                <a:ea typeface="S-Core Dream 4 Regular" panose="020B0503030302020204" pitchFamily="34" charset="-127"/>
              </a:rPr>
              <a:t>○</a:t>
            </a:r>
            <a:r>
              <a:rPr lang="en-US" altLang="ko-KR" dirty="0">
                <a:latin typeface="S-Core Dream 4 Regular" panose="020B0503030302020204" pitchFamily="34" charset="-127"/>
                <a:ea typeface="S-Core Dream 4 Regular" panose="020B0503030302020204" pitchFamily="34" charset="-127"/>
              </a:rPr>
              <a:t> AI </a:t>
            </a:r>
            <a:r>
              <a:rPr lang="ko-KR" altLang="en-US" dirty="0">
                <a:latin typeface="S-Core Dream 4 Regular" panose="020B0503030302020204" pitchFamily="34" charset="-127"/>
                <a:ea typeface="S-Core Dream 4 Regular" panose="020B0503030302020204" pitchFamily="34" charset="-127"/>
              </a:rPr>
              <a:t>비서 통한 인재 매칭 실증 방향 검토</a:t>
            </a:r>
            <a:endParaRPr lang="en-US" altLang="ko-KR" dirty="0">
              <a:latin typeface="S-Core Dream 4 Regular" panose="020B0503030302020204" pitchFamily="34" charset="-127"/>
              <a:ea typeface="S-Core Dream 4 Regular" panose="020B0503030302020204" pitchFamily="34" charset="-127"/>
            </a:endParaRPr>
          </a:p>
          <a:p>
            <a:pPr lvl="0" defTabSz="1007943">
              <a:lnSpc>
                <a:spcPct val="150000"/>
              </a:lnSpc>
              <a:defRPr/>
            </a:pPr>
            <a:endParaRPr lang="ko-KR" altLang="en-US" dirty="0">
              <a:latin typeface="S-Core Dream 4 Regular" panose="020B0503030302020204" pitchFamily="34" charset="-127"/>
              <a:ea typeface="S-Core Dream 4 Regular" panose="020B0503030302020204" pitchFamily="34" charset="-127"/>
            </a:endParaRPr>
          </a:p>
          <a:p>
            <a:pPr>
              <a:lnSpc>
                <a:spcPct val="150000"/>
              </a:lnSpc>
            </a:pPr>
            <a:r>
              <a:rPr lang="ko-KR" altLang="en-US" b="1" dirty="0">
                <a:latin typeface="S-Core Dream 4 Regular" panose="020B0503030302020204" pitchFamily="34" charset="-127"/>
                <a:ea typeface="S-Core Dream 4 Regular" panose="020B0503030302020204" pitchFamily="34" charset="-127"/>
              </a:rPr>
              <a:t>□ 비정형 데이터</a:t>
            </a:r>
            <a:r>
              <a:rPr lang="en-US" altLang="ko-KR" b="1" dirty="0">
                <a:latin typeface="S-Core Dream 4 Regular" panose="020B0503030302020204" pitchFamily="34" charset="-127"/>
                <a:ea typeface="S-Core Dream 4 Regular" panose="020B0503030302020204" pitchFamily="34" charset="-127"/>
              </a:rPr>
              <a:t>(</a:t>
            </a:r>
            <a:r>
              <a:rPr lang="ko-KR" altLang="en-US" b="1" dirty="0">
                <a:latin typeface="S-Core Dream 4 Regular" panose="020B0503030302020204" pitchFamily="34" charset="-127"/>
                <a:ea typeface="S-Core Dream 4 Regular" panose="020B0503030302020204" pitchFamily="34" charset="-127"/>
              </a:rPr>
              <a:t>교육</a:t>
            </a:r>
            <a:r>
              <a:rPr lang="en-US" altLang="ko-KR" b="1" dirty="0">
                <a:latin typeface="S-Core Dream 4 Regular" panose="020B0503030302020204" pitchFamily="34" charset="-127"/>
                <a:ea typeface="S-Core Dream 4 Regular" panose="020B0503030302020204" pitchFamily="34" charset="-127"/>
              </a:rPr>
              <a:t>/</a:t>
            </a:r>
            <a:r>
              <a:rPr lang="ko-KR" altLang="en-US" b="1" dirty="0">
                <a:latin typeface="S-Core Dream 4 Regular" panose="020B0503030302020204" pitchFamily="34" charset="-127"/>
                <a:ea typeface="S-Core Dream 4 Regular" panose="020B0503030302020204" pitchFamily="34" charset="-127"/>
              </a:rPr>
              <a:t>행사</a:t>
            </a:r>
            <a:r>
              <a:rPr lang="en-US" altLang="ko-KR" b="1" dirty="0">
                <a:latin typeface="S-Core Dream 4 Regular" panose="020B0503030302020204" pitchFamily="34" charset="-127"/>
                <a:ea typeface="S-Core Dream 4 Regular" panose="020B0503030302020204" pitchFamily="34" charset="-127"/>
              </a:rPr>
              <a:t>), </a:t>
            </a:r>
            <a:r>
              <a:rPr lang="ko-KR" altLang="en-US" b="1" dirty="0">
                <a:latin typeface="S-Core Dream 4 Regular" panose="020B0503030302020204" pitchFamily="34" charset="-127"/>
                <a:ea typeface="S-Core Dream 4 Regular" panose="020B0503030302020204" pitchFamily="34" charset="-127"/>
              </a:rPr>
              <a:t>직무데이터 수집</a:t>
            </a:r>
            <a:r>
              <a:rPr lang="en-US" altLang="ko-KR" b="1" dirty="0">
                <a:latin typeface="S-Core Dream 4 Regular" panose="020B0503030302020204" pitchFamily="34" charset="-127"/>
                <a:ea typeface="S-Core Dream 4 Regular" panose="020B0503030302020204" pitchFamily="34" charset="-127"/>
              </a:rPr>
              <a:t>(~</a:t>
            </a:r>
            <a:r>
              <a:rPr lang="ko-KR" altLang="en-US" b="1" dirty="0">
                <a:latin typeface="S-Core Dream 4 Regular" panose="020B0503030302020204" pitchFamily="34" charset="-127"/>
                <a:ea typeface="S-Core Dream 4 Regular" panose="020B0503030302020204" pitchFamily="34" charset="-127"/>
              </a:rPr>
              <a:t>계속</a:t>
            </a:r>
            <a:r>
              <a:rPr lang="en-US" altLang="ko-KR" b="1" dirty="0">
                <a:latin typeface="S-Core Dream 4 Regular" panose="020B0503030302020204" pitchFamily="34" charset="-127"/>
                <a:ea typeface="S-Core Dream 4 Regular" panose="020B0503030302020204" pitchFamily="34" charset="-127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ko-KR" altLang="en-US" dirty="0">
                <a:latin typeface="S-Core Dream 4 Regular" panose="020B0503030302020204" pitchFamily="34" charset="-127"/>
                <a:ea typeface="S-Core Dream 4 Regular" panose="020B0503030302020204" pitchFamily="34" charset="-127"/>
              </a:rPr>
              <a:t>○ 장애인 관련 교육</a:t>
            </a:r>
            <a:r>
              <a:rPr lang="en-US" altLang="ko-KR" dirty="0">
                <a:latin typeface="S-Core Dream 4 Regular" panose="020B0503030302020204" pitchFamily="34" charset="-127"/>
                <a:ea typeface="S-Core Dream 4 Regular" panose="020B0503030302020204" pitchFamily="34" charset="-127"/>
              </a:rPr>
              <a:t>/</a:t>
            </a:r>
            <a:r>
              <a:rPr lang="ko-KR" altLang="en-US" dirty="0">
                <a:latin typeface="S-Core Dream 4 Regular" panose="020B0503030302020204" pitchFamily="34" charset="-127"/>
                <a:ea typeface="S-Core Dream 4 Regular" panose="020B0503030302020204" pitchFamily="34" charset="-127"/>
              </a:rPr>
              <a:t>행사 데이터 수집</a:t>
            </a:r>
          </a:p>
          <a:p>
            <a:pPr>
              <a:lnSpc>
                <a:spcPct val="150000"/>
              </a:lnSpc>
            </a:pPr>
            <a:r>
              <a:rPr lang="ko-KR" altLang="en-US" dirty="0">
                <a:latin typeface="S-Core Dream 4 Regular" panose="020B0503030302020204" pitchFamily="34" charset="-127"/>
                <a:ea typeface="S-Core Dream 4 Regular" panose="020B0503030302020204" pitchFamily="34" charset="-127"/>
              </a:rPr>
              <a:t>○ 장애인 기존 직무 수집 및 직무 개발</a:t>
            </a:r>
            <a:endParaRPr lang="en-US" altLang="ko-KR" dirty="0">
              <a:latin typeface="S-Core Dream 4 Regular" panose="020B0503030302020204" pitchFamily="34" charset="-127"/>
              <a:ea typeface="S-Core Dream 4 Regular" panose="020B05030303020202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510817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8E0747AC-F7AD-65A9-B670-A49C16E8DD4F}"/>
              </a:ext>
            </a:extLst>
          </p:cNvPr>
          <p:cNvSpPr/>
          <p:nvPr/>
        </p:nvSpPr>
        <p:spPr>
          <a:xfrm>
            <a:off x="3895232" y="2345012"/>
            <a:ext cx="2874505" cy="646331"/>
          </a:xfrm>
          <a:prstGeom prst="roundRect">
            <a:avLst>
              <a:gd name="adj" fmla="val 0"/>
            </a:avLst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3600" spc="-100" dirty="0">
                <a:ln>
                  <a:solidFill>
                    <a:srgbClr val="00CCAF">
                      <a:alpha val="0"/>
                    </a:srgbClr>
                  </a:solidFill>
                </a:ln>
                <a:solidFill>
                  <a:prstClr val="white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“</a:t>
            </a:r>
            <a:r>
              <a:rPr lang="ko-KR" altLang="en-US" sz="3600" dirty="0">
                <a:ln>
                  <a:solidFill>
                    <a:srgbClr val="00CCAF">
                      <a:alpha val="0"/>
                    </a:srgbClr>
                  </a:solidFill>
                </a:ln>
                <a:solidFill>
                  <a:prstClr val="white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本立而道生</a:t>
            </a:r>
            <a:r>
              <a:rPr lang="en-US" altLang="ko-KR" sz="3600" spc="-100" dirty="0">
                <a:ln>
                  <a:solidFill>
                    <a:srgbClr val="00CCAF">
                      <a:alpha val="0"/>
                    </a:srgbClr>
                  </a:solidFill>
                </a:ln>
                <a:solidFill>
                  <a:prstClr val="white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”</a:t>
            </a:r>
            <a:endParaRPr lang="ko-KR" altLang="en-US" sz="3600" spc="-100" dirty="0">
              <a:ln>
                <a:solidFill>
                  <a:srgbClr val="00CCAF">
                    <a:alpha val="0"/>
                  </a:srgbClr>
                </a:solidFill>
              </a:ln>
              <a:solidFill>
                <a:prstClr val="white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9AFAB01F-BCBB-E7C1-981B-A81D39F104E4}"/>
              </a:ext>
            </a:extLst>
          </p:cNvPr>
          <p:cNvSpPr/>
          <p:nvPr/>
        </p:nvSpPr>
        <p:spPr>
          <a:xfrm>
            <a:off x="4079596" y="4299450"/>
            <a:ext cx="4818892" cy="646331"/>
          </a:xfrm>
          <a:prstGeom prst="roundRect">
            <a:avLst>
              <a:gd name="adj" fmla="val 0"/>
            </a:avLst>
          </a:prstGeom>
        </p:spPr>
        <p:txBody>
          <a:bodyPr wrap="square">
            <a:spAutoFit/>
          </a:bodyPr>
          <a:lstStyle/>
          <a:p>
            <a:r>
              <a:rPr lang="ko-KR" altLang="en-US" sz="1200" spc="-50" dirty="0">
                <a:ln>
                  <a:solidFill>
                    <a:srgbClr val="00CCAF">
                      <a:alpha val="0"/>
                    </a:srgbClr>
                  </a:solidFill>
                </a:ln>
                <a:solidFill>
                  <a:prstClr val="white"/>
                </a:solidFill>
                <a:latin typeface="넥슨Lv2고딕" panose="00000500000000000000" pitchFamily="2" charset="-127"/>
                <a:ea typeface="넥슨Lv2고딕" panose="00000500000000000000" pitchFamily="2" charset="-127"/>
                <a:cs typeface="Pretendard" panose="02000503000000020004" pitchFamily="50" charset="-127"/>
              </a:rPr>
              <a:t>스위트케이 컨소시엄은 복잡하고 어려운 지식과 정보를 </a:t>
            </a:r>
            <a:r>
              <a:rPr lang="en-US" altLang="ko-KR" sz="1200" spc="-50" dirty="0">
                <a:ln>
                  <a:solidFill>
                    <a:srgbClr val="00CCAF">
                      <a:alpha val="0"/>
                    </a:srgbClr>
                  </a:solidFill>
                </a:ln>
                <a:solidFill>
                  <a:prstClr val="white"/>
                </a:solidFill>
                <a:latin typeface="넥슨Lv2고딕" panose="00000500000000000000" pitchFamily="2" charset="-127"/>
                <a:ea typeface="넥슨Lv2고딕" panose="00000500000000000000" pitchFamily="2" charset="-127"/>
                <a:cs typeface="Pretendard" panose="02000503000000020004" pitchFamily="50" charset="-127"/>
              </a:rPr>
              <a:t>Data Science</a:t>
            </a:r>
            <a:r>
              <a:rPr lang="ko-KR" altLang="en-US" sz="1200" spc="-50" dirty="0">
                <a:ln>
                  <a:solidFill>
                    <a:srgbClr val="00CCAF">
                      <a:alpha val="0"/>
                    </a:srgbClr>
                  </a:solidFill>
                </a:ln>
                <a:solidFill>
                  <a:prstClr val="white"/>
                </a:solidFill>
                <a:latin typeface="넥슨Lv2고딕" panose="00000500000000000000" pitchFamily="2" charset="-127"/>
                <a:ea typeface="넥슨Lv2고딕" panose="00000500000000000000" pitchFamily="2" charset="-127"/>
                <a:cs typeface="Pretendard" panose="02000503000000020004" pitchFamily="50" charset="-127"/>
              </a:rPr>
              <a:t>에 기반하여</a:t>
            </a:r>
            <a:r>
              <a:rPr lang="en-US" altLang="ko-KR" sz="1200" spc="-50" dirty="0">
                <a:ln>
                  <a:solidFill>
                    <a:srgbClr val="00CCAF">
                      <a:alpha val="0"/>
                    </a:srgbClr>
                  </a:solidFill>
                </a:ln>
                <a:solidFill>
                  <a:prstClr val="white"/>
                </a:solidFill>
                <a:latin typeface="넥슨Lv2고딕" panose="00000500000000000000" pitchFamily="2" charset="-127"/>
                <a:ea typeface="넥슨Lv2고딕" panose="00000500000000000000" pitchFamily="2" charset="-127"/>
                <a:cs typeface="Pretendard" panose="02000503000000020004" pitchFamily="50" charset="-127"/>
              </a:rPr>
              <a:t> </a:t>
            </a:r>
          </a:p>
          <a:p>
            <a:r>
              <a:rPr lang="ko-KR" altLang="en-US" sz="1200" spc="-50" dirty="0">
                <a:ln>
                  <a:solidFill>
                    <a:srgbClr val="00CCAF">
                      <a:alpha val="0"/>
                    </a:srgbClr>
                  </a:solidFill>
                </a:ln>
                <a:solidFill>
                  <a:prstClr val="white"/>
                </a:solidFill>
                <a:latin typeface="넥슨Lv2고딕" panose="00000500000000000000" pitchFamily="2" charset="-127"/>
                <a:ea typeface="넥슨Lv2고딕" panose="00000500000000000000" pitchFamily="2" charset="-127"/>
                <a:cs typeface="Pretendard" panose="02000503000000020004" pitchFamily="50" charset="-127"/>
              </a:rPr>
              <a:t>누구나 쉽게 공감하고 이해할 수 있는 유익한 서비스로 만들기 위해 노력합니다</a:t>
            </a:r>
            <a:r>
              <a:rPr lang="en-US" altLang="ko-KR" sz="1200" spc="-50" dirty="0">
                <a:ln>
                  <a:solidFill>
                    <a:srgbClr val="00CCAF">
                      <a:alpha val="0"/>
                    </a:srgbClr>
                  </a:solidFill>
                </a:ln>
                <a:solidFill>
                  <a:prstClr val="white"/>
                </a:solidFill>
                <a:latin typeface="넥슨Lv2고딕" panose="00000500000000000000" pitchFamily="2" charset="-127"/>
                <a:ea typeface="넥슨Lv2고딕" panose="00000500000000000000" pitchFamily="2" charset="-127"/>
                <a:cs typeface="Pretendard" panose="02000503000000020004" pitchFamily="50" charset="-127"/>
              </a:rPr>
              <a:t>.</a:t>
            </a:r>
          </a:p>
          <a:p>
            <a:r>
              <a:rPr lang="ko-KR" altLang="en-US" sz="1200" spc="-50" dirty="0">
                <a:ln>
                  <a:solidFill>
                    <a:srgbClr val="00CCAF">
                      <a:alpha val="0"/>
                    </a:srgbClr>
                  </a:solidFill>
                </a:ln>
                <a:solidFill>
                  <a:prstClr val="white"/>
                </a:solidFill>
                <a:latin typeface="넥슨Lv2고딕" panose="00000500000000000000" pitchFamily="2" charset="-127"/>
                <a:ea typeface="넥슨Lv2고딕" panose="00000500000000000000" pitchFamily="2" charset="-127"/>
                <a:cs typeface="Pretendard" panose="02000503000000020004" pitchFamily="50" charset="-127"/>
              </a:rPr>
              <a:t>이를 통해 사회 문제 해결 및 장애인 관련 서비스 지원의 초석을 다지겠습니다</a:t>
            </a:r>
            <a:r>
              <a:rPr lang="en-US" altLang="ko-KR" sz="1200" spc="-50" dirty="0">
                <a:ln>
                  <a:solidFill>
                    <a:srgbClr val="00CCAF">
                      <a:alpha val="0"/>
                    </a:srgbClr>
                  </a:solidFill>
                </a:ln>
                <a:solidFill>
                  <a:prstClr val="white"/>
                </a:solidFill>
                <a:latin typeface="넥슨Lv2고딕" panose="00000500000000000000" pitchFamily="2" charset="-127"/>
                <a:ea typeface="넥슨Lv2고딕" panose="00000500000000000000" pitchFamily="2" charset="-127"/>
                <a:cs typeface="Pretendard" panose="02000503000000020004" pitchFamily="50" charset="-127"/>
              </a:rPr>
              <a:t>.</a:t>
            </a:r>
            <a:endParaRPr lang="en-US" altLang="ko-KR" sz="1600" spc="-50" dirty="0">
              <a:ln>
                <a:solidFill>
                  <a:srgbClr val="00CCAF">
                    <a:alpha val="0"/>
                  </a:srgbClr>
                </a:solidFill>
              </a:ln>
              <a:solidFill>
                <a:prstClr val="white"/>
              </a:solidFill>
              <a:latin typeface="넥슨Lv2고딕" panose="00000500000000000000" pitchFamily="2" charset="-127"/>
              <a:ea typeface="넥슨Lv2고딕" panose="00000500000000000000" pitchFamily="2" charset="-127"/>
              <a:cs typeface="Pretendard" panose="02000503000000020004" pitchFamily="50" charset="-127"/>
            </a:endParaRPr>
          </a:p>
        </p:txBody>
      </p: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681A0A6A-E528-382C-9B1D-92C0F1068C35}"/>
              </a:ext>
            </a:extLst>
          </p:cNvPr>
          <p:cNvCxnSpPr>
            <a:cxnSpLocks/>
          </p:cNvCxnSpPr>
          <p:nvPr/>
        </p:nvCxnSpPr>
        <p:spPr>
          <a:xfrm>
            <a:off x="4204116" y="4198197"/>
            <a:ext cx="1887425" cy="0"/>
          </a:xfrm>
          <a:prstGeom prst="line">
            <a:avLst/>
          </a:prstGeom>
          <a:noFill/>
          <a:ln w="63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825A4DB6-5032-DB73-9E78-E1A7B6D3FE32}"/>
              </a:ext>
            </a:extLst>
          </p:cNvPr>
          <p:cNvSpPr/>
          <p:nvPr/>
        </p:nvSpPr>
        <p:spPr>
          <a:xfrm>
            <a:off x="4095663" y="2935669"/>
            <a:ext cx="4303569" cy="861774"/>
          </a:xfrm>
          <a:prstGeom prst="roundRect">
            <a:avLst>
              <a:gd name="adj" fmla="val 0"/>
            </a:avLst>
          </a:prstGeom>
        </p:spPr>
        <p:txBody>
          <a:bodyPr wrap="square">
            <a:spAutoFit/>
          </a:bodyPr>
          <a:lstStyle/>
          <a:p>
            <a:r>
              <a:rPr lang="en-US" altLang="ko-KR" sz="1400" b="1" spc="-50" dirty="0">
                <a:ln>
                  <a:solidFill>
                    <a:srgbClr val="00CCAF">
                      <a:alpha val="0"/>
                    </a:srgbClr>
                  </a:solidFill>
                </a:ln>
                <a:solidFill>
                  <a:srgbClr val="FFC000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(</a:t>
            </a:r>
            <a:r>
              <a:rPr lang="ko-KR" altLang="en-US" sz="1400" b="1" spc="-50" dirty="0">
                <a:ln>
                  <a:solidFill>
                    <a:srgbClr val="00CCAF">
                      <a:alpha val="0"/>
                    </a:srgbClr>
                  </a:solidFill>
                </a:ln>
                <a:solidFill>
                  <a:srgbClr val="FFC000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근본</a:t>
            </a:r>
            <a:r>
              <a:rPr lang="en-US" altLang="ko-KR" sz="1400" b="1" spc="-50" dirty="0">
                <a:ln>
                  <a:solidFill>
                    <a:srgbClr val="00CCAF">
                      <a:alpha val="0"/>
                    </a:srgbClr>
                  </a:solidFill>
                </a:ln>
                <a:solidFill>
                  <a:srgbClr val="FFC000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(Data)</a:t>
            </a:r>
            <a:r>
              <a:rPr lang="ko-KR" altLang="en-US" sz="1400" b="1" spc="-50" dirty="0">
                <a:ln>
                  <a:solidFill>
                    <a:srgbClr val="00CCAF">
                      <a:alpha val="0"/>
                    </a:srgbClr>
                  </a:solidFill>
                </a:ln>
                <a:solidFill>
                  <a:srgbClr val="FFC000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을 바로 세우면 방법</a:t>
            </a:r>
            <a:r>
              <a:rPr lang="en-US" altLang="ko-KR" sz="1400" b="1" spc="-50" dirty="0">
                <a:ln>
                  <a:solidFill>
                    <a:srgbClr val="00CCAF">
                      <a:alpha val="0"/>
                    </a:srgbClr>
                  </a:solidFill>
                </a:ln>
                <a:solidFill>
                  <a:srgbClr val="FFC000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(Service)</a:t>
            </a:r>
            <a:r>
              <a:rPr lang="ko-KR" altLang="en-US" sz="1400" b="1" spc="-50" dirty="0">
                <a:ln>
                  <a:solidFill>
                    <a:srgbClr val="00CCAF">
                      <a:alpha val="0"/>
                    </a:srgbClr>
                  </a:solidFill>
                </a:ln>
                <a:solidFill>
                  <a:srgbClr val="FFC000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이 자연히 생긴다</a:t>
            </a:r>
            <a:r>
              <a:rPr lang="en-US" altLang="ko-KR" sz="1400" b="1" spc="-50" dirty="0">
                <a:ln>
                  <a:solidFill>
                    <a:srgbClr val="00CCAF">
                      <a:alpha val="0"/>
                    </a:srgbClr>
                  </a:solidFill>
                </a:ln>
                <a:solidFill>
                  <a:srgbClr val="FFC000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)</a:t>
            </a:r>
          </a:p>
          <a:p>
            <a:endParaRPr lang="en-US" altLang="ko-KR" b="1" spc="-50" dirty="0">
              <a:ln>
                <a:solidFill>
                  <a:srgbClr val="00CCAF">
                    <a:alpha val="0"/>
                  </a:srgbClr>
                </a:solidFill>
              </a:ln>
              <a:solidFill>
                <a:srgbClr val="FFC000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  <a:p>
            <a:pPr algn="r"/>
            <a:r>
              <a:rPr lang="ko-KR" altLang="en-US" b="1" spc="-50" dirty="0">
                <a:ln>
                  <a:solidFill>
                    <a:srgbClr val="00CCAF">
                      <a:alpha val="0"/>
                    </a:srgbClr>
                  </a:solidFill>
                </a:ln>
                <a:solidFill>
                  <a:srgbClr val="FFC000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 </a:t>
            </a:r>
            <a:r>
              <a:rPr lang="en-US" altLang="ko-KR" sz="1600" b="1" spc="-50" dirty="0">
                <a:ln>
                  <a:solidFill>
                    <a:srgbClr val="00CCAF">
                      <a:alpha val="0"/>
                    </a:srgbClr>
                  </a:solidFill>
                </a:ln>
                <a:solidFill>
                  <a:srgbClr val="FFC000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– </a:t>
            </a:r>
            <a:r>
              <a:rPr lang="ko-KR" altLang="en-US" sz="1600" b="1" spc="-50" dirty="0">
                <a:ln>
                  <a:solidFill>
                    <a:srgbClr val="00CCAF">
                      <a:alpha val="0"/>
                    </a:srgbClr>
                  </a:solidFill>
                </a:ln>
                <a:solidFill>
                  <a:srgbClr val="FFC000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논어</a:t>
            </a:r>
            <a:endParaRPr lang="en-US" altLang="ko-KR" b="1" spc="-50" dirty="0">
              <a:ln>
                <a:solidFill>
                  <a:srgbClr val="00CCAF">
                    <a:alpha val="0"/>
                  </a:srgbClr>
                </a:solidFill>
              </a:ln>
              <a:solidFill>
                <a:srgbClr val="FFC000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A40499CA-3581-FE7F-D191-088A81D3D240}"/>
              </a:ext>
            </a:extLst>
          </p:cNvPr>
          <p:cNvSpPr/>
          <p:nvPr/>
        </p:nvSpPr>
        <p:spPr>
          <a:xfrm>
            <a:off x="9296400" y="5989128"/>
            <a:ext cx="2143126" cy="461665"/>
          </a:xfrm>
          <a:prstGeom prst="roundRect">
            <a:avLst>
              <a:gd name="adj" fmla="val 0"/>
            </a:avLst>
          </a:prstGeom>
        </p:spPr>
        <p:txBody>
          <a:bodyPr wrap="square">
            <a:spAutoFit/>
          </a:bodyPr>
          <a:lstStyle/>
          <a:p>
            <a:pPr algn="r"/>
            <a:r>
              <a:rPr lang="ko-KR" altLang="en-US" sz="2400" spc="-50" dirty="0">
                <a:ln>
                  <a:solidFill>
                    <a:srgbClr val="00CCAF">
                      <a:alpha val="0"/>
                    </a:srgbClr>
                  </a:solidFill>
                </a:ln>
                <a:solidFill>
                  <a:prstClr val="white"/>
                </a:solidFill>
                <a:latin typeface="넥슨Lv2고딕" panose="00000500000000000000" pitchFamily="2" charset="-127"/>
                <a:ea typeface="넥슨Lv2고딕" panose="00000500000000000000" pitchFamily="2" charset="-127"/>
                <a:cs typeface="Pretendard" panose="02000503000000020004" pitchFamily="50" charset="-127"/>
              </a:rPr>
              <a:t>감사합니다</a:t>
            </a:r>
            <a:r>
              <a:rPr lang="en-US" altLang="ko-KR" sz="2400" spc="-50" dirty="0">
                <a:ln>
                  <a:solidFill>
                    <a:srgbClr val="00CCAF">
                      <a:alpha val="0"/>
                    </a:srgbClr>
                  </a:solidFill>
                </a:ln>
                <a:solidFill>
                  <a:prstClr val="white"/>
                </a:solidFill>
                <a:latin typeface="넥슨Lv2고딕" panose="00000500000000000000" pitchFamily="2" charset="-127"/>
                <a:ea typeface="넥슨Lv2고딕" panose="00000500000000000000" pitchFamily="2" charset="-127"/>
                <a:cs typeface="Pretendard" panose="02000503000000020004" pitchFamily="50" charset="-12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03938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9317E3-C729-51FD-4468-F90C0324A3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id="{8291D9AA-E25E-E7F1-DC82-200CC477B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01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3D579063-2E0C-BD02-57D9-076E459996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연구개요 </a:t>
            </a:r>
            <a:r>
              <a:rPr lang="en-US" altLang="ko-KR" dirty="0"/>
              <a:t>| </a:t>
            </a:r>
            <a:endParaRPr lang="ko-KR" altLang="en-US" dirty="0">
              <a:solidFill>
                <a:schemeClr val="accent1"/>
              </a:solidFill>
            </a:endParaRP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BED56E7-B45A-AEF3-5FD4-C7C0318001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F654E2-810E-7F46-960F-321F6A68832D}" type="slidenum">
              <a:rPr kumimoji="1" lang="ko-Kore-KR" altLang="en-US" smtClean="0"/>
              <a:pPr/>
              <a:t>4</a:t>
            </a:fld>
            <a:endParaRPr kumimoji="1" lang="ko-Kore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E2E0E8D5-7861-844A-93C0-DBB3ECF5588A}"/>
              </a:ext>
            </a:extLst>
          </p:cNvPr>
          <p:cNvSpPr/>
          <p:nvPr/>
        </p:nvSpPr>
        <p:spPr>
          <a:xfrm>
            <a:off x="571412" y="2387285"/>
            <a:ext cx="8613777" cy="1981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-Core Dream 5 Medium" panose="020B0503030302020204" pitchFamily="34" charset="-127"/>
              <a:ea typeface="S-Core Dream 5 Medium" panose="020B0503030302020204" pitchFamily="34" charset="-127"/>
              <a:cs typeface="+mn-cs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913BF24E-C6B3-E8D5-1202-C7889159DEE6}"/>
              </a:ext>
            </a:extLst>
          </p:cNvPr>
          <p:cNvSpPr/>
          <p:nvPr/>
        </p:nvSpPr>
        <p:spPr>
          <a:xfrm>
            <a:off x="571412" y="1328167"/>
            <a:ext cx="8432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3600" b="1" spc="-100" dirty="0">
                <a:solidFill>
                  <a:srgbClr val="00B0F0"/>
                </a:solidFill>
                <a:latin typeface="S-Core Dream 9 Black" panose="020B0503030302020204" pitchFamily="34" charset="-127"/>
                <a:ea typeface="S-Core Dream 9 Black" panose="020B0503030302020204" pitchFamily="34" charset="-127"/>
              </a:rPr>
              <a:t>2024-011. </a:t>
            </a:r>
            <a:r>
              <a:rPr lang="ko-KR" altLang="en-US" sz="3600" b="1" spc="-100" dirty="0">
                <a:solidFill>
                  <a:srgbClr val="00B0F0"/>
                </a:solidFill>
                <a:latin typeface="S-Core Dream 9 Black" panose="020B0503030302020204" pitchFamily="34" charset="-127"/>
                <a:ea typeface="S-Core Dream 9 Black" panose="020B0503030302020204" pitchFamily="34" charset="-127"/>
              </a:rPr>
              <a:t>데이터 기반</a:t>
            </a:r>
            <a:endParaRPr lang="en-US" altLang="ko-KR" sz="3600" b="1" spc="-100" dirty="0">
              <a:solidFill>
                <a:srgbClr val="00B0F0"/>
              </a:solidFill>
              <a:latin typeface="S-Core Dream 9 Black" panose="020B0503030302020204" pitchFamily="34" charset="-127"/>
              <a:ea typeface="S-Core Dream 9 Black" panose="020B0503030302020204" pitchFamily="34" charset="-127"/>
            </a:endParaRPr>
          </a:p>
          <a:p>
            <a:r>
              <a:rPr lang="ko-KR" altLang="en-US" sz="3600" b="1" spc="-100" dirty="0">
                <a:solidFill>
                  <a:srgbClr val="00B0F0"/>
                </a:solidFill>
                <a:latin typeface="S-Core Dream 9 Black" panose="020B0503030302020204" pitchFamily="34" charset="-127"/>
                <a:ea typeface="S-Core Dream 9 Black" panose="020B0503030302020204" pitchFamily="34" charset="-127"/>
              </a:rPr>
              <a:t>장애인 데이터 탐색</a:t>
            </a:r>
            <a:r>
              <a:rPr lang="en-US" altLang="ko-KR" sz="3600" b="1" spc="-100" dirty="0">
                <a:solidFill>
                  <a:srgbClr val="00B0F0"/>
                </a:solidFill>
                <a:latin typeface="S-Core Dream 9 Black" panose="020B0503030302020204" pitchFamily="34" charset="-127"/>
                <a:ea typeface="S-Core Dream 9 Black" panose="020B0503030302020204" pitchFamily="34" charset="-127"/>
              </a:rPr>
              <a:t>·</a:t>
            </a:r>
            <a:r>
              <a:rPr lang="ko-KR" altLang="en-US" sz="3600" b="1" spc="-100" dirty="0">
                <a:solidFill>
                  <a:srgbClr val="00B0F0"/>
                </a:solidFill>
                <a:latin typeface="S-Core Dream 9 Black" panose="020B0503030302020204" pitchFamily="34" charset="-127"/>
                <a:ea typeface="S-Core Dream 9 Black" panose="020B0503030302020204" pitchFamily="34" charset="-127"/>
              </a:rPr>
              <a:t>활용 해결 기술 개발</a:t>
            </a: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DFC751A6-F8FA-E10E-DCE2-6A1CE243AE59}"/>
              </a:ext>
            </a:extLst>
          </p:cNvPr>
          <p:cNvSpPr/>
          <p:nvPr/>
        </p:nvSpPr>
        <p:spPr>
          <a:xfrm>
            <a:off x="684769" y="3442722"/>
            <a:ext cx="1445689" cy="834476"/>
          </a:xfrm>
          <a:prstGeom prst="roundRect">
            <a:avLst>
              <a:gd name="adj" fmla="val 7494"/>
            </a:avLst>
          </a:pr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 anchorCtr="0"/>
          <a:lstStyle/>
          <a:p>
            <a:pPr algn="ctr"/>
            <a:r>
              <a:rPr lang="ko-KR" altLang="en-US" sz="2800" b="1" spc="-100" dirty="0">
                <a:solidFill>
                  <a:prstClr val="white"/>
                </a:solidFill>
                <a:latin typeface="S-Core Dream 9 Black" panose="020B0503030302020204" pitchFamily="34" charset="-127"/>
                <a:ea typeface="S-Core Dream 9 Black" panose="020B0503030302020204" pitchFamily="34" charset="-127"/>
              </a:rPr>
              <a:t>목표</a:t>
            </a:r>
            <a:r>
              <a:rPr lang="en-US" altLang="ko-KR" sz="2800" b="1" spc="-100" dirty="0">
                <a:solidFill>
                  <a:prstClr val="white"/>
                </a:solidFill>
                <a:latin typeface="S-Core Dream 9 Black" panose="020B0503030302020204" pitchFamily="34" charset="-127"/>
                <a:ea typeface="S-Core Dream 9 Black" panose="020B0503030302020204" pitchFamily="34" charset="-127"/>
              </a:rPr>
              <a:t>. 1</a:t>
            </a:r>
            <a:endParaRPr lang="ko-KR" altLang="en-US" sz="2800" b="1" spc="-100" dirty="0">
              <a:solidFill>
                <a:prstClr val="white"/>
              </a:solidFill>
              <a:latin typeface="S-Core Dream 9 Black" panose="020B0503030302020204" pitchFamily="34" charset="-127"/>
              <a:ea typeface="S-Core Dream 9 Black" panose="020B0503030302020204" pitchFamily="34" charset="-127"/>
            </a:endParaRPr>
          </a:p>
        </p:txBody>
      </p: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A2D36188-30EE-BFCD-267E-F2D9C4217E5E}"/>
              </a:ext>
            </a:extLst>
          </p:cNvPr>
          <p:cNvCxnSpPr>
            <a:cxnSpLocks/>
          </p:cNvCxnSpPr>
          <p:nvPr/>
        </p:nvCxnSpPr>
        <p:spPr>
          <a:xfrm>
            <a:off x="2233664" y="4368039"/>
            <a:ext cx="9118549" cy="0"/>
          </a:xfrm>
          <a:prstGeom prst="line">
            <a:avLst/>
          </a:prstGeom>
          <a:noFill/>
          <a:ln w="6350" cap="flat" cmpd="sng" algn="ctr">
            <a:solidFill>
              <a:srgbClr val="44546A">
                <a:lumMod val="60000"/>
                <a:lumOff val="40000"/>
              </a:srgbClr>
            </a:solidFill>
            <a:prstDash val="dash"/>
            <a:miter lim="800000"/>
          </a:ln>
          <a:effectLst/>
        </p:spPr>
      </p:cxnSp>
      <p:sp>
        <p:nvSpPr>
          <p:cNvPr id="10" name="Rectangle 3">
            <a:extLst>
              <a:ext uri="{FF2B5EF4-FFF2-40B4-BE49-F238E27FC236}">
                <a16:creationId xmlns:a16="http://schemas.microsoft.com/office/drawing/2014/main" id="{A534050B-DB4F-C8E0-FEE5-6C9327A8D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9228" y="3545052"/>
            <a:ext cx="5243591" cy="739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38" tIns="46019" rIns="92038" bIns="46019">
            <a:spAutoFit/>
          </a:bodyPr>
          <a:lstStyle/>
          <a:p>
            <a:pPr marL="138113" indent="-138113" defTabSz="330068" latinLnBrk="0">
              <a:spcAft>
                <a:spcPts val="300"/>
              </a:spcAft>
              <a:buClr>
                <a:srgbClr val="00B7E2"/>
              </a:buClr>
              <a:buFont typeface="Wingdings 2" panose="05020102010507070707" pitchFamily="18" charset="2"/>
              <a:buChar char=""/>
              <a:defRPr/>
            </a:pPr>
            <a:r>
              <a:rPr lang="ko-KR" altLang="en-US" sz="1400" kern="0" spc="-50" dirty="0">
                <a:solidFill>
                  <a:prstClr val="black">
                    <a:lumMod val="75000"/>
                    <a:lumOff val="25000"/>
                  </a:prst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사회적 약자인 장애인의 문제해결을 위하여 공공 및 민간 영역의 국내 데이터 분석</a:t>
            </a:r>
            <a:r>
              <a:rPr lang="en-US" altLang="ko-KR" sz="1400" kern="0" spc="-50" dirty="0">
                <a:solidFill>
                  <a:prstClr val="black">
                    <a:lumMod val="75000"/>
                    <a:lumOff val="25000"/>
                  </a:prst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·</a:t>
            </a:r>
            <a:r>
              <a:rPr lang="ko-KR" altLang="en-US" sz="1400" kern="0" spc="-50" dirty="0">
                <a:solidFill>
                  <a:prstClr val="black">
                    <a:lumMod val="75000"/>
                    <a:lumOff val="25000"/>
                  </a:prst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활용 기술 적용으로 연구</a:t>
            </a:r>
            <a:r>
              <a:rPr lang="en-US" altLang="ko-KR" sz="1400" kern="0" spc="-50" dirty="0">
                <a:solidFill>
                  <a:prstClr val="black">
                    <a:lumMod val="75000"/>
                    <a:lumOff val="25000"/>
                  </a:prst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·</a:t>
            </a:r>
            <a:r>
              <a:rPr lang="ko-KR" altLang="en-US" sz="1400" kern="0" spc="-50" dirty="0">
                <a:solidFill>
                  <a:prstClr val="black">
                    <a:lumMod val="75000"/>
                    <a:lumOff val="25000"/>
                  </a:prst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개발 및 성장 단계별 비즈니스 모델 개발</a:t>
            </a: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60458F43-E0FC-6685-79F2-8A3BEA26EC70}"/>
              </a:ext>
            </a:extLst>
          </p:cNvPr>
          <p:cNvSpPr/>
          <p:nvPr/>
        </p:nvSpPr>
        <p:spPr>
          <a:xfrm>
            <a:off x="684769" y="4476846"/>
            <a:ext cx="1445689" cy="834476"/>
          </a:xfrm>
          <a:prstGeom prst="roundRect">
            <a:avLst>
              <a:gd name="adj" fmla="val 7494"/>
            </a:avLst>
          </a:prstGeom>
          <a:solidFill>
            <a:srgbClr val="00CCA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 anchorCtr="0"/>
          <a:lstStyle/>
          <a:p>
            <a:pPr algn="ctr"/>
            <a:r>
              <a:rPr lang="ko-KR" altLang="en-US" sz="2800" b="1" spc="-100" dirty="0">
                <a:solidFill>
                  <a:prstClr val="white"/>
                </a:solidFill>
                <a:latin typeface="S-Core Dream 9 Black" panose="020B0503030302020204" pitchFamily="34" charset="-127"/>
                <a:ea typeface="S-Core Dream 9 Black" panose="020B0503030302020204" pitchFamily="34" charset="-127"/>
              </a:rPr>
              <a:t>목표</a:t>
            </a:r>
            <a:r>
              <a:rPr lang="en-US" altLang="ko-KR" sz="2800" b="1" spc="-100" dirty="0">
                <a:solidFill>
                  <a:prstClr val="white"/>
                </a:solidFill>
                <a:latin typeface="S-Core Dream 9 Black" panose="020B0503030302020204" pitchFamily="34" charset="-127"/>
                <a:ea typeface="S-Core Dream 9 Black" panose="020B0503030302020204" pitchFamily="34" charset="-127"/>
              </a:rPr>
              <a:t>. 2</a:t>
            </a:r>
            <a:endParaRPr lang="ko-KR" altLang="en-US" sz="2800" b="1" spc="-100" dirty="0">
              <a:solidFill>
                <a:prstClr val="white"/>
              </a:solidFill>
              <a:latin typeface="S-Core Dream 9 Black" panose="020B0503030302020204" pitchFamily="34" charset="-127"/>
              <a:ea typeface="S-Core Dream 9 Black" panose="020B0503030302020204" pitchFamily="34" charset="-127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08F3D843-561C-C846-CBEC-8FE9EE302E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9228" y="4632172"/>
            <a:ext cx="5243591" cy="523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38" tIns="46019" rIns="92038" bIns="46019">
            <a:spAutoFit/>
          </a:bodyPr>
          <a:lstStyle/>
          <a:p>
            <a:pPr marL="138113" indent="-138113" defTabSz="330068" latinLnBrk="0">
              <a:spcAft>
                <a:spcPts val="300"/>
              </a:spcAft>
              <a:buClr>
                <a:srgbClr val="27BFB8"/>
              </a:buClr>
              <a:buFont typeface="Wingdings 2" panose="05020102010507070707" pitchFamily="18" charset="2"/>
              <a:buChar char=""/>
              <a:defRPr/>
            </a:pPr>
            <a:r>
              <a:rPr lang="ko-KR" altLang="en-US" sz="1400" kern="0" spc="-50" dirty="0">
                <a:solidFill>
                  <a:prstClr val="black">
                    <a:lumMod val="75000"/>
                    <a:lumOff val="25000"/>
                  </a:prst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다기관</a:t>
            </a:r>
            <a:r>
              <a:rPr lang="en-US" altLang="ko-KR" sz="1400" kern="0" spc="-50" dirty="0">
                <a:solidFill>
                  <a:prstClr val="black">
                    <a:lumMod val="75000"/>
                    <a:lumOff val="25000"/>
                  </a:prst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, </a:t>
            </a:r>
            <a:r>
              <a:rPr lang="ko-KR" altLang="en-US" sz="1400" kern="0" spc="-50" dirty="0">
                <a:solidFill>
                  <a:prstClr val="black">
                    <a:lumMod val="75000"/>
                    <a:lumOff val="25000"/>
                  </a:prst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다기종의 데이터를 통합하고 활용할 수 있는 </a:t>
            </a:r>
            <a:br>
              <a:rPr lang="en-US" altLang="ko-KR" sz="1400" kern="0" spc="-50" dirty="0">
                <a:solidFill>
                  <a:prstClr val="black">
                    <a:lumMod val="75000"/>
                    <a:lumOff val="25000"/>
                  </a:prst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</a:br>
            <a:r>
              <a:rPr lang="ko-KR" altLang="en-US" sz="1400" kern="0" spc="-50" dirty="0">
                <a:solidFill>
                  <a:prstClr val="black">
                    <a:lumMod val="75000"/>
                    <a:lumOff val="25000"/>
                  </a:prst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수집</a:t>
            </a:r>
            <a:r>
              <a:rPr lang="en-US" altLang="ko-KR" sz="1400" kern="0" spc="-50" dirty="0">
                <a:solidFill>
                  <a:prstClr val="black">
                    <a:lumMod val="75000"/>
                    <a:lumOff val="25000"/>
                  </a:prst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·</a:t>
            </a:r>
            <a:r>
              <a:rPr lang="ko-KR" altLang="en-US" sz="1400" kern="0" spc="-50" dirty="0">
                <a:solidFill>
                  <a:prstClr val="black">
                    <a:lumMod val="75000"/>
                    <a:lumOff val="25000"/>
                  </a:prst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저장 및 갱신</a:t>
            </a:r>
            <a:r>
              <a:rPr lang="en-US" altLang="ko-KR" sz="1400" kern="0" spc="-50" dirty="0">
                <a:solidFill>
                  <a:prstClr val="black">
                    <a:lumMod val="75000"/>
                    <a:lumOff val="25000"/>
                  </a:prst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·</a:t>
            </a:r>
            <a:r>
              <a:rPr lang="ko-KR" altLang="en-US" sz="1400" kern="0" spc="-50" dirty="0">
                <a:solidFill>
                  <a:prstClr val="black">
                    <a:lumMod val="75000"/>
                    <a:lumOff val="25000"/>
                  </a:prst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분석시스템 개발</a:t>
            </a:r>
          </a:p>
        </p:txBody>
      </p: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B4961B78-181A-3E3A-82E0-8B4ECA84CDAB}"/>
              </a:ext>
            </a:extLst>
          </p:cNvPr>
          <p:cNvCxnSpPr>
            <a:cxnSpLocks/>
          </p:cNvCxnSpPr>
          <p:nvPr/>
        </p:nvCxnSpPr>
        <p:spPr>
          <a:xfrm>
            <a:off x="2233664" y="5432184"/>
            <a:ext cx="9143314" cy="0"/>
          </a:xfrm>
          <a:prstGeom prst="line">
            <a:avLst/>
          </a:prstGeom>
          <a:noFill/>
          <a:ln w="6350" cap="flat" cmpd="sng" algn="ctr">
            <a:solidFill>
              <a:srgbClr val="44546A">
                <a:lumMod val="60000"/>
                <a:lumOff val="40000"/>
              </a:srgbClr>
            </a:solidFill>
            <a:prstDash val="dash"/>
            <a:miter lim="800000"/>
          </a:ln>
          <a:effectLst/>
        </p:spPr>
      </p:cxn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C0BFE6C2-62C1-A257-A03D-518BD3B1EF45}"/>
              </a:ext>
            </a:extLst>
          </p:cNvPr>
          <p:cNvSpPr/>
          <p:nvPr/>
        </p:nvSpPr>
        <p:spPr>
          <a:xfrm>
            <a:off x="684769" y="5485211"/>
            <a:ext cx="1445689" cy="834476"/>
          </a:xfrm>
          <a:prstGeom prst="roundRect">
            <a:avLst>
              <a:gd name="adj" fmla="val 7494"/>
            </a:avLst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 anchorCtr="0"/>
          <a:lstStyle/>
          <a:p>
            <a:pPr algn="ctr"/>
            <a:r>
              <a:rPr lang="ko-KR" altLang="en-US" sz="2800" b="1" spc="-100" dirty="0">
                <a:solidFill>
                  <a:prstClr val="white"/>
                </a:solidFill>
                <a:latin typeface="S-Core Dream 9 Black" panose="020B0503030302020204" pitchFamily="34" charset="-127"/>
                <a:ea typeface="S-Core Dream 9 Black" panose="020B0503030302020204" pitchFamily="34" charset="-127"/>
              </a:rPr>
              <a:t>목표</a:t>
            </a:r>
            <a:r>
              <a:rPr lang="en-US" altLang="ko-KR" sz="2800" b="1" spc="-100" dirty="0">
                <a:solidFill>
                  <a:prstClr val="white"/>
                </a:solidFill>
                <a:latin typeface="S-Core Dream 9 Black" panose="020B0503030302020204" pitchFamily="34" charset="-127"/>
                <a:ea typeface="S-Core Dream 9 Black" panose="020B0503030302020204" pitchFamily="34" charset="-127"/>
              </a:rPr>
              <a:t>. 3</a:t>
            </a:r>
            <a:endParaRPr lang="ko-KR" altLang="en-US" sz="2800" b="1" spc="-100" dirty="0">
              <a:solidFill>
                <a:prstClr val="white"/>
              </a:solidFill>
              <a:latin typeface="S-Core Dream 9 Black" panose="020B0503030302020204" pitchFamily="34" charset="-127"/>
              <a:ea typeface="S-Core Dream 9 Black" panose="020B0503030302020204" pitchFamily="34" charset="-127"/>
            </a:endParaRP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09522694-AA10-30EE-3031-6311558D5B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9229" y="5532815"/>
            <a:ext cx="5146228" cy="523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38" tIns="46019" rIns="92038" bIns="46019">
            <a:spAutoFit/>
          </a:bodyPr>
          <a:lstStyle/>
          <a:p>
            <a:pPr marL="138113" indent="-138113" defTabSz="330068" latinLnBrk="0">
              <a:spcAft>
                <a:spcPts val="300"/>
              </a:spcAft>
              <a:buClr>
                <a:srgbClr val="0070C0"/>
              </a:buClr>
              <a:buFont typeface="Wingdings 2" panose="05020102010507070707" pitchFamily="18" charset="2"/>
              <a:buChar char=""/>
              <a:defRPr/>
            </a:pPr>
            <a:r>
              <a:rPr lang="ko-KR" altLang="en-US" sz="1400" kern="0" spc="-50" dirty="0">
                <a:solidFill>
                  <a:prstClr val="black">
                    <a:lumMod val="75000"/>
                    <a:lumOff val="25000"/>
                  </a:prst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공공 및 민간의 데이터 모델링과 활용</a:t>
            </a:r>
            <a:r>
              <a:rPr lang="en-US" altLang="ko-KR" sz="1400" kern="0" spc="-50" dirty="0">
                <a:solidFill>
                  <a:prstClr val="black">
                    <a:lumMod val="75000"/>
                    <a:lumOff val="25000"/>
                  </a:prst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·</a:t>
            </a:r>
            <a:r>
              <a:rPr lang="ko-KR" altLang="en-US" sz="1400" kern="0" spc="-50" dirty="0">
                <a:solidFill>
                  <a:prstClr val="black">
                    <a:lumMod val="75000"/>
                    <a:lumOff val="25000"/>
                  </a:prst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탐색</a:t>
            </a:r>
            <a:r>
              <a:rPr lang="en-US" altLang="ko-KR" sz="1400" kern="0" spc="-50" dirty="0">
                <a:solidFill>
                  <a:prstClr val="black">
                    <a:lumMod val="75000"/>
                    <a:lumOff val="25000"/>
                  </a:prst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·</a:t>
            </a:r>
            <a:r>
              <a:rPr lang="ko-KR" altLang="en-US" sz="1400" kern="0" spc="-50" dirty="0">
                <a:solidFill>
                  <a:prstClr val="black">
                    <a:lumMod val="75000"/>
                    <a:lumOff val="25000"/>
                  </a:prst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해결 기술 개발로 사회적 약자인 장애인의 문제</a:t>
            </a:r>
            <a:r>
              <a:rPr lang="en-US" altLang="ko-KR" sz="1400" kern="0" spc="-50" dirty="0">
                <a:solidFill>
                  <a:prstClr val="black">
                    <a:lumMod val="75000"/>
                    <a:lumOff val="25000"/>
                  </a:prst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·</a:t>
            </a:r>
            <a:r>
              <a:rPr lang="ko-KR" altLang="en-US" sz="1400" kern="0" spc="-50" dirty="0">
                <a:solidFill>
                  <a:prstClr val="black">
                    <a:lumMod val="75000"/>
                    <a:lumOff val="25000"/>
                  </a:prst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서비스 중심의 데이터 활용 기술 확산 및 정립</a:t>
            </a: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56F054FF-DDE6-450F-9672-37E66F517442}"/>
              </a:ext>
            </a:extLst>
          </p:cNvPr>
          <p:cNvSpPr/>
          <p:nvPr/>
        </p:nvSpPr>
        <p:spPr>
          <a:xfrm>
            <a:off x="8606673" y="3380097"/>
            <a:ext cx="2770306" cy="959568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tlCol="0" anchor="ctr"/>
          <a:lstStyle/>
          <a:p>
            <a:pPr marL="180975" indent="-180975" defTabSz="763341">
              <a:buFont typeface="Wingdings" panose="05000000000000000000" pitchFamily="2" charset="2"/>
              <a:buChar char="§"/>
            </a:pPr>
            <a:r>
              <a:rPr lang="ko-KR" altLang="en-US" sz="1400" dirty="0">
                <a:solidFill>
                  <a:srgbClr val="FFFFFF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장애인 데이터 및 정책연구</a:t>
            </a:r>
            <a:endParaRPr lang="en-US" altLang="ko-KR" sz="1400" dirty="0">
              <a:solidFill>
                <a:srgbClr val="FFFFFF"/>
              </a:solidFill>
              <a:latin typeface="KoPubWorld돋움체 Bold" panose="00000800000000000000" pitchFamily="2" charset="-127"/>
              <a:ea typeface="KoPubWorld돋움체 Bold" panose="00000800000000000000" pitchFamily="2" charset="-127"/>
            </a:endParaRPr>
          </a:p>
          <a:p>
            <a:pPr marL="180975" indent="-180975" defTabSz="763341">
              <a:buFont typeface="Wingdings" panose="05000000000000000000" pitchFamily="2" charset="2"/>
              <a:buChar char="§"/>
            </a:pPr>
            <a:r>
              <a:rPr lang="ko-KR" altLang="en-US" sz="1400" dirty="0">
                <a:solidFill>
                  <a:srgbClr val="FFFFFF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정형</a:t>
            </a:r>
            <a:r>
              <a:rPr lang="en-US" altLang="ko-KR" sz="1400" dirty="0">
                <a:solidFill>
                  <a:srgbClr val="FFFFFF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·</a:t>
            </a:r>
            <a:r>
              <a:rPr lang="ko-KR" altLang="en-US" sz="1400" dirty="0">
                <a:solidFill>
                  <a:srgbClr val="FFFFFF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비정형 데이터 </a:t>
            </a:r>
            <a:br>
              <a:rPr lang="en-US" altLang="ko-KR" sz="1400" dirty="0">
                <a:solidFill>
                  <a:srgbClr val="FFFFFF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</a:br>
            <a:r>
              <a:rPr lang="en-US" altLang="ko-KR" sz="1400" dirty="0">
                <a:solidFill>
                  <a:srgbClr val="FFFFFF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120</a:t>
            </a:r>
            <a:r>
              <a:rPr lang="ko-KR" altLang="en-US" sz="1400" dirty="0">
                <a:solidFill>
                  <a:srgbClr val="FFFFFF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종 이상 수집</a:t>
            </a: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C3540CC4-5023-B47A-2285-741AC087DF9C}"/>
              </a:ext>
            </a:extLst>
          </p:cNvPr>
          <p:cNvSpPr/>
          <p:nvPr/>
        </p:nvSpPr>
        <p:spPr>
          <a:xfrm>
            <a:off x="8606673" y="4414301"/>
            <a:ext cx="2770306" cy="959568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tlCol="0" anchor="ctr"/>
          <a:lstStyle/>
          <a:p>
            <a:pPr marL="180975" indent="-180975" defTabSz="763341">
              <a:buFont typeface="Wingdings" panose="05000000000000000000" pitchFamily="2" charset="2"/>
              <a:buChar char="§"/>
            </a:pPr>
            <a:r>
              <a:rPr lang="ko-KR" altLang="en-US" sz="1400" dirty="0">
                <a:solidFill>
                  <a:srgbClr val="FFFFFF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데이터수집 전처리 기술구현</a:t>
            </a:r>
            <a:endParaRPr lang="en-US" altLang="ko-KR" sz="1400" dirty="0">
              <a:solidFill>
                <a:srgbClr val="FFFFFF"/>
              </a:solidFill>
              <a:latin typeface="KoPubWorld돋움체 Bold" panose="00000800000000000000" pitchFamily="2" charset="-127"/>
              <a:ea typeface="KoPubWorld돋움체 Bold" panose="00000800000000000000" pitchFamily="2" charset="-127"/>
            </a:endParaRPr>
          </a:p>
          <a:p>
            <a:pPr marL="180975" indent="-180975" defTabSz="763341">
              <a:buFont typeface="Wingdings" panose="05000000000000000000" pitchFamily="2" charset="2"/>
              <a:buChar char="§"/>
            </a:pPr>
            <a:r>
              <a:rPr lang="en-US" altLang="ko-KR" sz="1400" dirty="0">
                <a:solidFill>
                  <a:srgbClr val="FFFFFF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AI </a:t>
            </a:r>
            <a:r>
              <a:rPr lang="ko-KR" altLang="en-US" sz="1400" dirty="0">
                <a:solidFill>
                  <a:srgbClr val="FFFFFF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추천 알고리즘 개발</a:t>
            </a:r>
            <a:endParaRPr lang="en-US" altLang="ko-KR" sz="1400" dirty="0">
              <a:solidFill>
                <a:srgbClr val="FFFFFF"/>
              </a:solidFill>
              <a:latin typeface="KoPubWorld돋움체 Bold" panose="00000800000000000000" pitchFamily="2" charset="-127"/>
              <a:ea typeface="KoPubWorld돋움체 Bold" panose="00000800000000000000" pitchFamily="2" charset="-127"/>
            </a:endParaRPr>
          </a:p>
          <a:p>
            <a:pPr marL="180975" indent="-180975" defTabSz="763341">
              <a:buFont typeface="Wingdings" panose="05000000000000000000" pitchFamily="2" charset="2"/>
              <a:buChar char="§"/>
            </a:pPr>
            <a:r>
              <a:rPr lang="ko-KR" altLang="en-US" sz="1400" dirty="0">
                <a:solidFill>
                  <a:srgbClr val="FFFFFF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장애인 자립생활지원 빅데이터 플랫폼 구축</a:t>
            </a: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61455233-830E-40E4-8515-E3D6F7672F79}"/>
              </a:ext>
            </a:extLst>
          </p:cNvPr>
          <p:cNvSpPr/>
          <p:nvPr/>
        </p:nvSpPr>
        <p:spPr>
          <a:xfrm>
            <a:off x="8606673" y="5505067"/>
            <a:ext cx="2770306" cy="959568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180975" indent="-180975" defTabSz="763341">
              <a:buFont typeface="Wingdings" panose="05000000000000000000" pitchFamily="2" charset="2"/>
              <a:buChar char="§"/>
            </a:pPr>
            <a:r>
              <a:rPr lang="ko-KR" altLang="en-US" sz="1400" dirty="0">
                <a:solidFill>
                  <a:srgbClr val="FFFFFF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안양시</a:t>
            </a:r>
            <a:r>
              <a:rPr lang="en-US" altLang="ko-KR" sz="1400" dirty="0">
                <a:solidFill>
                  <a:srgbClr val="FFFFFF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/</a:t>
            </a:r>
            <a:r>
              <a:rPr lang="ko-KR" altLang="en-US" sz="1400" dirty="0">
                <a:solidFill>
                  <a:srgbClr val="FFFFFF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의왕시 대상 취업</a:t>
            </a:r>
            <a:r>
              <a:rPr lang="en-US" altLang="ko-KR" sz="1400" dirty="0">
                <a:solidFill>
                  <a:srgbClr val="FFFFFF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,</a:t>
            </a:r>
            <a:r>
              <a:rPr lang="ko-KR" altLang="en-US" sz="1400" dirty="0">
                <a:solidFill>
                  <a:srgbClr val="FFFFFF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이동경로</a:t>
            </a:r>
            <a:r>
              <a:rPr lang="en-US" altLang="ko-KR" sz="1400" dirty="0">
                <a:solidFill>
                  <a:srgbClr val="FFFFFF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,</a:t>
            </a:r>
            <a:r>
              <a:rPr lang="ko-KR" altLang="en-US" sz="1400" dirty="0">
                <a:solidFill>
                  <a:srgbClr val="FFFFFF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문화관광 추천 등 자립지원서비스 실증 진행</a:t>
            </a: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C544BA1E-254A-4443-3098-7C5E3F9EFD9F}"/>
              </a:ext>
            </a:extLst>
          </p:cNvPr>
          <p:cNvGrpSpPr/>
          <p:nvPr/>
        </p:nvGrpSpPr>
        <p:grpSpPr>
          <a:xfrm>
            <a:off x="7771589" y="3698312"/>
            <a:ext cx="606140" cy="336993"/>
            <a:chOff x="7022644" y="2508635"/>
            <a:chExt cx="606140" cy="336993"/>
          </a:xfrm>
        </p:grpSpPr>
        <p:sp>
          <p:nvSpPr>
            <p:cNvPr id="29" name="삼각형 135">
              <a:extLst>
                <a:ext uri="{FF2B5EF4-FFF2-40B4-BE49-F238E27FC236}">
                  <a16:creationId xmlns:a16="http://schemas.microsoft.com/office/drawing/2014/main" id="{1CCEBD55-7694-CCF7-4C88-3D0AA43F9761}"/>
                </a:ext>
              </a:extLst>
            </p:cNvPr>
            <p:cNvSpPr/>
            <p:nvPr/>
          </p:nvSpPr>
          <p:spPr>
            <a:xfrm rot="5400000">
              <a:off x="7318177" y="2535021"/>
              <a:ext cx="336993" cy="284221"/>
            </a:xfrm>
            <a:prstGeom prst="triangle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>
                <a:latin typeface="S-Core Dream 5 Medium" panose="020B0503030302020204" pitchFamily="34" charset="-127"/>
              </a:endParaRPr>
            </a:p>
          </p:txBody>
        </p:sp>
        <p:sp>
          <p:nvSpPr>
            <p:cNvPr id="30" name="삼각형 136">
              <a:extLst>
                <a:ext uri="{FF2B5EF4-FFF2-40B4-BE49-F238E27FC236}">
                  <a16:creationId xmlns:a16="http://schemas.microsoft.com/office/drawing/2014/main" id="{9270E3F8-E93E-6BD7-55E6-96391A100CF4}"/>
                </a:ext>
              </a:extLst>
            </p:cNvPr>
            <p:cNvSpPr/>
            <p:nvPr/>
          </p:nvSpPr>
          <p:spPr>
            <a:xfrm rot="5400000">
              <a:off x="7154489" y="2535021"/>
              <a:ext cx="336993" cy="284221"/>
            </a:xfrm>
            <a:prstGeom prst="triangle">
              <a:avLst/>
            </a:prstGeom>
            <a:solidFill>
              <a:schemeClr val="accent6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>
                <a:latin typeface="S-Core Dream 5 Medium" panose="020B0503030302020204" pitchFamily="34" charset="-127"/>
              </a:endParaRPr>
            </a:p>
          </p:txBody>
        </p:sp>
        <p:sp>
          <p:nvSpPr>
            <p:cNvPr id="31" name="삼각형 137">
              <a:extLst>
                <a:ext uri="{FF2B5EF4-FFF2-40B4-BE49-F238E27FC236}">
                  <a16:creationId xmlns:a16="http://schemas.microsoft.com/office/drawing/2014/main" id="{0503A5F1-86BA-EA5A-3A83-380473B3D8B1}"/>
                </a:ext>
              </a:extLst>
            </p:cNvPr>
            <p:cNvSpPr/>
            <p:nvPr/>
          </p:nvSpPr>
          <p:spPr>
            <a:xfrm rot="5400000">
              <a:off x="6996258" y="2535021"/>
              <a:ext cx="336993" cy="284221"/>
            </a:xfrm>
            <a:prstGeom prst="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>
                <a:latin typeface="S-Core Dream 5 Medium" panose="020B0503030302020204" pitchFamily="34" charset="-127"/>
              </a:endParaRPr>
            </a:p>
          </p:txBody>
        </p:sp>
      </p:grpSp>
      <p:grpSp>
        <p:nvGrpSpPr>
          <p:cNvPr id="32" name="그룹 31">
            <a:extLst>
              <a:ext uri="{FF2B5EF4-FFF2-40B4-BE49-F238E27FC236}">
                <a16:creationId xmlns:a16="http://schemas.microsoft.com/office/drawing/2014/main" id="{2011AB0D-5E44-8674-8C81-08DB65FCE6E1}"/>
              </a:ext>
            </a:extLst>
          </p:cNvPr>
          <p:cNvGrpSpPr/>
          <p:nvPr/>
        </p:nvGrpSpPr>
        <p:grpSpPr>
          <a:xfrm>
            <a:off x="7771589" y="4725588"/>
            <a:ext cx="606140" cy="336993"/>
            <a:chOff x="7022644" y="2508635"/>
            <a:chExt cx="606140" cy="336993"/>
          </a:xfrm>
        </p:grpSpPr>
        <p:sp>
          <p:nvSpPr>
            <p:cNvPr id="33" name="삼각형 135">
              <a:extLst>
                <a:ext uri="{FF2B5EF4-FFF2-40B4-BE49-F238E27FC236}">
                  <a16:creationId xmlns:a16="http://schemas.microsoft.com/office/drawing/2014/main" id="{F997746D-BDFF-D9F8-F01D-073E8CB5FEDE}"/>
                </a:ext>
              </a:extLst>
            </p:cNvPr>
            <p:cNvSpPr/>
            <p:nvPr/>
          </p:nvSpPr>
          <p:spPr>
            <a:xfrm rot="5400000">
              <a:off x="7318177" y="2535021"/>
              <a:ext cx="336993" cy="284221"/>
            </a:xfrm>
            <a:prstGeom prst="triangle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>
                <a:latin typeface="S-Core Dream 5 Medium" panose="020B0503030302020204" pitchFamily="34" charset="-127"/>
              </a:endParaRPr>
            </a:p>
          </p:txBody>
        </p:sp>
        <p:sp>
          <p:nvSpPr>
            <p:cNvPr id="34" name="삼각형 136">
              <a:extLst>
                <a:ext uri="{FF2B5EF4-FFF2-40B4-BE49-F238E27FC236}">
                  <a16:creationId xmlns:a16="http://schemas.microsoft.com/office/drawing/2014/main" id="{7331497F-DCAF-6791-CD1B-93B940514969}"/>
                </a:ext>
              </a:extLst>
            </p:cNvPr>
            <p:cNvSpPr/>
            <p:nvPr/>
          </p:nvSpPr>
          <p:spPr>
            <a:xfrm rot="5400000">
              <a:off x="7154489" y="2535021"/>
              <a:ext cx="336993" cy="284221"/>
            </a:xfrm>
            <a:prstGeom prst="triangle">
              <a:avLst/>
            </a:prstGeom>
            <a:solidFill>
              <a:schemeClr val="accent6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>
                <a:latin typeface="S-Core Dream 5 Medium" panose="020B0503030302020204" pitchFamily="34" charset="-127"/>
              </a:endParaRPr>
            </a:p>
          </p:txBody>
        </p:sp>
        <p:sp>
          <p:nvSpPr>
            <p:cNvPr id="35" name="삼각형 137">
              <a:extLst>
                <a:ext uri="{FF2B5EF4-FFF2-40B4-BE49-F238E27FC236}">
                  <a16:creationId xmlns:a16="http://schemas.microsoft.com/office/drawing/2014/main" id="{FAF34D34-9FD2-FB48-DC16-348BBE0A2CA9}"/>
                </a:ext>
              </a:extLst>
            </p:cNvPr>
            <p:cNvSpPr/>
            <p:nvPr/>
          </p:nvSpPr>
          <p:spPr>
            <a:xfrm rot="5400000">
              <a:off x="6996258" y="2535021"/>
              <a:ext cx="336993" cy="284221"/>
            </a:xfrm>
            <a:prstGeom prst="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>
                <a:latin typeface="S-Core Dream 5 Medium" panose="020B0503030302020204" pitchFamily="34" charset="-127"/>
              </a:endParaRPr>
            </a:p>
          </p:txBody>
        </p:sp>
      </p:grp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85A92DC5-DCA1-980B-3459-081DF1B7FB2F}"/>
              </a:ext>
            </a:extLst>
          </p:cNvPr>
          <p:cNvGrpSpPr/>
          <p:nvPr/>
        </p:nvGrpSpPr>
        <p:grpSpPr>
          <a:xfrm>
            <a:off x="7771589" y="5776528"/>
            <a:ext cx="606140" cy="336993"/>
            <a:chOff x="7022644" y="2508635"/>
            <a:chExt cx="606140" cy="336993"/>
          </a:xfrm>
        </p:grpSpPr>
        <p:sp>
          <p:nvSpPr>
            <p:cNvPr id="37" name="삼각형 135">
              <a:extLst>
                <a:ext uri="{FF2B5EF4-FFF2-40B4-BE49-F238E27FC236}">
                  <a16:creationId xmlns:a16="http://schemas.microsoft.com/office/drawing/2014/main" id="{50272254-7E85-ECAC-1597-F054ED81BB59}"/>
                </a:ext>
              </a:extLst>
            </p:cNvPr>
            <p:cNvSpPr/>
            <p:nvPr/>
          </p:nvSpPr>
          <p:spPr>
            <a:xfrm rot="5400000">
              <a:off x="7318177" y="2535021"/>
              <a:ext cx="336993" cy="284221"/>
            </a:xfrm>
            <a:prstGeom prst="triangle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>
                <a:latin typeface="S-Core Dream 5 Medium" panose="020B0503030302020204" pitchFamily="34" charset="-127"/>
              </a:endParaRPr>
            </a:p>
          </p:txBody>
        </p:sp>
        <p:sp>
          <p:nvSpPr>
            <p:cNvPr id="38" name="삼각형 136">
              <a:extLst>
                <a:ext uri="{FF2B5EF4-FFF2-40B4-BE49-F238E27FC236}">
                  <a16:creationId xmlns:a16="http://schemas.microsoft.com/office/drawing/2014/main" id="{1E6FFE51-F8F8-B29F-7A3D-65E8C2DC0F12}"/>
                </a:ext>
              </a:extLst>
            </p:cNvPr>
            <p:cNvSpPr/>
            <p:nvPr/>
          </p:nvSpPr>
          <p:spPr>
            <a:xfrm rot="5400000">
              <a:off x="7154489" y="2535021"/>
              <a:ext cx="336993" cy="284221"/>
            </a:xfrm>
            <a:prstGeom prst="triangle">
              <a:avLst/>
            </a:prstGeom>
            <a:solidFill>
              <a:schemeClr val="accent6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>
                <a:latin typeface="S-Core Dream 5 Medium" panose="020B0503030302020204" pitchFamily="34" charset="-127"/>
              </a:endParaRPr>
            </a:p>
          </p:txBody>
        </p:sp>
        <p:sp>
          <p:nvSpPr>
            <p:cNvPr id="39" name="삼각형 137">
              <a:extLst>
                <a:ext uri="{FF2B5EF4-FFF2-40B4-BE49-F238E27FC236}">
                  <a16:creationId xmlns:a16="http://schemas.microsoft.com/office/drawing/2014/main" id="{37CE3D06-47FC-AA07-648C-2B5D01F4A1A4}"/>
                </a:ext>
              </a:extLst>
            </p:cNvPr>
            <p:cNvSpPr/>
            <p:nvPr/>
          </p:nvSpPr>
          <p:spPr>
            <a:xfrm rot="5400000">
              <a:off x="6996258" y="2535021"/>
              <a:ext cx="336993" cy="284221"/>
            </a:xfrm>
            <a:prstGeom prst="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>
                <a:latin typeface="S-Core Dream 5 Medium" panose="020B0503030302020204" pitchFamily="34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79488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9317E3-C729-51FD-4468-F90C0324A3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id="{8291D9AA-E25E-E7F1-DC82-200CC477B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02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3D579063-2E0C-BD02-57D9-076E459996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연구목표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7A3FE"/>
                </a:solidFill>
                <a:effectLst/>
                <a:uLnTx/>
                <a:uFillTx/>
                <a:cs typeface="+mn-cs"/>
              </a:rPr>
              <a:t> (1/2)</a:t>
            </a:r>
            <a:r>
              <a:rPr lang="ko-KR" altLang="en-US" dirty="0"/>
              <a:t> </a:t>
            </a:r>
            <a:r>
              <a:rPr lang="en-US" altLang="ko-KR" dirty="0"/>
              <a:t>| </a:t>
            </a:r>
            <a:endParaRPr lang="ko-KR" altLang="en-US" dirty="0">
              <a:solidFill>
                <a:schemeClr val="accent1"/>
              </a:solidFill>
            </a:endParaRP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BED56E7-B45A-AEF3-5FD4-C7C0318001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F654E2-810E-7F46-960F-321F6A68832D}" type="slidenum">
              <a:rPr kumimoji="1" lang="ko-Kore-KR" altLang="en-US" smtClean="0"/>
              <a:pPr/>
              <a:t>5</a:t>
            </a:fld>
            <a:endParaRPr kumimoji="1" lang="ko-Kore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2E3D7423-D733-A463-3130-5BC615EB06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050" y="1145753"/>
            <a:ext cx="6781800" cy="551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3281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9317E3-C729-51FD-4468-F90C0324A3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id="{8291D9AA-E25E-E7F1-DC82-200CC477B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02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3D579063-2E0C-BD02-57D9-076E459996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연구목표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7A3FE"/>
                </a:solidFill>
                <a:effectLst/>
                <a:uLnTx/>
                <a:uFillTx/>
                <a:cs typeface="+mn-cs"/>
              </a:rPr>
              <a:t> (2/2)</a:t>
            </a:r>
            <a:r>
              <a:rPr lang="ko-KR" altLang="en-US" dirty="0"/>
              <a:t> </a:t>
            </a:r>
            <a:r>
              <a:rPr lang="en-US" altLang="ko-KR" dirty="0"/>
              <a:t>| </a:t>
            </a:r>
            <a:endParaRPr lang="ko-KR" altLang="en-US" dirty="0">
              <a:solidFill>
                <a:schemeClr val="accent1"/>
              </a:solidFill>
            </a:endParaRP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BED56E7-B45A-AEF3-5FD4-C7C0318001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F654E2-810E-7F46-960F-321F6A68832D}" type="slidenum">
              <a:rPr kumimoji="1" lang="ko-Kore-KR" altLang="en-US" smtClean="0"/>
              <a:pPr/>
              <a:t>6</a:t>
            </a:fld>
            <a:endParaRPr kumimoji="1" lang="ko-Kore-KR" altLang="en-US"/>
          </a:p>
        </p:txBody>
      </p:sp>
      <p:sp>
        <p:nvSpPr>
          <p:cNvPr id="10" name="모서리가 둥근 직사각형 4">
            <a:extLst>
              <a:ext uri="{FF2B5EF4-FFF2-40B4-BE49-F238E27FC236}">
                <a16:creationId xmlns:a16="http://schemas.microsoft.com/office/drawing/2014/main" id="{9120E77D-9676-64EF-EF0A-7F1B90F0F197}"/>
              </a:ext>
            </a:extLst>
          </p:cNvPr>
          <p:cNvSpPr/>
          <p:nvPr/>
        </p:nvSpPr>
        <p:spPr>
          <a:xfrm>
            <a:off x="885699" y="1231246"/>
            <a:ext cx="2629288" cy="305473"/>
          </a:xfrm>
          <a:prstGeom prst="roundRect">
            <a:avLst>
              <a:gd name="adj" fmla="val 15885"/>
            </a:avLst>
          </a:prstGeom>
          <a:solidFill>
            <a:srgbClr val="00206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1400" dirty="0">
                <a:solidFill>
                  <a:prstClr val="white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각 기관별 </a:t>
            </a:r>
            <a:r>
              <a:rPr lang="en-US" altLang="ko-KR" sz="1400" dirty="0">
                <a:solidFill>
                  <a:prstClr val="white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2</a:t>
            </a:r>
            <a:r>
              <a:rPr kumimoji="0" lang="ko-KR" altLang="en-US" sz="1400" dirty="0">
                <a:solidFill>
                  <a:prstClr val="white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차년도 연구목표</a:t>
            </a:r>
          </a:p>
        </p:txBody>
      </p:sp>
      <p:graphicFrame>
        <p:nvGraphicFramePr>
          <p:cNvPr id="6" name="표 5">
            <a:extLst>
              <a:ext uri="{FF2B5EF4-FFF2-40B4-BE49-F238E27FC236}">
                <a16:creationId xmlns:a16="http://schemas.microsoft.com/office/drawing/2014/main" id="{2F653DF8-B37A-6545-2092-E8AAE66705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5249725"/>
              </p:ext>
            </p:extLst>
          </p:nvPr>
        </p:nvGraphicFramePr>
        <p:xfrm>
          <a:off x="885699" y="1825142"/>
          <a:ext cx="9934703" cy="4212697"/>
        </p:xfrm>
        <a:graphic>
          <a:graphicData uri="http://schemas.openxmlformats.org/drawingml/2006/table">
            <a:tbl>
              <a:tblPr/>
              <a:tblGrid>
                <a:gridCol w="2023047">
                  <a:extLst>
                    <a:ext uri="{9D8B030D-6E8A-4147-A177-3AD203B41FA5}">
                      <a16:colId xmlns:a16="http://schemas.microsoft.com/office/drawing/2014/main" val="2203098494"/>
                    </a:ext>
                  </a:extLst>
                </a:gridCol>
                <a:gridCol w="7911656">
                  <a:extLst>
                    <a:ext uri="{9D8B030D-6E8A-4147-A177-3AD203B41FA5}">
                      <a16:colId xmlns:a16="http://schemas.microsoft.com/office/drawing/2014/main" val="2021203390"/>
                    </a:ext>
                  </a:extLst>
                </a:gridCol>
              </a:tblGrid>
              <a:tr h="36071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구분</a:t>
                      </a: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연구목표</a:t>
                      </a: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3611138"/>
                  </a:ext>
                </a:extLst>
              </a:tr>
              <a:tr h="148840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스위트케이</a:t>
                      </a: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ko-KR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1.</a:t>
                      </a:r>
                      <a:r>
                        <a:rPr lang="ko-KR" altLang="en-US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공공 및 민간 비정형 데이터 활용 </a:t>
                      </a:r>
                      <a:r>
                        <a:rPr lang="en-US" altLang="ko-KR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DB </a:t>
                      </a:r>
                      <a:r>
                        <a:rPr lang="ko-KR" altLang="en-US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구축</a:t>
                      </a:r>
                      <a:endParaRPr lang="en-US" altLang="ko-KR" sz="14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  <a:p>
                      <a:pPr marL="0" marR="0" indent="0" algn="just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ko-KR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2. </a:t>
                      </a:r>
                      <a:r>
                        <a:rPr lang="ko-KR" altLang="en-US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사례 분석을 통한 이슈 해결 기술 개발 </a:t>
                      </a:r>
                      <a:r>
                        <a:rPr lang="en-US" altLang="ko-KR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 </a:t>
                      </a:r>
                    </a:p>
                    <a:p>
                      <a:pPr marL="0" marR="0" indent="0" algn="just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ko-KR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3. </a:t>
                      </a:r>
                      <a:r>
                        <a:rPr lang="ko-KR" altLang="en-US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장애인 자립생활 지원 빅데이터 플랫폼 구축</a:t>
                      </a:r>
                      <a:endParaRPr lang="en-US" altLang="ko-KR" sz="14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  <a:p>
                      <a:pPr marL="0" marR="0" indent="0" algn="just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ko-KR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4. </a:t>
                      </a:r>
                      <a:r>
                        <a:rPr lang="ko-KR" altLang="en-US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데이터 분석 툴 개발</a:t>
                      </a:r>
                      <a:endParaRPr lang="en-US" altLang="ko-KR" sz="14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  <a:p>
                      <a:pPr marL="0" marR="0" indent="0" algn="just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ko-KR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5. </a:t>
                      </a:r>
                      <a:r>
                        <a:rPr lang="ko-KR" altLang="en-US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사용 주체별 실증 계획 수립 </a:t>
                      </a: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1799827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차세대융합기술연구원</a:t>
                      </a: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ko-KR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1. </a:t>
                      </a:r>
                      <a:r>
                        <a:rPr lang="ko-KR" altLang="en-US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장애인 무장애 이동경로 최적화 모델 개발</a:t>
                      </a:r>
                      <a:endParaRPr lang="en-US" altLang="ko-KR" sz="14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  <a:p>
                      <a:pPr marL="0" marR="0" indent="0" algn="just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ko-KR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2. </a:t>
                      </a:r>
                      <a:r>
                        <a:rPr lang="ko-KR" altLang="en-US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장애 특성별 일자리 추천 모델 개발</a:t>
                      </a:r>
                      <a:endParaRPr lang="en-US" altLang="ko-KR" sz="14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6298861"/>
                  </a:ext>
                </a:extLst>
              </a:tr>
              <a:tr h="88651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한국보건사회연구원</a:t>
                      </a: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ko-KR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1. </a:t>
                      </a:r>
                      <a:r>
                        <a:rPr lang="ko-KR" altLang="en-US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기관 보유 데이터 공개 지원 </a:t>
                      </a:r>
                      <a:endParaRPr lang="en-US" altLang="ko-KR" sz="14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  <a:p>
                      <a:pPr marL="0" marR="0" indent="0" algn="just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ko-KR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2. </a:t>
                      </a:r>
                      <a:r>
                        <a:rPr lang="ko-KR" altLang="en-US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기존 데이터 활용 제약 사항 및 해결 방안 모색 </a:t>
                      </a:r>
                      <a:endParaRPr lang="en-US" altLang="ko-KR" sz="14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  <a:p>
                      <a:pPr marL="0" marR="0" indent="0" algn="just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ko-KR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3. </a:t>
                      </a:r>
                      <a:r>
                        <a:rPr lang="ko-KR" altLang="en-US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이슈 해결을 위한 필요 데이터 연구 </a:t>
                      </a:r>
                      <a:endParaRPr lang="en-US" altLang="ko-KR" sz="14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1038525"/>
                  </a:ext>
                </a:extLst>
              </a:tr>
              <a:tr h="88651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나라에이치알 </a:t>
                      </a: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ko-KR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1. </a:t>
                      </a:r>
                      <a:r>
                        <a:rPr lang="ko-KR" altLang="en-US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고용 관련 장애인 데이터 제공 및 수집 가능한 다기종 데이터 확보 </a:t>
                      </a:r>
                      <a:endParaRPr lang="en-US" altLang="ko-KR" sz="14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  <a:p>
                      <a:pPr marL="0" marR="0" indent="0" algn="just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ko-KR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2. </a:t>
                      </a:r>
                      <a:r>
                        <a:rPr lang="ko-KR" altLang="en-US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기존 데이터 활용 제약사항 및 해결 방안 모색 </a:t>
                      </a:r>
                      <a:endParaRPr lang="en-US" altLang="ko-KR" sz="14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  <a:p>
                      <a:pPr marL="0" marR="0" indent="0" algn="just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3. </a:t>
                      </a:r>
                      <a:r>
                        <a:rPr lang="ko-KR" altLang="en-US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고용관련 데이터 제공 및 연계 방안 연구</a:t>
                      </a: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9262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27192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9317E3-C729-51FD-4468-F90C0324A3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id="{8291D9AA-E25E-E7F1-DC82-200CC477B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3D579063-2E0C-BD02-57D9-076E459996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하</a:t>
            </a:r>
            <a:r>
              <a:rPr lang="ko-KR" altLang="en-US"/>
              <a:t>반기 </a:t>
            </a:r>
            <a:r>
              <a:rPr lang="ko-KR" altLang="en-US" dirty="0"/>
              <a:t>연구수행 계획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7A3FE"/>
                </a:solidFill>
                <a:effectLst/>
                <a:uLnTx/>
                <a:uFillTx/>
                <a:cs typeface="+mn-cs"/>
              </a:rPr>
              <a:t> (1/4)</a:t>
            </a:r>
            <a:r>
              <a:rPr lang="ko-KR" altLang="en-US" dirty="0"/>
              <a:t> </a:t>
            </a:r>
            <a:r>
              <a:rPr lang="en-US" altLang="ko-KR" dirty="0"/>
              <a:t>| </a:t>
            </a:r>
            <a:endParaRPr lang="ko-KR" altLang="en-US" dirty="0">
              <a:solidFill>
                <a:schemeClr val="accent1"/>
              </a:solidFill>
            </a:endParaRP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BED56E7-B45A-AEF3-5FD4-C7C0318001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F654E2-810E-7F46-960F-321F6A68832D}" type="slidenum">
              <a:rPr kumimoji="1" lang="ko-Kore-KR" altLang="en-US" smtClean="0"/>
              <a:pPr/>
              <a:t>7</a:t>
            </a:fld>
            <a:endParaRPr kumimoji="1" lang="ko-Kore-KR" altLang="en-US" dirty="0"/>
          </a:p>
        </p:txBody>
      </p:sp>
      <p:pic>
        <p:nvPicPr>
          <p:cNvPr id="7" name="그림 6" descr="텍스트이(가) 표시된 사진&#10;&#10;자동 생성된 설명">
            <a:extLst>
              <a:ext uri="{FF2B5EF4-FFF2-40B4-BE49-F238E27FC236}">
                <a16:creationId xmlns:a16="http://schemas.microsoft.com/office/drawing/2014/main" id="{6C4C5C6F-F548-475D-B14D-C8CB07832F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059" y="136525"/>
            <a:ext cx="2633246" cy="941974"/>
          </a:xfrm>
          <a:prstGeom prst="rect">
            <a:avLst/>
          </a:prstGeom>
        </p:spPr>
      </p:pic>
      <p:graphicFrame>
        <p:nvGraphicFramePr>
          <p:cNvPr id="8" name="표 7">
            <a:extLst>
              <a:ext uri="{FF2B5EF4-FFF2-40B4-BE49-F238E27FC236}">
                <a16:creationId xmlns:a16="http://schemas.microsoft.com/office/drawing/2014/main" id="{5D093EAC-8D56-3061-79A8-88653D9B1C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2638066"/>
              </p:ext>
            </p:extLst>
          </p:nvPr>
        </p:nvGraphicFramePr>
        <p:xfrm>
          <a:off x="885699" y="1828800"/>
          <a:ext cx="9934703" cy="4742599"/>
        </p:xfrm>
        <a:graphic>
          <a:graphicData uri="http://schemas.openxmlformats.org/drawingml/2006/table">
            <a:tbl>
              <a:tblPr/>
              <a:tblGrid>
                <a:gridCol w="2023047">
                  <a:extLst>
                    <a:ext uri="{9D8B030D-6E8A-4147-A177-3AD203B41FA5}">
                      <a16:colId xmlns:a16="http://schemas.microsoft.com/office/drawing/2014/main" val="2203098494"/>
                    </a:ext>
                  </a:extLst>
                </a:gridCol>
                <a:gridCol w="7911656">
                  <a:extLst>
                    <a:ext uri="{9D8B030D-6E8A-4147-A177-3AD203B41FA5}">
                      <a16:colId xmlns:a16="http://schemas.microsoft.com/office/drawing/2014/main" val="2021203390"/>
                    </a:ext>
                  </a:extLst>
                </a:gridCol>
              </a:tblGrid>
              <a:tr h="28106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구분</a:t>
                      </a: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상세 연구 수행 계획 </a:t>
                      </a: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3611138"/>
                  </a:ext>
                </a:extLst>
              </a:tr>
              <a:tr h="88319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8</a:t>
                      </a:r>
                      <a:r>
                        <a:rPr lang="ko-KR" altLang="en-US" sz="1400" kern="0" spc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월</a:t>
                      </a:r>
                      <a:endParaRPr lang="ko-KR" altLang="en-US" sz="14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데이터 분석 툴 개발 </a:t>
                      </a:r>
                      <a:r>
                        <a:rPr lang="en-US" altLang="ko-KR" sz="9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(~</a:t>
                      </a:r>
                      <a:r>
                        <a:rPr lang="ko-KR" altLang="en-US" sz="9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계속</a:t>
                      </a:r>
                      <a:r>
                        <a:rPr lang="en-US" altLang="ko-KR" sz="9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)</a:t>
                      </a:r>
                    </a:p>
                    <a:p>
                      <a:pPr marL="0" marR="0" indent="0" algn="just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altLang="en-US" sz="9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공공 및 민간 데이터 활용 </a:t>
                      </a:r>
                      <a:r>
                        <a:rPr lang="en-US" altLang="ko-KR" sz="9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DB </a:t>
                      </a:r>
                      <a:r>
                        <a:rPr lang="ko-KR" altLang="en-US" sz="9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업데이트 구축</a:t>
                      </a:r>
                      <a:endParaRPr lang="en-US" altLang="ko-KR" sz="9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  <a:p>
                      <a:pPr marL="0" marR="0" indent="0" algn="just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altLang="en-US" sz="9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데이터 활용 제약 사항 해결 방안 연구</a:t>
                      </a:r>
                      <a:endParaRPr lang="en-US" altLang="ko-KR" sz="9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  <a:p>
                      <a:pPr marL="0" marR="0" indent="0" algn="just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altLang="en-US" sz="9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이슈 해결 기술 개발 및 데이터 연구 </a:t>
                      </a:r>
                      <a:endParaRPr lang="en-US" altLang="ko-KR" sz="9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  <a:p>
                      <a:pPr marL="0" marR="0" indent="0" algn="just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altLang="en-US" sz="9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장애인 자립생활 지원 빅데이터 플랫폼 구축 </a:t>
                      </a:r>
                      <a:r>
                        <a:rPr lang="en-US" altLang="ko-KR" sz="9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(~</a:t>
                      </a:r>
                      <a:r>
                        <a:rPr lang="ko-KR" altLang="en-US" sz="9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계속</a:t>
                      </a:r>
                      <a:r>
                        <a:rPr lang="en-US" altLang="ko-KR" sz="9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)</a:t>
                      </a: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2519369"/>
                  </a:ext>
                </a:extLst>
              </a:tr>
              <a:tr h="78599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9</a:t>
                      </a:r>
                      <a:r>
                        <a:rPr lang="ko-KR" altLang="en-US" sz="1400" kern="0" spc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월</a:t>
                      </a:r>
                      <a:endParaRPr lang="ko-KR" altLang="en-US" sz="14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공공 및 민간 데이터 활용 </a:t>
                      </a:r>
                      <a:r>
                        <a:rPr lang="en-US" altLang="ko-KR" sz="9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DB </a:t>
                      </a:r>
                      <a:r>
                        <a:rPr lang="ko-KR" altLang="en-US" sz="9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업데이트 구축</a:t>
                      </a:r>
                      <a:r>
                        <a:rPr lang="en-US" altLang="ko-KR" sz="9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(~</a:t>
                      </a:r>
                      <a:r>
                        <a:rPr lang="ko-KR" altLang="en-US" sz="9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계속</a:t>
                      </a:r>
                      <a:r>
                        <a:rPr lang="en-US" altLang="ko-KR" sz="9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)</a:t>
                      </a:r>
                    </a:p>
                    <a:p>
                      <a:pPr marL="0" marR="0" indent="0" algn="just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altLang="en-US" sz="9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데이터 활용 제약 사항 해결 방안 연구</a:t>
                      </a:r>
                      <a:r>
                        <a:rPr lang="en-US" altLang="ko-KR" sz="9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(~</a:t>
                      </a:r>
                      <a:r>
                        <a:rPr lang="ko-KR" altLang="en-US" sz="9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계속</a:t>
                      </a:r>
                      <a:r>
                        <a:rPr lang="en-US" altLang="ko-KR" sz="9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)</a:t>
                      </a:r>
                    </a:p>
                    <a:p>
                      <a:pPr marL="0" marR="0" indent="0" algn="just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altLang="en-US" sz="9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이슈 해결 기술 개발 및 데이터 연구</a:t>
                      </a:r>
                      <a:r>
                        <a:rPr lang="en-US" altLang="ko-KR" sz="9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(~</a:t>
                      </a:r>
                      <a:r>
                        <a:rPr lang="ko-KR" altLang="en-US" sz="9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계속</a:t>
                      </a:r>
                      <a:r>
                        <a:rPr lang="en-US" altLang="ko-KR" sz="9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)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장애인 자립생활 지원 빅데이터 플랫폼 구축 </a:t>
                      </a:r>
                      <a:r>
                        <a:rPr lang="en-US" altLang="ko-KR" sz="9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(~</a:t>
                      </a:r>
                      <a:r>
                        <a:rPr lang="ko-KR" altLang="en-US" sz="9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계속</a:t>
                      </a:r>
                      <a:r>
                        <a:rPr lang="en-US" altLang="ko-KR" sz="9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)</a:t>
                      </a: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1799827"/>
                  </a:ext>
                </a:extLst>
              </a:tr>
              <a:tr h="78599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10</a:t>
                      </a:r>
                      <a:r>
                        <a:rPr lang="ko-KR" altLang="en-US" sz="1400" kern="0" spc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월</a:t>
                      </a:r>
                      <a:endParaRPr lang="ko-KR" altLang="en-US" sz="14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데이터 품질 검증</a:t>
                      </a:r>
                      <a:endParaRPr lang="en-US" altLang="ko-KR" sz="9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  <a:p>
                      <a:pPr marL="0" marR="0" indent="0" algn="just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altLang="en-US" sz="9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데이터 활용 제약 사항 해결 방안 연구</a:t>
                      </a:r>
                      <a:r>
                        <a:rPr lang="en-US" altLang="ko-KR" sz="9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(~</a:t>
                      </a:r>
                      <a:r>
                        <a:rPr lang="ko-KR" altLang="en-US" sz="9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계속</a:t>
                      </a:r>
                      <a:r>
                        <a:rPr lang="en-US" altLang="ko-KR" sz="9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)</a:t>
                      </a:r>
                    </a:p>
                    <a:p>
                      <a:pPr marL="0" marR="0" indent="0" algn="just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altLang="en-US" sz="9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이슈 해결 기술 개발 및 데이터 연구</a:t>
                      </a:r>
                      <a:r>
                        <a:rPr lang="en-US" altLang="ko-KR" sz="9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(~</a:t>
                      </a:r>
                      <a:r>
                        <a:rPr lang="ko-KR" altLang="en-US" sz="9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계속</a:t>
                      </a:r>
                      <a:r>
                        <a:rPr lang="en-US" altLang="ko-KR" sz="9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)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장애인 자립생활 지원 빅데이터 플랫폼 구축 </a:t>
                      </a:r>
                      <a:r>
                        <a:rPr lang="en-US" altLang="ko-KR" sz="9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(~</a:t>
                      </a:r>
                      <a:r>
                        <a:rPr lang="ko-KR" altLang="en-US" sz="9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계속</a:t>
                      </a:r>
                      <a:r>
                        <a:rPr lang="en-US" altLang="ko-KR" sz="9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)</a:t>
                      </a: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6298861"/>
                  </a:ext>
                </a:extLst>
              </a:tr>
              <a:tr h="88319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11</a:t>
                      </a:r>
                      <a:r>
                        <a:rPr lang="ko-KR" altLang="en-US" sz="1400" kern="0" spc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월</a:t>
                      </a:r>
                      <a:endParaRPr lang="ko-KR" altLang="en-US" sz="14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데이터 품질 검증 </a:t>
                      </a:r>
                      <a:r>
                        <a:rPr lang="en-US" altLang="ko-KR" sz="9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(~</a:t>
                      </a:r>
                      <a:r>
                        <a:rPr lang="ko-KR" altLang="en-US" sz="9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계속</a:t>
                      </a:r>
                      <a:r>
                        <a:rPr lang="en-US" altLang="ko-KR" sz="9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)</a:t>
                      </a:r>
                    </a:p>
                    <a:p>
                      <a:pPr marL="0" marR="0" indent="0" algn="just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altLang="en-US" sz="9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데이터 활용 제약 사항 해결 방안 연구</a:t>
                      </a:r>
                      <a:r>
                        <a:rPr lang="en-US" altLang="ko-KR" sz="9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(~</a:t>
                      </a:r>
                      <a:r>
                        <a:rPr lang="ko-KR" altLang="en-US" sz="9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계속</a:t>
                      </a:r>
                      <a:r>
                        <a:rPr lang="en-US" altLang="ko-KR" sz="9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)</a:t>
                      </a:r>
                    </a:p>
                    <a:p>
                      <a:pPr marL="0" marR="0" indent="0" algn="just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altLang="en-US" sz="9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이슈 해결 기술 개발 및 데이터 연구</a:t>
                      </a:r>
                      <a:r>
                        <a:rPr lang="en-US" altLang="ko-KR" sz="9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(~</a:t>
                      </a:r>
                      <a:r>
                        <a:rPr lang="ko-KR" altLang="en-US" sz="9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계속</a:t>
                      </a:r>
                      <a:r>
                        <a:rPr lang="en-US" altLang="ko-KR" sz="9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)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장애인 자립생활 지원 빅데이터 플랫폼 구축 </a:t>
                      </a:r>
                      <a:r>
                        <a:rPr lang="en-US" altLang="ko-KR" sz="9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(~</a:t>
                      </a:r>
                      <a:r>
                        <a:rPr lang="ko-KR" altLang="en-US" sz="9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계속</a:t>
                      </a:r>
                      <a:r>
                        <a:rPr lang="en-US" altLang="ko-KR" sz="9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)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기술 문서 작업 및 </a:t>
                      </a:r>
                      <a:r>
                        <a:rPr lang="en-US" altLang="ko-KR" sz="9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S/W </a:t>
                      </a:r>
                      <a:r>
                        <a:rPr lang="ko-KR" altLang="en-US" sz="9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등록 작업 </a:t>
                      </a:r>
                      <a:r>
                        <a:rPr lang="en-US" altLang="ko-KR" sz="9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(~</a:t>
                      </a:r>
                      <a:r>
                        <a:rPr lang="ko-KR" altLang="en-US" sz="9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계속</a:t>
                      </a:r>
                      <a:r>
                        <a:rPr lang="en-US" altLang="ko-KR" sz="9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)</a:t>
                      </a:r>
                      <a:endParaRPr lang="en-US" altLang="ko-KR" sz="900" b="1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1038525"/>
                  </a:ext>
                </a:extLst>
              </a:tr>
              <a:tr h="1044621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12</a:t>
                      </a:r>
                      <a:r>
                        <a:rPr lang="ko-KR" altLang="en-US" sz="1400" kern="0" spc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월 </a:t>
                      </a:r>
                      <a:endParaRPr lang="ko-KR" altLang="en-US" sz="14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데이터 품질 검증 </a:t>
                      </a:r>
                      <a:r>
                        <a:rPr lang="en-US" altLang="ko-KR" sz="9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(~</a:t>
                      </a:r>
                      <a:r>
                        <a:rPr lang="ko-KR" altLang="en-US" sz="9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계속</a:t>
                      </a:r>
                      <a:r>
                        <a:rPr lang="en-US" altLang="ko-KR" sz="9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)</a:t>
                      </a:r>
                    </a:p>
                    <a:p>
                      <a:pPr marL="0" marR="0" indent="0" algn="just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altLang="en-US" sz="9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데이터 활용 제약 사항 해결 방안 연구</a:t>
                      </a:r>
                      <a:r>
                        <a:rPr lang="en-US" altLang="ko-KR" sz="9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(~</a:t>
                      </a:r>
                      <a:r>
                        <a:rPr lang="ko-KR" altLang="en-US" sz="9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계속</a:t>
                      </a:r>
                      <a:r>
                        <a:rPr lang="en-US" altLang="ko-KR" sz="9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)</a:t>
                      </a:r>
                    </a:p>
                    <a:p>
                      <a:pPr marL="0" marR="0" indent="0" algn="just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altLang="en-US" sz="9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이슈 해결 기술 개발 및 데이터 연구</a:t>
                      </a:r>
                      <a:r>
                        <a:rPr lang="en-US" altLang="ko-KR" sz="9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(~</a:t>
                      </a:r>
                      <a:r>
                        <a:rPr lang="ko-KR" altLang="en-US" sz="9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계속</a:t>
                      </a:r>
                      <a:r>
                        <a:rPr lang="en-US" altLang="ko-KR" sz="9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)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장애인 자립생활 지원 빅데이터 플랫폼 구축 </a:t>
                      </a:r>
                      <a:r>
                        <a:rPr lang="en-US" altLang="ko-KR" sz="9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(~</a:t>
                      </a:r>
                      <a:r>
                        <a:rPr lang="ko-KR" altLang="en-US" sz="9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계속</a:t>
                      </a:r>
                      <a:r>
                        <a:rPr lang="en-US" altLang="ko-KR" sz="9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)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기술 문서 작업 및 </a:t>
                      </a:r>
                      <a:r>
                        <a:rPr lang="en-US" altLang="ko-KR" sz="9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S/W </a:t>
                      </a:r>
                      <a:r>
                        <a:rPr lang="ko-KR" altLang="en-US" sz="9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등록 작업 </a:t>
                      </a:r>
                      <a:r>
                        <a:rPr lang="en-US" altLang="ko-KR" sz="9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(~</a:t>
                      </a:r>
                      <a:r>
                        <a:rPr lang="ko-KR" altLang="en-US" sz="9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계속</a:t>
                      </a:r>
                      <a:r>
                        <a:rPr lang="en-US" altLang="ko-KR" sz="9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)</a:t>
                      </a:r>
                      <a:r>
                        <a:rPr lang="ko-KR" altLang="en-US" sz="9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 </a:t>
                      </a:r>
                      <a:endParaRPr lang="en-US" altLang="ko-KR" sz="9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926233"/>
                  </a:ext>
                </a:extLst>
              </a:tr>
            </a:tbl>
          </a:graphicData>
        </a:graphic>
      </p:graphicFrame>
      <p:sp>
        <p:nvSpPr>
          <p:cNvPr id="14" name="모서리가 둥근 직사각형 4">
            <a:extLst>
              <a:ext uri="{FF2B5EF4-FFF2-40B4-BE49-F238E27FC236}">
                <a16:creationId xmlns:a16="http://schemas.microsoft.com/office/drawing/2014/main" id="{3669F763-8E40-49CF-9C81-662C6F4D1D14}"/>
              </a:ext>
            </a:extLst>
          </p:cNvPr>
          <p:cNvSpPr/>
          <p:nvPr/>
        </p:nvSpPr>
        <p:spPr>
          <a:xfrm>
            <a:off x="885698" y="1231246"/>
            <a:ext cx="3978401" cy="305473"/>
          </a:xfrm>
          <a:prstGeom prst="roundRect">
            <a:avLst>
              <a:gd name="adj" fmla="val 15885"/>
            </a:avLst>
          </a:prstGeom>
          <a:solidFill>
            <a:srgbClr val="00206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1400" dirty="0">
                <a:solidFill>
                  <a:prstClr val="white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각 기관별 </a:t>
            </a:r>
            <a:r>
              <a:rPr lang="en-US" altLang="ko-KR" sz="1400" dirty="0">
                <a:solidFill>
                  <a:prstClr val="white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2</a:t>
            </a:r>
            <a:r>
              <a:rPr kumimoji="0" lang="ko-KR" altLang="en-US" sz="1400">
                <a:solidFill>
                  <a:prstClr val="white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차년도 하반기 </a:t>
            </a:r>
            <a:r>
              <a:rPr kumimoji="0" lang="ko-KR" altLang="en-US" sz="1400" dirty="0">
                <a:solidFill>
                  <a:prstClr val="white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월별 연구계획</a:t>
            </a:r>
          </a:p>
        </p:txBody>
      </p:sp>
    </p:spTree>
    <p:extLst>
      <p:ext uri="{BB962C8B-B14F-4D97-AF65-F5344CB8AC3E}">
        <p14:creationId xmlns:p14="http://schemas.microsoft.com/office/powerpoint/2010/main" val="6798675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9317E3-C729-51FD-4468-F90C0324A3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id="{8291D9AA-E25E-E7F1-DC82-200CC477B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3D579063-2E0C-BD02-57D9-076E459996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하</a:t>
            </a:r>
            <a:r>
              <a:rPr lang="ko-KR" altLang="en-US"/>
              <a:t>반기 </a:t>
            </a:r>
            <a:r>
              <a:rPr lang="ko-KR" altLang="en-US" dirty="0"/>
              <a:t>연구수행 계획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7A3FE"/>
                </a:solidFill>
                <a:effectLst/>
                <a:uLnTx/>
                <a:uFillTx/>
                <a:cs typeface="+mn-cs"/>
              </a:rPr>
              <a:t> (2/4)</a:t>
            </a:r>
            <a:r>
              <a:rPr lang="ko-KR" altLang="en-US" dirty="0"/>
              <a:t> </a:t>
            </a:r>
            <a:r>
              <a:rPr lang="en-US" altLang="ko-KR" dirty="0"/>
              <a:t>| </a:t>
            </a:r>
            <a:endParaRPr lang="ko-KR" altLang="en-US" dirty="0">
              <a:solidFill>
                <a:schemeClr val="accent1"/>
              </a:solidFill>
            </a:endParaRP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BED56E7-B45A-AEF3-5FD4-C7C0318001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F654E2-810E-7F46-960F-321F6A68832D}" type="slidenum">
              <a:rPr kumimoji="1" lang="ko-Kore-KR" altLang="en-US" smtClean="0"/>
              <a:pPr/>
              <a:t>8</a:t>
            </a:fld>
            <a:endParaRPr kumimoji="1" lang="ko-Kore-KR" altLang="en-US"/>
          </a:p>
        </p:txBody>
      </p:sp>
      <p:pic>
        <p:nvPicPr>
          <p:cNvPr id="8" name="Picture 12" descr="A black and grey sign with white text&#10;&#10;Description automatically generated">
            <a:extLst>
              <a:ext uri="{FF2B5EF4-FFF2-40B4-BE49-F238E27FC236}">
                <a16:creationId xmlns:a16="http://schemas.microsoft.com/office/drawing/2014/main" id="{F6C49136-B089-42BB-A899-C5F759DB26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9738" y="379688"/>
            <a:ext cx="3082920" cy="534301"/>
          </a:xfrm>
          <a:prstGeom prst="rect">
            <a:avLst/>
          </a:prstGeom>
        </p:spPr>
      </p:pic>
      <p:graphicFrame>
        <p:nvGraphicFramePr>
          <p:cNvPr id="5" name="표 4">
            <a:extLst>
              <a:ext uri="{FF2B5EF4-FFF2-40B4-BE49-F238E27FC236}">
                <a16:creationId xmlns:a16="http://schemas.microsoft.com/office/drawing/2014/main" id="{FDC001AC-60E3-31CB-3519-D42D96F465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6110908"/>
              </p:ext>
            </p:extLst>
          </p:nvPr>
        </p:nvGraphicFramePr>
        <p:xfrm>
          <a:off x="885699" y="1813372"/>
          <a:ext cx="9934703" cy="4402371"/>
        </p:xfrm>
        <a:graphic>
          <a:graphicData uri="http://schemas.openxmlformats.org/drawingml/2006/table">
            <a:tbl>
              <a:tblPr/>
              <a:tblGrid>
                <a:gridCol w="2023047">
                  <a:extLst>
                    <a:ext uri="{9D8B030D-6E8A-4147-A177-3AD203B41FA5}">
                      <a16:colId xmlns:a16="http://schemas.microsoft.com/office/drawing/2014/main" val="2203098494"/>
                    </a:ext>
                  </a:extLst>
                </a:gridCol>
                <a:gridCol w="7911656">
                  <a:extLst>
                    <a:ext uri="{9D8B030D-6E8A-4147-A177-3AD203B41FA5}">
                      <a16:colId xmlns:a16="http://schemas.microsoft.com/office/drawing/2014/main" val="2021203390"/>
                    </a:ext>
                  </a:extLst>
                </a:gridCol>
              </a:tblGrid>
              <a:tr h="36411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구분</a:t>
                      </a: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상세 연구 수행 계획 </a:t>
                      </a: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3611138"/>
                  </a:ext>
                </a:extLst>
              </a:tr>
              <a:tr h="641911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8</a:t>
                      </a:r>
                      <a:r>
                        <a:rPr lang="ko-KR" altLang="en-US" sz="1400" kern="0" spc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월</a:t>
                      </a:r>
                      <a:endParaRPr lang="ko-KR" altLang="en-US" sz="14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- SCI </a:t>
                      </a:r>
                      <a:r>
                        <a:rPr lang="ko-KR" altLang="en-US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교정 및 투고 준비 중</a:t>
                      </a:r>
                      <a:endParaRPr lang="en-US" altLang="ko-KR" sz="14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2519369"/>
                  </a:ext>
                </a:extLst>
              </a:tr>
              <a:tr h="149802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9</a:t>
                      </a:r>
                      <a:r>
                        <a:rPr lang="ko-KR" altLang="en-US" sz="1400" kern="0" spc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월</a:t>
                      </a:r>
                      <a:endParaRPr lang="ko-KR" altLang="en-US" sz="14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ko-KR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- </a:t>
                      </a:r>
                      <a:r>
                        <a:rPr lang="ko-KR" altLang="en-US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특허출원 </a:t>
                      </a:r>
                      <a:r>
                        <a:rPr lang="en-US" altLang="ko-KR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2</a:t>
                      </a:r>
                      <a:r>
                        <a:rPr lang="ko-KR" altLang="en-US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건 준비</a:t>
                      </a:r>
                      <a:endParaRPr lang="en-US" altLang="ko-KR" sz="14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  <a:p>
                      <a:pPr marL="0" marR="0" indent="0" algn="just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ko-KR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- SW</a:t>
                      </a:r>
                      <a:r>
                        <a:rPr lang="ko-KR" altLang="en-US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등록 </a:t>
                      </a:r>
                      <a:r>
                        <a:rPr lang="en-US" altLang="ko-KR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2</a:t>
                      </a:r>
                      <a:r>
                        <a:rPr lang="ko-KR" altLang="en-US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건 준비</a:t>
                      </a:r>
                      <a:endParaRPr lang="en-US" altLang="ko-KR" sz="14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  <a:p>
                      <a:pPr marL="0" marR="0" indent="0" algn="just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- </a:t>
                      </a:r>
                      <a:r>
                        <a:rPr lang="ko-KR" altLang="en-US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구인구직 추천 알고리즘 설계 및 개발</a:t>
                      </a:r>
                      <a:endParaRPr lang="en-US" altLang="ko-KR" sz="14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  <a:p>
                      <a:pPr marL="0" marR="0" indent="0" algn="just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- </a:t>
                      </a:r>
                      <a:r>
                        <a:rPr lang="ko-KR" altLang="en-US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문화관광 추천 알고리즘 설계 및 개발</a:t>
                      </a: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1799827"/>
                  </a:ext>
                </a:extLst>
              </a:tr>
              <a:tr h="80656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10</a:t>
                      </a:r>
                      <a:r>
                        <a:rPr lang="ko-KR" altLang="en-US" sz="1400" kern="0" spc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월</a:t>
                      </a:r>
                      <a:endParaRPr lang="ko-KR" altLang="en-US" sz="14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- </a:t>
                      </a:r>
                      <a:r>
                        <a:rPr lang="ko-KR" altLang="en-US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구인구직 추천 알고리즘 개발 </a:t>
                      </a:r>
                      <a:r>
                        <a:rPr lang="en-US" altLang="ko-KR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(</a:t>
                      </a:r>
                      <a:r>
                        <a:rPr lang="ko-KR" altLang="en-US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계속</a:t>
                      </a:r>
                      <a:r>
                        <a:rPr lang="en-US" altLang="ko-KR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)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- </a:t>
                      </a:r>
                      <a:r>
                        <a:rPr lang="ko-KR" altLang="en-US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문화관광 추천 알고리즘 개발 </a:t>
                      </a:r>
                      <a:r>
                        <a:rPr lang="en-US" altLang="ko-KR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(</a:t>
                      </a:r>
                      <a:r>
                        <a:rPr lang="ko-KR" altLang="en-US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계속</a:t>
                      </a:r>
                      <a:r>
                        <a:rPr lang="en-US" altLang="ko-KR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)</a:t>
                      </a:r>
                      <a:endParaRPr lang="ko-KR" altLang="en-US" sz="14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6298861"/>
                  </a:ext>
                </a:extLst>
              </a:tr>
              <a:tr h="56924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11</a:t>
                      </a:r>
                      <a:r>
                        <a:rPr lang="ko-KR" altLang="en-US" sz="1400" kern="0" spc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월</a:t>
                      </a:r>
                      <a:endParaRPr lang="ko-KR" altLang="en-US" sz="14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ko-KR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- </a:t>
                      </a:r>
                      <a:r>
                        <a:rPr lang="ko-KR" altLang="en-US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추천 모델 </a:t>
                      </a:r>
                      <a:r>
                        <a:rPr lang="en-US" altLang="ko-KR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3</a:t>
                      </a:r>
                      <a:r>
                        <a:rPr lang="ko-KR" altLang="en-US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종 성능 검증</a:t>
                      </a: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1038525"/>
                  </a:ext>
                </a:extLst>
              </a:tr>
              <a:tr h="52251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12</a:t>
                      </a:r>
                      <a:r>
                        <a:rPr lang="ko-KR" altLang="en-US" sz="1400" kern="0" spc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월 </a:t>
                      </a:r>
                      <a:endParaRPr lang="ko-KR" altLang="en-US" sz="14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- 2</a:t>
                      </a:r>
                      <a:r>
                        <a:rPr lang="ko-KR" altLang="en-US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차년도 성과 검토</a:t>
                      </a: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926233"/>
                  </a:ext>
                </a:extLst>
              </a:tr>
            </a:tbl>
          </a:graphicData>
        </a:graphic>
      </p:graphicFrame>
      <p:sp>
        <p:nvSpPr>
          <p:cNvPr id="7" name="모서리가 둥근 직사각형 4">
            <a:extLst>
              <a:ext uri="{FF2B5EF4-FFF2-40B4-BE49-F238E27FC236}">
                <a16:creationId xmlns:a16="http://schemas.microsoft.com/office/drawing/2014/main" id="{A4B529A9-7CFA-56F7-C837-651FEDEFD162}"/>
              </a:ext>
            </a:extLst>
          </p:cNvPr>
          <p:cNvSpPr/>
          <p:nvPr/>
        </p:nvSpPr>
        <p:spPr>
          <a:xfrm>
            <a:off x="885698" y="1231246"/>
            <a:ext cx="3978401" cy="305473"/>
          </a:xfrm>
          <a:prstGeom prst="roundRect">
            <a:avLst>
              <a:gd name="adj" fmla="val 15885"/>
            </a:avLst>
          </a:prstGeom>
          <a:solidFill>
            <a:srgbClr val="00206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1400" dirty="0">
                <a:solidFill>
                  <a:prstClr val="white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각 기관별 </a:t>
            </a:r>
            <a:r>
              <a:rPr lang="en-US" altLang="ko-KR" sz="1400" dirty="0">
                <a:solidFill>
                  <a:prstClr val="white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2</a:t>
            </a:r>
            <a:r>
              <a:rPr kumimoji="0" lang="ko-KR" altLang="en-US" sz="1400">
                <a:solidFill>
                  <a:prstClr val="white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차년도 하반기 </a:t>
            </a:r>
            <a:r>
              <a:rPr kumimoji="0" lang="ko-KR" altLang="en-US" sz="1400" dirty="0">
                <a:solidFill>
                  <a:prstClr val="white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월별 연구계획</a:t>
            </a:r>
          </a:p>
        </p:txBody>
      </p:sp>
    </p:spTree>
    <p:extLst>
      <p:ext uri="{BB962C8B-B14F-4D97-AF65-F5344CB8AC3E}">
        <p14:creationId xmlns:p14="http://schemas.microsoft.com/office/powerpoint/2010/main" val="10621351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6450B-2EC1-6F8C-1FAD-9E10E0D415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id="{0E43AD23-2AB9-FFA3-2938-C5E25D8BE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D827952-50F3-9DE3-1C58-AD9A71986E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하</a:t>
            </a:r>
            <a:r>
              <a:rPr lang="ko-KR" altLang="en-US"/>
              <a:t>반기 </a:t>
            </a:r>
            <a:r>
              <a:rPr lang="ko-KR" altLang="en-US" dirty="0"/>
              <a:t>연구수행 계획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7A3FE"/>
                </a:solidFill>
                <a:effectLst/>
                <a:uLnTx/>
                <a:uFillTx/>
                <a:cs typeface="+mn-cs"/>
              </a:rPr>
              <a:t> (3/4)</a:t>
            </a:r>
            <a:r>
              <a:rPr lang="ko-KR" altLang="en-US" dirty="0"/>
              <a:t> </a:t>
            </a:r>
            <a:r>
              <a:rPr lang="en-US" altLang="ko-KR" dirty="0"/>
              <a:t>|</a:t>
            </a:r>
            <a:endParaRPr lang="ko-KR" altLang="en-US" dirty="0">
              <a:solidFill>
                <a:schemeClr val="accent1"/>
              </a:solidFill>
            </a:endParaRP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59F87FE0-B418-8011-868A-761B591122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F654E2-810E-7F46-960F-321F6A68832D}" type="slidenum">
              <a:rPr kumimoji="1" lang="ko-Kore-KR" altLang="en-US" smtClean="0"/>
              <a:pPr/>
              <a:t>9</a:t>
            </a:fld>
            <a:endParaRPr kumimoji="1" lang="ko-Kore-KR" altLang="en-US"/>
          </a:p>
        </p:txBody>
      </p:sp>
      <p:graphicFrame>
        <p:nvGraphicFramePr>
          <p:cNvPr id="5" name="표 4">
            <a:extLst>
              <a:ext uri="{FF2B5EF4-FFF2-40B4-BE49-F238E27FC236}">
                <a16:creationId xmlns:a16="http://schemas.microsoft.com/office/drawing/2014/main" id="{D80EBD59-2D38-4E1D-FE17-8A0BC684E1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3843797"/>
              </p:ext>
            </p:extLst>
          </p:nvPr>
        </p:nvGraphicFramePr>
        <p:xfrm>
          <a:off x="885699" y="1838771"/>
          <a:ext cx="9934703" cy="4641059"/>
        </p:xfrm>
        <a:graphic>
          <a:graphicData uri="http://schemas.openxmlformats.org/drawingml/2006/table">
            <a:tbl>
              <a:tblPr/>
              <a:tblGrid>
                <a:gridCol w="2023047">
                  <a:extLst>
                    <a:ext uri="{9D8B030D-6E8A-4147-A177-3AD203B41FA5}">
                      <a16:colId xmlns:a16="http://schemas.microsoft.com/office/drawing/2014/main" val="2203098494"/>
                    </a:ext>
                  </a:extLst>
                </a:gridCol>
                <a:gridCol w="7911656">
                  <a:extLst>
                    <a:ext uri="{9D8B030D-6E8A-4147-A177-3AD203B41FA5}">
                      <a16:colId xmlns:a16="http://schemas.microsoft.com/office/drawing/2014/main" val="2021203390"/>
                    </a:ext>
                  </a:extLst>
                </a:gridCol>
              </a:tblGrid>
              <a:tr h="26776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구분</a:t>
                      </a: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KoPubWorld돋움체 Bold" panose="00000800000000000000" pitchFamily="2" charset="-127"/>
                          <a:ea typeface="KoPubWorld돋움체 Bold" panose="00000800000000000000" pitchFamily="2" charset="-127"/>
                          <a:cs typeface="KoPubWorld돋움체 Bold" panose="00000800000000000000" pitchFamily="2" charset="-127"/>
                        </a:rPr>
                        <a:t>상세 연구 수행 계획 </a:t>
                      </a: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3611138"/>
                  </a:ext>
                </a:extLst>
              </a:tr>
              <a:tr h="52549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8</a:t>
                      </a:r>
                      <a:r>
                        <a:rPr lang="ko-KR" altLang="en-US" sz="1400" kern="0" spc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월</a:t>
                      </a:r>
                      <a:endParaRPr lang="ko-KR" altLang="en-US" sz="14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ko-KR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sci </a:t>
                      </a:r>
                      <a:r>
                        <a:rPr lang="ko-KR" altLang="en-US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논문 리뷰 결과 반영 및 수정</a:t>
                      </a:r>
                      <a:r>
                        <a:rPr lang="en-US" altLang="ko-KR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, </a:t>
                      </a:r>
                      <a:r>
                        <a:rPr lang="en-US" altLang="ko-KR" sz="1400" kern="0" spc="0" dirty="0" err="1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kci</a:t>
                      </a:r>
                      <a:r>
                        <a:rPr lang="en-US" altLang="ko-KR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 </a:t>
                      </a:r>
                      <a:r>
                        <a:rPr lang="ko-KR" altLang="en-US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논문 준비 및 작성</a:t>
                      </a: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2519369"/>
                  </a:ext>
                </a:extLst>
              </a:tr>
              <a:tr h="69668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9</a:t>
                      </a:r>
                      <a:r>
                        <a:rPr lang="ko-KR" altLang="en-US" sz="1400" kern="0" spc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월</a:t>
                      </a:r>
                      <a:endParaRPr lang="ko-KR" altLang="en-US" sz="14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ko-KR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sci </a:t>
                      </a:r>
                      <a:r>
                        <a:rPr lang="ko-KR" altLang="en-US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논문 리뷰 결과 반영 및 수정</a:t>
                      </a:r>
                      <a:r>
                        <a:rPr lang="en-US" altLang="ko-KR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, </a:t>
                      </a:r>
                      <a:r>
                        <a:rPr lang="en-US" altLang="ko-KR" sz="1400" kern="0" spc="0" dirty="0" err="1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kci</a:t>
                      </a:r>
                      <a:r>
                        <a:rPr lang="en-US" altLang="ko-KR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 </a:t>
                      </a:r>
                      <a:r>
                        <a:rPr lang="ko-KR" altLang="en-US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논문 준비 및 작성</a:t>
                      </a:r>
                    </a:p>
                    <a:p>
                      <a:pPr marL="0" marR="0" indent="0" algn="just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altLang="en-US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기관 보유 데이터 공개 지원 관련 논의</a:t>
                      </a: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1799827"/>
                  </a:ext>
                </a:extLst>
              </a:tr>
              <a:tr h="97971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10</a:t>
                      </a:r>
                      <a:r>
                        <a:rPr lang="ko-KR" altLang="en-US" sz="1400" kern="0" spc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월</a:t>
                      </a:r>
                      <a:endParaRPr lang="ko-KR" altLang="en-US" sz="14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ko-KR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sci </a:t>
                      </a:r>
                      <a:r>
                        <a:rPr lang="ko-KR" altLang="en-US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논문 리뷰 결과 반영 및 수정</a:t>
                      </a:r>
                      <a:r>
                        <a:rPr lang="en-US" altLang="ko-KR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, </a:t>
                      </a:r>
                      <a:r>
                        <a:rPr lang="en-US" altLang="ko-KR" sz="1400" kern="0" spc="0" dirty="0" err="1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kci</a:t>
                      </a:r>
                      <a:r>
                        <a:rPr lang="en-US" altLang="ko-KR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 </a:t>
                      </a:r>
                      <a:r>
                        <a:rPr lang="ko-KR" altLang="en-US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논문 준비 및 작성</a:t>
                      </a:r>
                      <a:endParaRPr lang="en-US" altLang="ko-KR" sz="14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  <a:p>
                      <a:pPr marL="0" marR="0" indent="0" algn="just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altLang="en-US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데이터정보과학회 </a:t>
                      </a:r>
                      <a:r>
                        <a:rPr lang="ko-KR" altLang="en-US" sz="1400" kern="0" spc="0" dirty="0" err="1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보사연</a:t>
                      </a:r>
                      <a:r>
                        <a:rPr lang="ko-KR" altLang="en-US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 발표 세션 구성 준비</a:t>
                      </a:r>
                      <a:endParaRPr lang="en-US" altLang="ko-KR" sz="14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  <a:p>
                      <a:pPr marL="0" marR="0" indent="0" algn="just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altLang="en-US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기존 데이터 활용 제약 사항 및 해결 방안 검토</a:t>
                      </a:r>
                      <a:r>
                        <a:rPr lang="en-US" altLang="ko-KR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, </a:t>
                      </a:r>
                      <a:r>
                        <a:rPr lang="ko-KR" altLang="en-US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이슈 해결을 위한 필요 데이터 검토</a:t>
                      </a: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6298861"/>
                  </a:ext>
                </a:extLst>
              </a:tr>
              <a:tr h="129540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11</a:t>
                      </a:r>
                      <a:r>
                        <a:rPr lang="ko-KR" altLang="en-US" sz="1400" kern="0" spc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월</a:t>
                      </a:r>
                      <a:endParaRPr lang="ko-KR" altLang="en-US" sz="14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sci </a:t>
                      </a:r>
                      <a:r>
                        <a:rPr lang="ko-KR" altLang="en-US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논문 리뷰 결과 반영 및 수정</a:t>
                      </a:r>
                      <a:r>
                        <a:rPr lang="en-US" altLang="ko-KR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, </a:t>
                      </a:r>
                      <a:r>
                        <a:rPr lang="en-US" altLang="ko-KR" sz="1400" kern="0" spc="0" dirty="0" err="1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kci</a:t>
                      </a:r>
                      <a:r>
                        <a:rPr lang="en-US" altLang="ko-KR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 </a:t>
                      </a:r>
                      <a:r>
                        <a:rPr lang="ko-KR" altLang="en-US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논문 투고</a:t>
                      </a:r>
                      <a:endParaRPr lang="en-US" altLang="ko-KR" sz="14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데이터정보과학회 </a:t>
                      </a:r>
                      <a:r>
                        <a:rPr lang="ko-KR" altLang="en-US" sz="1400" kern="0" spc="0" dirty="0" err="1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보사연</a:t>
                      </a:r>
                      <a:r>
                        <a:rPr lang="ko-KR" altLang="en-US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 발표</a:t>
                      </a:r>
                      <a:endParaRPr lang="en-US" altLang="ko-KR" sz="14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기존 데이터 활용 제약 사항 및 해결 방안 검토</a:t>
                      </a:r>
                      <a:r>
                        <a:rPr lang="en-US" altLang="ko-KR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 </a:t>
                      </a:r>
                      <a:r>
                        <a:rPr lang="ko-KR" altLang="en-US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결과와 이슈 해결을 위한 필요 데이터 검토 결과 종합하여 보고서 작성 시작</a:t>
                      </a: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1038525"/>
                  </a:ext>
                </a:extLst>
              </a:tr>
              <a:tr h="59313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12</a:t>
                      </a:r>
                      <a:r>
                        <a:rPr lang="ko-KR" altLang="en-US" sz="1400" kern="0" spc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월 </a:t>
                      </a:r>
                      <a:endParaRPr lang="ko-KR" altLang="en-US" sz="14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ko-KR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sci </a:t>
                      </a:r>
                      <a:r>
                        <a:rPr lang="ko-KR" altLang="en-US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논문 및 </a:t>
                      </a:r>
                      <a:r>
                        <a:rPr lang="en-US" altLang="ko-KR" sz="1400" kern="0" spc="0" dirty="0" err="1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kci</a:t>
                      </a:r>
                      <a:r>
                        <a:rPr lang="en-US" altLang="ko-KR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 </a:t>
                      </a:r>
                      <a:r>
                        <a:rPr lang="ko-KR" altLang="en-US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논문 최종 게재 완료</a:t>
                      </a:r>
                      <a:endParaRPr lang="en-US" altLang="ko-KR" sz="1400" kern="0" spc="0" dirty="0">
                        <a:ln>
                          <a:solidFill>
                            <a:srgbClr val="C4BC96">
                              <a:alpha val="0"/>
                            </a:srgb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  <a:p>
                      <a:pPr marL="0" marR="0" indent="0" algn="just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altLang="en-US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기존 데이터 활용 제약 사항 및 해결 방안 검토</a:t>
                      </a:r>
                      <a:r>
                        <a:rPr lang="en-US" altLang="ko-KR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 </a:t>
                      </a:r>
                      <a:r>
                        <a:rPr lang="ko-KR" altLang="en-US" sz="1400" kern="0" spc="0" dirty="0">
                          <a:ln>
                            <a:solidFill>
                              <a:srgbClr val="C4BC96">
                                <a:alpha val="0"/>
                              </a:srgb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결과와 이슈 해결을 위한 필요 데이터 검토 결과 종합하여 보고서 작성 완료</a:t>
                      </a: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926233"/>
                  </a:ext>
                </a:extLst>
              </a:tr>
            </a:tbl>
          </a:graphicData>
        </a:graphic>
      </p:graphicFrame>
      <p:pic>
        <p:nvPicPr>
          <p:cNvPr id="6" name="Picture 2">
            <a:extLst>
              <a:ext uri="{FF2B5EF4-FFF2-40B4-BE49-F238E27FC236}">
                <a16:creationId xmlns:a16="http://schemas.microsoft.com/office/drawing/2014/main" id="{EB3DDB57-80F7-C937-1D0E-C2D1ABAAE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089" y="360041"/>
            <a:ext cx="1990577" cy="682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모서리가 둥근 직사각형 4">
            <a:extLst>
              <a:ext uri="{FF2B5EF4-FFF2-40B4-BE49-F238E27FC236}">
                <a16:creationId xmlns:a16="http://schemas.microsoft.com/office/drawing/2014/main" id="{500D7205-2F50-CFEA-1035-7606AC8A2542}"/>
              </a:ext>
            </a:extLst>
          </p:cNvPr>
          <p:cNvSpPr/>
          <p:nvPr/>
        </p:nvSpPr>
        <p:spPr>
          <a:xfrm>
            <a:off x="885698" y="1231246"/>
            <a:ext cx="3978401" cy="305473"/>
          </a:xfrm>
          <a:prstGeom prst="roundRect">
            <a:avLst>
              <a:gd name="adj" fmla="val 15885"/>
            </a:avLst>
          </a:prstGeom>
          <a:solidFill>
            <a:srgbClr val="00206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1400" dirty="0">
                <a:solidFill>
                  <a:prstClr val="white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각 기관별 </a:t>
            </a:r>
            <a:r>
              <a:rPr lang="en-US" altLang="ko-KR" sz="1400" dirty="0">
                <a:solidFill>
                  <a:prstClr val="white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2</a:t>
            </a:r>
            <a:r>
              <a:rPr kumimoji="0" lang="ko-KR" altLang="en-US" sz="1400">
                <a:solidFill>
                  <a:prstClr val="white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차년도 하반기 </a:t>
            </a:r>
            <a:r>
              <a:rPr kumimoji="0" lang="ko-KR" altLang="en-US" sz="1400" dirty="0">
                <a:solidFill>
                  <a:prstClr val="white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월별 연구계획</a:t>
            </a:r>
          </a:p>
        </p:txBody>
      </p:sp>
    </p:spTree>
    <p:extLst>
      <p:ext uri="{BB962C8B-B14F-4D97-AF65-F5344CB8AC3E}">
        <p14:creationId xmlns:p14="http://schemas.microsoft.com/office/powerpoint/2010/main" val="27206371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사용자 지정 22">
      <a:dk1>
        <a:srgbClr val="000000"/>
      </a:dk1>
      <a:lt1>
        <a:srgbClr val="FFFFFF"/>
      </a:lt1>
      <a:dk2>
        <a:srgbClr val="44536A"/>
      </a:dk2>
      <a:lt2>
        <a:srgbClr val="E7E6E6"/>
      </a:lt2>
      <a:accent1>
        <a:srgbClr val="057AF6"/>
      </a:accent1>
      <a:accent2>
        <a:srgbClr val="07A3FE"/>
      </a:accent2>
      <a:accent3>
        <a:srgbClr val="00C3FD"/>
      </a:accent3>
      <a:accent4>
        <a:srgbClr val="FEC000"/>
      </a:accent4>
      <a:accent5>
        <a:srgbClr val="1E34E7"/>
      </a:accent5>
      <a:accent6>
        <a:srgbClr val="34B14A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mtClean="0">
            <a:latin typeface="S-Core Dream 5 Medium" panose="020B0503030302020204" pitchFamily="34" charset="-127"/>
            <a:ea typeface="S-Core Dream 5 Medium" panose="020B0503030302020204" pitchFamily="34" charset="-12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문서" ma:contentTypeID="0x0101008A36A8B55E49374D846D06BF30CBDA44" ma:contentTypeVersion="10" ma:contentTypeDescription="새 문서를 만듭니다." ma:contentTypeScope="" ma:versionID="2be084dbe675136389aa0516a95bd0d8">
  <xsd:schema xmlns:xsd="http://www.w3.org/2001/XMLSchema" xmlns:xs="http://www.w3.org/2001/XMLSchema" xmlns:p="http://schemas.microsoft.com/office/2006/metadata/properties" xmlns:ns2="68d79271-4eff-48ec-990c-11651ad8a0c3" xmlns:ns3="b72576cc-d4d1-49e7-a836-e426afc3b0a9" targetNamespace="http://schemas.microsoft.com/office/2006/metadata/properties" ma:root="true" ma:fieldsID="3deeec7d87f6ab39f310285637de5f31" ns2:_="" ns3:_="">
    <xsd:import namespace="68d79271-4eff-48ec-990c-11651ad8a0c3"/>
    <xsd:import namespace="b72576cc-d4d1-49e7-a836-e426afc3b0a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d79271-4eff-48ec-990c-11651ad8a0c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2576cc-d4d1-49e7-a836-e426afc3b0a9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공유 대상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세부 정보 공유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콘텐츠 형식"/>
        <xsd:element ref="dc:title" minOccurs="0" maxOccurs="1" ma:index="4" ma:displayName="제목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61E4A7C-3063-4149-BBC5-707AD9C66C1C}">
  <ds:schemaRefs>
    <ds:schemaRef ds:uri="68d79271-4eff-48ec-990c-11651ad8a0c3"/>
    <ds:schemaRef ds:uri="b72576cc-d4d1-49e7-a836-e426afc3b0a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1D91712-7B56-4F5C-B6F3-A9D50D6BC786}">
  <ds:schemaRefs>
    <ds:schemaRef ds:uri="68d79271-4eff-48ec-990c-11651ad8a0c3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www.w3.org/XML/1998/namespace"/>
    <ds:schemaRef ds:uri="http://purl.org/dc/elements/1.1/"/>
    <ds:schemaRef ds:uri="b72576cc-d4d1-49e7-a836-e426afc3b0a9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92090A1-2B4E-4FA8-B8ED-CBE1CBF2DB8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4767</TotalTime>
  <Words>3169</Words>
  <Application>Microsoft Office PowerPoint</Application>
  <PresentationFormat>와이드스크린</PresentationFormat>
  <Paragraphs>747</Paragraphs>
  <Slides>36</Slides>
  <Notes>4</Notes>
  <HiddenSlides>0</HiddenSlides>
  <MMClips>0</MMClips>
  <ScaleCrop>false</ScaleCrop>
  <HeadingPairs>
    <vt:vector size="6" baseType="variant">
      <vt:variant>
        <vt:lpstr>사용한 글꼴</vt:lpstr>
      </vt:variant>
      <vt:variant>
        <vt:i4>15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36</vt:i4>
      </vt:variant>
    </vt:vector>
  </HeadingPairs>
  <TitlesOfParts>
    <vt:vector size="52" baseType="lpstr">
      <vt:lpstr>KoPub돋움체 Medium</vt:lpstr>
      <vt:lpstr>에스코어 드림 7 ExtraBold</vt:lpstr>
      <vt:lpstr>에스코어 드림 9 Black</vt:lpstr>
      <vt:lpstr>Arial</vt:lpstr>
      <vt:lpstr>맑은 고딕</vt:lpstr>
      <vt:lpstr>에스코어 드림 4 Regular</vt:lpstr>
      <vt:lpstr>Pretendard</vt:lpstr>
      <vt:lpstr>Wingdings</vt:lpstr>
      <vt:lpstr>에스코어 드림 3 Light</vt:lpstr>
      <vt:lpstr>에스코어 드림 5 Medium</vt:lpstr>
      <vt:lpstr>에스코어 드림 5 Medium</vt:lpstr>
      <vt:lpstr>Wingdings 2</vt:lpstr>
      <vt:lpstr>KoPubWorld돋움체 Medium</vt:lpstr>
      <vt:lpstr>넥슨Lv2고딕</vt:lpstr>
      <vt:lpstr>KoPubWorld돋움체 Bold</vt:lpstr>
      <vt:lpstr>Office 테마</vt:lpstr>
      <vt:lpstr>PowerPoint 프레젠테이션</vt:lpstr>
      <vt:lpstr>PowerPoint 프레젠테이션</vt:lpstr>
      <vt:lpstr>PowerPoint 프레젠테이션</vt:lpstr>
      <vt:lpstr>01</vt:lpstr>
      <vt:lpstr>02</vt:lpstr>
      <vt:lpstr>02</vt:lpstr>
      <vt:lpstr>03</vt:lpstr>
      <vt:lpstr>03</vt:lpstr>
      <vt:lpstr>03</vt:lpstr>
      <vt:lpstr>03</vt:lpstr>
      <vt:lpstr>04</vt:lpstr>
      <vt:lpstr>04</vt:lpstr>
      <vt:lpstr>04</vt:lpstr>
      <vt:lpstr>PowerPoint 프레젠테이션</vt:lpstr>
      <vt:lpstr>01</vt:lpstr>
      <vt:lpstr>01</vt:lpstr>
      <vt:lpstr>02</vt:lpstr>
      <vt:lpstr>PowerPoint 프레젠테이션</vt:lpstr>
      <vt:lpstr>01</vt:lpstr>
      <vt:lpstr>01</vt:lpstr>
      <vt:lpstr>01</vt:lpstr>
      <vt:lpstr>01</vt:lpstr>
      <vt:lpstr>02</vt:lpstr>
      <vt:lpstr>02</vt:lpstr>
      <vt:lpstr>02</vt:lpstr>
      <vt:lpstr>03</vt:lpstr>
      <vt:lpstr>03</vt:lpstr>
      <vt:lpstr>04</vt:lpstr>
      <vt:lpstr>04</vt:lpstr>
      <vt:lpstr>04</vt:lpstr>
      <vt:lpstr>04</vt:lpstr>
      <vt:lpstr>04</vt:lpstr>
      <vt:lpstr>04</vt:lpstr>
      <vt:lpstr>04</vt:lpstr>
      <vt:lpstr>04</vt:lpstr>
      <vt:lpstr>PowerPoint 프레젠테이션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subject/>
  <dc:creator>김 효원</dc:creator>
  <cp:keywords/>
  <dc:description/>
  <cp:lastModifiedBy>이 형진</cp:lastModifiedBy>
  <cp:revision>396</cp:revision>
  <dcterms:created xsi:type="dcterms:W3CDTF">2024-03-18T07:05:02Z</dcterms:created>
  <dcterms:modified xsi:type="dcterms:W3CDTF">2025-12-09T05:40:34Z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0x0101008A36A8B55E49374D846D06BF30CBDA44</vt:lpwstr>
  </property>
</Properties>
</file>