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7"/>
  </p:notesMasterIdLst>
  <p:sldIdLst>
    <p:sldId id="278" r:id="rId2"/>
    <p:sldId id="348" r:id="rId3"/>
    <p:sldId id="334" r:id="rId4"/>
    <p:sldId id="339" r:id="rId5"/>
    <p:sldId id="321" r:id="rId6"/>
  </p:sldIdLst>
  <p:sldSz cx="12192000" cy="6858000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911" autoAdjust="0"/>
    <p:restoredTop sz="75233" autoAdjust="0"/>
  </p:normalViewPr>
  <p:slideViewPr>
    <p:cSldViewPr snapToGrid="0">
      <p:cViewPr varScale="1">
        <p:scale>
          <a:sx n="93" d="100"/>
          <a:sy n="93" d="100"/>
        </p:scale>
        <p:origin x="102" y="1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5FF029-8429-423C-BE79-68A96AF44D7F}" type="datetimeFigureOut">
              <a:rPr lang="ko-KR" altLang="en-US" smtClean="0"/>
              <a:t>2025-09-22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3B7754-CEEC-49A1-9415-0EDBE8550314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25060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46F6FA6-EE30-43CF-BA66-680F2F8211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082570E5-8D49-4664-877C-D6E92B58F8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E270841-4D4A-422B-A42C-9126D7E66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95862-2718-4118-ADF8-FA2206E718F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33583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593C565-37CC-444B-8D57-679C76590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4E4ADDB5-07AA-460B-BBD5-A6FB7826F4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C3D8C6D-0780-4D26-942C-55740D20FC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561667"/>
            <a:ext cx="2743200" cy="296333"/>
          </a:xfrm>
          <a:prstGeom prst="rect">
            <a:avLst/>
          </a:prstGeom>
        </p:spPr>
        <p:txBody>
          <a:bodyPr/>
          <a:lstStyle/>
          <a:p>
            <a:fld id="{96977EF6-C150-4455-97DA-EBE46D152F8D}" type="datetime1">
              <a:rPr lang="ko-KR" altLang="en-US" smtClean="0"/>
              <a:t>2025-09-22</a:t>
            </a:fld>
            <a:endParaRPr lang="ko-KR" alt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AA95263-5BF0-4E24-B65B-65332C7AC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638920"/>
            <a:ext cx="1371600" cy="219080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6E702F0-03D6-41A5-9C20-486674491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95862-2718-4118-ADF8-FA2206E718F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47842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9D17B4A-AF2E-4300-8E1E-8C807CF045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0A7A7A2-1413-45F1-8414-EACCFF5307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9B5CDC7-1C4C-498B-878E-1D8C45814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638920"/>
            <a:ext cx="1371600" cy="219080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F4A3DB2-87DF-4F80-BC84-EBF78A8AA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95862-2718-4118-ADF8-FA2206E718F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67193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8569884-815D-4B9A-80AD-0C42F82CE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0AF205F-7D01-446F-B91F-5FB1D35535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20D73BF-CEFC-4DFB-B82D-C95DC5212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638920"/>
            <a:ext cx="1371600" cy="219080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942415D-C727-47F0-BF11-A4A09F7EF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95862-2718-4118-ADF8-FA2206E718F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92382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7E13FC3-C986-490D-85BA-A0B03C9CA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BED5EFB-ECEA-4602-BBD3-1B2B1D1567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AFDFD3F-7E39-4DF2-9D1B-1BAAA512D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638920"/>
            <a:ext cx="1371600" cy="219080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E47CD7B-1F6E-48DE-8C32-C7D010180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95862-2718-4118-ADF8-FA2206E718F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55477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11CD64B-2470-4043-84AE-9EFB5E099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A9A7E80-0778-4F96-B807-17462D3B51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A3325FD-A6B5-4037-B111-5FE23228FD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405047C-D9FC-4C5D-82D1-09B99C611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638920"/>
            <a:ext cx="1371600" cy="219080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CED08ED-E849-49BE-A36E-5B98CB3DC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95862-2718-4118-ADF8-FA2206E718F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12984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C60E582-A7FA-4624-A982-8B9650767D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526D285-AD71-4279-ACE2-A7F581ECA7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2FA29B1-B89A-4EFC-9C5A-BB6DE51383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CFEAD3E7-DDBB-4057-B00C-9CF0ED65AD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3BB1EB0A-8469-4294-A096-4A133701F4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A1A8CE9-CF72-4BEF-A4D4-521DA23AB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95862-2718-4118-ADF8-FA2206E718F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30840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5D4F8C3-2E45-4E34-A5C6-379DA939E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3A626C79-EFF7-40A2-95F4-010A08270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638920"/>
            <a:ext cx="1371600" cy="219080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428D0040-2965-4465-BA23-EC93C5276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95862-2718-4118-ADF8-FA2206E718F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27275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3CF3DEDB-3D6D-4263-8C82-4A3056457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95862-2718-4118-ADF8-FA2206E718F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10504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F67F68F-5C56-4D76-8717-6CBC192AA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701940-28B8-4253-80B1-A76860E1B2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C9A2127D-A66F-4117-834C-016224F38B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D1C254C-C3BD-45DF-9CEE-0906D44C6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638920"/>
            <a:ext cx="1371600" cy="219080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487ABF-D983-4EC1-ABDC-5663EE935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95862-2718-4118-ADF8-FA2206E718F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98670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73A9114-79B7-4439-8A0D-7A99FEF34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D37D22E8-B66A-43A4-8CDE-A62E992B47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 dirty="0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D72558D8-DB20-462A-B693-26A1622433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0D7298E-5A4F-4099-A137-9AEAC946B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638920"/>
            <a:ext cx="1371600" cy="219080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62A8347-1825-4108-A987-6D6F56114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95862-2718-4118-ADF8-FA2206E718F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43703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4AFB180E-1FF6-4E24-830F-090754492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7733C92-DAEF-4453-BFAE-C29FC5DB72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BC8C303-9DE4-4862-895F-C3F97EC4A0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4533" y="6637867"/>
            <a:ext cx="897500" cy="2190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395862-2718-4118-ADF8-FA2206E718F1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29280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C0A0A5F-C1A9-4FE6-B033-E877A76D683C}"/>
              </a:ext>
            </a:extLst>
          </p:cNvPr>
          <p:cNvSpPr txBox="1"/>
          <p:nvPr/>
        </p:nvSpPr>
        <p:spPr>
          <a:xfrm>
            <a:off x="1731962" y="1734735"/>
            <a:ext cx="65101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데이터 기반 장애인 데이터 탐색</a:t>
            </a:r>
            <a:r>
              <a:rPr lang="en-US" altLang="ko-KR" sz="240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∙</a:t>
            </a:r>
            <a:r>
              <a:rPr lang="ko-KR" altLang="en-US" sz="240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활용 해결 기술 개발</a:t>
            </a:r>
            <a:endParaRPr lang="en-US" altLang="ko-KR" sz="2400" dirty="0">
              <a:ln>
                <a:solidFill>
                  <a:schemeClr val="accent1">
                    <a:alpha val="0"/>
                  </a:schemeClr>
                </a:solidFill>
              </a:ln>
              <a:latin typeface="KoPubWorld돋움체 Bold" panose="00000800000000000000" pitchFamily="2" charset="-127"/>
              <a:ea typeface="KoPubWorld돋움체 Bold" panose="00000800000000000000" pitchFamily="2" charset="-127"/>
              <a:cs typeface="KoPubWorld돋움체 Bold" panose="00000800000000000000" pitchFamily="2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21FFB01-C1F9-4C3E-8585-F6E7787B62AF}"/>
              </a:ext>
            </a:extLst>
          </p:cNvPr>
          <p:cNvSpPr txBox="1"/>
          <p:nvPr/>
        </p:nvSpPr>
        <p:spPr>
          <a:xfrm>
            <a:off x="8695267" y="6155267"/>
            <a:ext cx="2756746" cy="327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906463">
              <a:lnSpc>
                <a:spcPct val="120000"/>
              </a:lnSpc>
              <a:buClr>
                <a:schemeClr val="accent1"/>
              </a:buClr>
              <a:buSzPct val="130000"/>
            </a:pPr>
            <a:r>
              <a:rPr lang="en-US" altLang="zh-CN" sz="14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HY견고딕" pitchFamily="18" charset="-127"/>
                <a:cs typeface="Arial" panose="020B0604020202020204" pitchFamily="34" charset="0"/>
              </a:rPr>
              <a:t>SWEETK Co., Ltd.</a:t>
            </a:r>
            <a:endParaRPr lang="en-US" altLang="ko-KR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ea typeface="HY견고딕" pitchFamily="18" charset="-127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D71BA84-9B94-4E2F-9ECE-DDDDFCBE0DB0}"/>
              </a:ext>
            </a:extLst>
          </p:cNvPr>
          <p:cNvSpPr txBox="1"/>
          <p:nvPr/>
        </p:nvSpPr>
        <p:spPr>
          <a:xfrm>
            <a:off x="1742858" y="2783862"/>
            <a:ext cx="1393024" cy="31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ko-KR" sz="1200">
                <a:ln w="28575">
                  <a:solidFill>
                    <a:schemeClr val="tx1">
                      <a:alpha val="0"/>
                    </a:schemeClr>
                  </a:solidFill>
                </a:ln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2025.09.23</a:t>
            </a:r>
            <a:endParaRPr lang="en-US" altLang="ko-KR" sz="1200" dirty="0">
              <a:ln w="28575">
                <a:solidFill>
                  <a:schemeClr val="tx1">
                    <a:alpha val="0"/>
                  </a:schemeClr>
                </a:solidFill>
              </a:ln>
              <a:latin typeface="KoPubWorld돋움체 Medium" panose="00000600000000000000" pitchFamily="2" charset="-127"/>
              <a:ea typeface="KoPubWorld돋움체 Medium" panose="00000600000000000000" pitchFamily="2" charset="-127"/>
              <a:cs typeface="KoPubWorld돋움체 Medium" panose="00000600000000000000" pitchFamily="2" charset="-127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EC937088-38EA-4058-936A-4807D82EDA59}"/>
              </a:ext>
            </a:extLst>
          </p:cNvPr>
          <p:cNvSpPr/>
          <p:nvPr/>
        </p:nvSpPr>
        <p:spPr>
          <a:xfrm>
            <a:off x="1644900" y="1753589"/>
            <a:ext cx="87062" cy="66909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CDCD6FE-9E68-4D8E-B50D-0A506F7B5D64}"/>
              </a:ext>
            </a:extLst>
          </p:cNvPr>
          <p:cNvSpPr txBox="1"/>
          <p:nvPr/>
        </p:nvSpPr>
        <p:spPr>
          <a:xfrm>
            <a:off x="1731962" y="2134845"/>
            <a:ext cx="27430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25</a:t>
            </a:r>
            <a:r>
              <a:rPr lang="ko-KR" altLang="en-US" sz="16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년 </a:t>
            </a:r>
            <a:r>
              <a:rPr lang="en-US" altLang="ko-KR" sz="16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9</a:t>
            </a:r>
            <a:r>
              <a:rPr lang="ko-KR" altLang="en-US" sz="16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월 </a:t>
            </a:r>
            <a:r>
              <a:rPr lang="ko-KR" altLang="en-US" sz="16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월간보고 협의 진행안</a:t>
            </a:r>
            <a:endParaRPr lang="en-US" altLang="ko-KR" sz="16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KoPubWorld돋움체 Medium" panose="00000600000000000000" pitchFamily="2" charset="-127"/>
              <a:ea typeface="KoPubWorld돋움체 Medium" panose="00000600000000000000" pitchFamily="2" charset="-127"/>
              <a:cs typeface="KoPubWorld돋움체 Medium" panose="00000600000000000000" pitchFamily="2" charset="-127"/>
            </a:endParaRP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FBB829A9-27EC-22EF-1D4F-1020E99A71CC}"/>
              </a:ext>
            </a:extLst>
          </p:cNvPr>
          <p:cNvSpPr/>
          <p:nvPr/>
        </p:nvSpPr>
        <p:spPr>
          <a:xfrm>
            <a:off x="0" y="0"/>
            <a:ext cx="332155" cy="6858000"/>
          </a:xfrm>
          <a:prstGeom prst="rect">
            <a:avLst/>
          </a:prstGeom>
          <a:gradFill>
            <a:gsLst>
              <a:gs pos="21000">
                <a:srgbClr val="0280FF"/>
              </a:gs>
              <a:gs pos="85000">
                <a:srgbClr val="00C3FE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 dirty="0"/>
          </a:p>
        </p:txBody>
      </p:sp>
      <p:pic>
        <p:nvPicPr>
          <p:cNvPr id="8" name="그림 7" descr="폰트, 그래픽, 그래픽 디자인, 텍스트이(가) 표시된 사진&#10;&#10;자동 생성된 설명">
            <a:extLst>
              <a:ext uri="{FF2B5EF4-FFF2-40B4-BE49-F238E27FC236}">
                <a16:creationId xmlns:a16="http://schemas.microsoft.com/office/drawing/2014/main" id="{C80F605E-8883-2391-F47F-0D2575CCEE7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90000"/>
          </a:blip>
          <a:stretch>
            <a:fillRect/>
          </a:stretch>
        </p:blipFill>
        <p:spPr>
          <a:xfrm>
            <a:off x="573644" y="243954"/>
            <a:ext cx="1463093" cy="259946"/>
          </a:xfrm>
          <a:prstGeom prst="rect">
            <a:avLst/>
          </a:prstGeom>
        </p:spPr>
      </p:pic>
      <p:pic>
        <p:nvPicPr>
          <p:cNvPr id="12" name="그림 11" descr="폰트, 텍스트, 로고, 그래픽이(가) 표시된 사진&#10;&#10;자동 생성된 설명">
            <a:extLst>
              <a:ext uri="{FF2B5EF4-FFF2-40B4-BE49-F238E27FC236}">
                <a16:creationId xmlns:a16="http://schemas.microsoft.com/office/drawing/2014/main" id="{ADFC8D15-8C7C-0B22-4A0B-BA6905AF6733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90000"/>
          </a:blip>
          <a:stretch>
            <a:fillRect/>
          </a:stretch>
        </p:blipFill>
        <p:spPr>
          <a:xfrm>
            <a:off x="10551140" y="250897"/>
            <a:ext cx="1363579" cy="259947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B7459ACF-4D04-9690-9BE4-884EE941DD67}"/>
              </a:ext>
            </a:extLst>
          </p:cNvPr>
          <p:cNvSpPr txBox="1"/>
          <p:nvPr/>
        </p:nvSpPr>
        <p:spPr>
          <a:xfrm>
            <a:off x="961229" y="5308751"/>
            <a:ext cx="19287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ko-KR" altLang="en-US" sz="1200" dirty="0">
                <a:solidFill>
                  <a:schemeClr val="bg1">
                    <a:lumMod val="50000"/>
                  </a:schemeClr>
                </a:solidFill>
                <a:latin typeface="KoPubWorld돋움체 Medium" panose="020B0600000101010101" charset="-127"/>
                <a:ea typeface="KoPubWorld돋움체 Medium" panose="020B0600000101010101" charset="-127"/>
                <a:cs typeface="KoPubWorld돋움체 Medium" panose="020B0600000101010101" charset="-127"/>
              </a:rPr>
              <a:t>주관기관 </a:t>
            </a:r>
            <a:r>
              <a:rPr lang="en-US" altLang="ko-KR" sz="1200" dirty="0">
                <a:solidFill>
                  <a:schemeClr val="bg1">
                    <a:lumMod val="50000"/>
                  </a:schemeClr>
                </a:solidFill>
                <a:latin typeface="KoPubWorld돋움체 Medium" panose="020B0600000101010101" charset="-127"/>
                <a:ea typeface="KoPubWorld돋움체 Medium" panose="020B0600000101010101" charset="-127"/>
                <a:cs typeface="KoPubWorld돋움체 Medium" panose="020B0600000101010101" charset="-127"/>
              </a:rPr>
              <a:t>:</a:t>
            </a:r>
            <a:r>
              <a:rPr lang="ko-KR" altLang="en-US" sz="1200" dirty="0">
                <a:solidFill>
                  <a:schemeClr val="bg1">
                    <a:lumMod val="50000"/>
                  </a:schemeClr>
                </a:solidFill>
                <a:latin typeface="KoPubWorld돋움체 Medium" panose="020B0600000101010101" charset="-127"/>
                <a:ea typeface="KoPubWorld돋움체 Medium" panose="020B0600000101010101" charset="-127"/>
                <a:cs typeface="KoPubWorld돋움체 Medium" panose="020B0600000101010101" charset="-127"/>
              </a:rPr>
              <a:t> </a:t>
            </a:r>
            <a:r>
              <a:rPr lang="en-US" altLang="ko-KR" sz="1200" dirty="0">
                <a:solidFill>
                  <a:schemeClr val="bg1">
                    <a:lumMod val="50000"/>
                  </a:schemeClr>
                </a:solidFill>
                <a:latin typeface="KoPubWorld돋움체 Medium" panose="020B0600000101010101" charset="-127"/>
                <a:ea typeface="KoPubWorld돋움체 Medium" panose="020B0600000101010101" charset="-127"/>
                <a:cs typeface="KoPubWorld돋움체 Medium" panose="020B0600000101010101" charset="-127"/>
              </a:rPr>
              <a:t> </a:t>
            </a:r>
            <a:r>
              <a:rPr lang="ko-KR" altLang="en-US" sz="1200" dirty="0">
                <a:solidFill>
                  <a:schemeClr val="bg1">
                    <a:lumMod val="50000"/>
                  </a:schemeClr>
                </a:solidFill>
                <a:latin typeface="KoPubWorld돋움체 Medium" panose="020B0600000101010101" charset="-127"/>
                <a:ea typeface="KoPubWorld돋움체 Medium" panose="020B0600000101010101" charset="-127"/>
                <a:cs typeface="KoPubWorld돋움체 Medium" panose="020B0600000101010101" charset="-127"/>
              </a:rPr>
              <a:t>㈜스위트케이</a:t>
            </a:r>
            <a:endParaRPr lang="en-US" altLang="ko-KR" sz="1200" dirty="0">
              <a:solidFill>
                <a:schemeClr val="bg1">
                  <a:lumMod val="50000"/>
                </a:schemeClr>
              </a:solidFill>
              <a:latin typeface="KoPubWorld돋움체 Medium" panose="020B0600000101010101" charset="-127"/>
              <a:ea typeface="KoPubWorld돋움체 Medium" panose="020B0600000101010101" charset="-127"/>
              <a:cs typeface="KoPubWorld돋움체 Medium" panose="020B0600000101010101" charset="-127"/>
            </a:endParaRPr>
          </a:p>
        </p:txBody>
      </p:sp>
      <p:pic>
        <p:nvPicPr>
          <p:cNvPr id="14" name="Picture 6" descr="Check ">
            <a:extLst>
              <a:ext uri="{FF2B5EF4-FFF2-40B4-BE49-F238E27FC236}">
                <a16:creationId xmlns:a16="http://schemas.microsoft.com/office/drawing/2014/main" id="{16831E42-9532-0C11-71C7-663545C432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alphaModFix/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377000"/>
                    </a14:imgEffect>
                    <a14:imgEffect>
                      <a14:brightnessContrast bright="-36000" contrast="79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213" y="5356686"/>
            <a:ext cx="133869" cy="133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67EBB738-0E61-F033-4DCC-538E4FA3ECBE}"/>
              </a:ext>
            </a:extLst>
          </p:cNvPr>
          <p:cNvSpPr txBox="1"/>
          <p:nvPr/>
        </p:nvSpPr>
        <p:spPr>
          <a:xfrm>
            <a:off x="963983" y="5585973"/>
            <a:ext cx="9028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ko-KR" altLang="en-US" sz="1200" dirty="0">
                <a:solidFill>
                  <a:schemeClr val="bg1">
                    <a:lumMod val="50000"/>
                  </a:schemeClr>
                </a:solidFill>
                <a:latin typeface="KoPubWorld돋움체 Medium" panose="020B0600000101010101" charset="-127"/>
                <a:ea typeface="KoPubWorld돋움체 Medium" panose="020B0600000101010101" charset="-127"/>
                <a:cs typeface="KoPubWorld돋움체 Medium" panose="020B0600000101010101" charset="-127"/>
              </a:rPr>
              <a:t>참여기관 </a:t>
            </a:r>
            <a:r>
              <a:rPr lang="en-US" altLang="ko-KR" sz="1200" dirty="0">
                <a:solidFill>
                  <a:schemeClr val="bg1">
                    <a:lumMod val="50000"/>
                  </a:schemeClr>
                </a:solidFill>
                <a:latin typeface="KoPubWorld돋움체 Medium" panose="020B0600000101010101" charset="-127"/>
                <a:ea typeface="KoPubWorld돋움체 Medium" panose="020B0600000101010101" charset="-127"/>
                <a:cs typeface="KoPubWorld돋움체 Medium" panose="020B0600000101010101" charset="-127"/>
              </a:rPr>
              <a:t>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95F8B8D-47F3-2F5D-CDD9-F13354C6A5F1}"/>
              </a:ext>
            </a:extLst>
          </p:cNvPr>
          <p:cNvSpPr txBox="1"/>
          <p:nvPr/>
        </p:nvSpPr>
        <p:spPr>
          <a:xfrm>
            <a:off x="1674812" y="5581350"/>
            <a:ext cx="1774845" cy="6828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ts val="1640"/>
              </a:lnSpc>
            </a:pPr>
            <a:r>
              <a:rPr lang="ko-KR" altLang="en-US" sz="1200">
                <a:solidFill>
                  <a:schemeClr val="bg1">
                    <a:lumMod val="50000"/>
                  </a:schemeClr>
                </a:solidFill>
                <a:latin typeface="KoPubWorld돋움체 Medium" panose="020B0600000101010101" charset="-127"/>
                <a:ea typeface="KoPubWorld돋움체 Medium" panose="020B0600000101010101" charset="-127"/>
                <a:cs typeface="KoPubWorld돋움체 Medium" panose="020B0600000101010101" charset="-127"/>
              </a:rPr>
              <a:t> 차세대융합기술연구원</a:t>
            </a:r>
            <a:endParaRPr lang="en-US" altLang="ko-KR" sz="1200" dirty="0">
              <a:solidFill>
                <a:schemeClr val="bg1">
                  <a:lumMod val="50000"/>
                </a:schemeClr>
              </a:solidFill>
              <a:latin typeface="KoPubWorld돋움체 Medium" panose="020B0600000101010101" charset="-127"/>
              <a:ea typeface="KoPubWorld돋움체 Medium" panose="020B0600000101010101" charset="-127"/>
              <a:cs typeface="KoPubWorld돋움체 Medium" panose="020B0600000101010101" charset="-127"/>
            </a:endParaRPr>
          </a:p>
          <a:p>
            <a:pPr algn="l">
              <a:lnSpc>
                <a:spcPts val="1640"/>
              </a:lnSpc>
            </a:pPr>
            <a:r>
              <a:rPr lang="ko-KR" altLang="en-US" sz="1200">
                <a:solidFill>
                  <a:schemeClr val="bg1">
                    <a:lumMod val="50000"/>
                  </a:schemeClr>
                </a:solidFill>
                <a:latin typeface="KoPubWorld돋움체 Medium" panose="020B0600000101010101" charset="-127"/>
                <a:ea typeface="KoPubWorld돋움체 Medium" panose="020B0600000101010101" charset="-127"/>
                <a:cs typeface="KoPubWorld돋움체 Medium" panose="020B0600000101010101" charset="-127"/>
              </a:rPr>
              <a:t> 한국보건사회연구원</a:t>
            </a:r>
            <a:endParaRPr lang="en-US" altLang="ko-KR" sz="1200" dirty="0">
              <a:solidFill>
                <a:schemeClr val="bg1">
                  <a:lumMod val="50000"/>
                </a:schemeClr>
              </a:solidFill>
              <a:latin typeface="KoPubWorld돋움체 Medium" panose="020B0600000101010101" charset="-127"/>
              <a:ea typeface="KoPubWorld돋움체 Medium" panose="020B0600000101010101" charset="-127"/>
              <a:cs typeface="KoPubWorld돋움체 Medium" panose="020B0600000101010101" charset="-127"/>
            </a:endParaRPr>
          </a:p>
          <a:p>
            <a:pPr algn="l">
              <a:lnSpc>
                <a:spcPts val="1640"/>
              </a:lnSpc>
            </a:pPr>
            <a:r>
              <a:rPr lang="ko-KR" altLang="en-US" sz="1200">
                <a:solidFill>
                  <a:schemeClr val="bg1">
                    <a:lumMod val="50000"/>
                  </a:schemeClr>
                </a:solidFill>
                <a:latin typeface="KoPubWorld돋움체 Medium" panose="020B0600000101010101" charset="-127"/>
                <a:ea typeface="KoPubWorld돋움체 Medium" panose="020B0600000101010101" charset="-127"/>
                <a:cs typeface="KoPubWorld돋움체 Medium" panose="020B0600000101010101" charset="-127"/>
              </a:rPr>
              <a:t> 나라에이치알</a:t>
            </a:r>
            <a:endParaRPr lang="en-US" altLang="ko-KR" sz="1200" dirty="0">
              <a:solidFill>
                <a:schemeClr val="bg1">
                  <a:lumMod val="50000"/>
                </a:schemeClr>
              </a:solidFill>
              <a:latin typeface="KoPubWorld돋움체 Medium" panose="020B0600000101010101" charset="-127"/>
              <a:ea typeface="KoPubWorld돋움체 Medium" panose="020B0600000101010101" charset="-127"/>
              <a:cs typeface="KoPubWorld돋움체 Medium" panose="020B0600000101010101" charset="-127"/>
            </a:endParaRPr>
          </a:p>
        </p:txBody>
      </p:sp>
      <p:pic>
        <p:nvPicPr>
          <p:cNvPr id="17" name="Picture 6" descr="Check ">
            <a:extLst>
              <a:ext uri="{FF2B5EF4-FFF2-40B4-BE49-F238E27FC236}">
                <a16:creationId xmlns:a16="http://schemas.microsoft.com/office/drawing/2014/main" id="{9E6D17DF-DB4A-CD02-44E5-7AEF1FE537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alphaModFix/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377000"/>
                    </a14:imgEffect>
                    <a14:imgEffect>
                      <a14:brightnessContrast bright="-36000" contrast="79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213" y="5654637"/>
            <a:ext cx="133869" cy="133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7351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F11D9D-57EB-B8C5-A32E-0186A75085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615FE830-CA88-AB85-B280-3BC43D942DC0}"/>
              </a:ext>
            </a:extLst>
          </p:cNvPr>
          <p:cNvSpPr txBox="1"/>
          <p:nvPr/>
        </p:nvSpPr>
        <p:spPr>
          <a:xfrm>
            <a:off x="428355" y="343162"/>
            <a:ext cx="27270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Ⅰ. 25</a:t>
            </a:r>
            <a:r>
              <a:rPr lang="ko-KR" altLang="en-US" sz="160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년 </a:t>
            </a:r>
            <a:r>
              <a:rPr lang="en-US" altLang="ko-KR" sz="160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6</a:t>
            </a:r>
            <a:r>
              <a:rPr lang="ko-KR" altLang="en-US" sz="160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월 </a:t>
            </a:r>
            <a:r>
              <a:rPr lang="ko-KR" altLang="en-US" sz="160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월간회의 요약</a:t>
            </a: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6A271367-1653-454A-E035-E3C0C87D0C6E}"/>
              </a:ext>
            </a:extLst>
          </p:cNvPr>
          <p:cNvSpPr/>
          <p:nvPr/>
        </p:nvSpPr>
        <p:spPr>
          <a:xfrm>
            <a:off x="415796" y="365930"/>
            <a:ext cx="72622" cy="26990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025FB71-E594-2E9D-7BBC-C82C5297A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95862-2718-4118-ADF8-FA2206E718F1}" type="slidenum">
              <a:rPr lang="ko-KR" altLang="en-US" smtClean="0"/>
              <a:t>1</a:t>
            </a:fld>
            <a:endParaRPr lang="ko-KR" altLang="en-US" dirty="0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DBF08E60-BFFC-BFB3-2684-495B5715D6D5}"/>
              </a:ext>
            </a:extLst>
          </p:cNvPr>
          <p:cNvSpPr/>
          <p:nvPr/>
        </p:nvSpPr>
        <p:spPr bwMode="auto">
          <a:xfrm>
            <a:off x="557345" y="1565742"/>
            <a:ext cx="690656" cy="65800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algn="ctr" latinLnBrk="0">
              <a:defRPr/>
            </a:pPr>
            <a:r>
              <a:rPr lang="ko-KR" altLang="en-US" sz="120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진행</a:t>
            </a: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  <a:p>
            <a:pPr algn="ctr" latinLnBrk="0">
              <a:defRPr/>
            </a:pPr>
            <a:r>
              <a:rPr kumimoji="0" lang="ko-KR" altLang="en-US" sz="120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사항</a:t>
            </a:r>
          </a:p>
        </p:txBody>
      </p:sp>
      <p:cxnSp>
        <p:nvCxnSpPr>
          <p:cNvPr id="11" name="꺾인 연결선 105">
            <a:extLst>
              <a:ext uri="{FF2B5EF4-FFF2-40B4-BE49-F238E27FC236}">
                <a16:creationId xmlns:a16="http://schemas.microsoft.com/office/drawing/2014/main" id="{3491FA62-7AB1-4098-370A-2BE9ABABE6C1}"/>
              </a:ext>
            </a:extLst>
          </p:cNvPr>
          <p:cNvCxnSpPr>
            <a:cxnSpLocks/>
            <a:stCxn id="9" idx="3"/>
            <a:endCxn id="18" idx="1"/>
          </p:cNvCxnSpPr>
          <p:nvPr/>
        </p:nvCxnSpPr>
        <p:spPr bwMode="auto">
          <a:xfrm>
            <a:off x="1248001" y="1894747"/>
            <a:ext cx="295157" cy="17417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13EDAAA1-B830-753F-81C2-5352E0866C78}"/>
              </a:ext>
            </a:extLst>
          </p:cNvPr>
          <p:cNvSpPr/>
          <p:nvPr/>
        </p:nvSpPr>
        <p:spPr bwMode="auto">
          <a:xfrm>
            <a:off x="1543158" y="1565743"/>
            <a:ext cx="529479" cy="69284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72000" tIns="0" rIns="0" bIns="0" anchor="ctr"/>
          <a:lstStyle/>
          <a:p>
            <a:pPr algn="ctr" latinLnBrk="0">
              <a:lnSpc>
                <a:spcPct val="120000"/>
              </a:lnSpc>
              <a:defRPr/>
            </a:pPr>
            <a:r>
              <a:rPr lang="en-US" altLang="ko-KR" sz="120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1</a:t>
            </a:r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689449E6-E5F4-44D8-7BEB-F43EEA659C71}"/>
              </a:ext>
            </a:extLst>
          </p:cNvPr>
          <p:cNvSpPr/>
          <p:nvPr/>
        </p:nvSpPr>
        <p:spPr bwMode="auto">
          <a:xfrm>
            <a:off x="2121533" y="1565743"/>
            <a:ext cx="2702137" cy="69284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08000" tIns="0" rIns="0" bIns="0" anchor="ctr"/>
          <a:lstStyle/>
          <a:p>
            <a:pPr latinLnBrk="0">
              <a:lnSpc>
                <a:spcPct val="120000"/>
              </a:lnSpc>
              <a:buFont typeface="Wingdings" pitchFamily="2" charset="2"/>
              <a:buChar char="§"/>
              <a:defRPr/>
            </a:pPr>
            <a:r>
              <a:rPr lang="ko-KR" altLang="en-US" sz="120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 각 기관별 </a:t>
            </a:r>
            <a:r>
              <a:rPr lang="en-US" altLang="ko-KR" sz="120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2</a:t>
            </a:r>
            <a:r>
              <a:rPr lang="ko-KR" altLang="en-US" sz="120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차년도 연구개발 목표 및 계획 발표</a:t>
            </a:r>
            <a:endParaRPr lang="ko-KR" altLang="en-US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2B519985-4DB0-9A3B-27D8-3819070916E9}"/>
              </a:ext>
            </a:extLst>
          </p:cNvPr>
          <p:cNvSpPr/>
          <p:nvPr/>
        </p:nvSpPr>
        <p:spPr bwMode="auto">
          <a:xfrm>
            <a:off x="5133714" y="1565743"/>
            <a:ext cx="3270040" cy="69284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08000" tIns="0" rIns="0" bIns="0" anchor="ctr"/>
          <a:lstStyle/>
          <a:p>
            <a:pPr marL="87313" indent="-87313" latinLnBrk="0">
              <a:lnSpc>
                <a:spcPct val="12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ko-KR" sz="120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2</a:t>
            </a:r>
            <a:r>
              <a:rPr lang="ko-KR" altLang="en-US" sz="120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차년도 연구개발 목표 기관별 발표 및 공유</a:t>
            </a:r>
            <a:r>
              <a:rPr lang="en-US" altLang="ko-KR" sz="120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, </a:t>
            </a:r>
            <a:r>
              <a:rPr lang="ko-KR" altLang="en-US" sz="120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협조사항</a:t>
            </a: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</p:txBody>
      </p:sp>
      <p:cxnSp>
        <p:nvCxnSpPr>
          <p:cNvPr id="21" name="직선 연결선 20">
            <a:extLst>
              <a:ext uri="{FF2B5EF4-FFF2-40B4-BE49-F238E27FC236}">
                <a16:creationId xmlns:a16="http://schemas.microsoft.com/office/drawing/2014/main" id="{EF28808C-2F1C-BA2C-9CC4-0DC2EBE1E310}"/>
              </a:ext>
            </a:extLst>
          </p:cNvPr>
          <p:cNvCxnSpPr>
            <a:cxnSpLocks/>
            <a:stCxn id="19" idx="3"/>
            <a:endCxn id="20" idx="1"/>
          </p:cNvCxnSpPr>
          <p:nvPr/>
        </p:nvCxnSpPr>
        <p:spPr bwMode="auto">
          <a:xfrm>
            <a:off x="4823670" y="1912164"/>
            <a:ext cx="31004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50000"/>
              </a:schemeClr>
            </a:solidFill>
            <a:prstDash val="dash"/>
            <a:round/>
            <a:headEnd type="none" w="med" len="med"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cxnSp>
      <p:sp>
        <p:nvSpPr>
          <p:cNvPr id="38" name="직사각형 37">
            <a:extLst>
              <a:ext uri="{FF2B5EF4-FFF2-40B4-BE49-F238E27FC236}">
                <a16:creationId xmlns:a16="http://schemas.microsoft.com/office/drawing/2014/main" id="{F0FD3B18-F308-8E76-6F4E-2F7820E9D958}"/>
              </a:ext>
            </a:extLst>
          </p:cNvPr>
          <p:cNvSpPr/>
          <p:nvPr/>
        </p:nvSpPr>
        <p:spPr bwMode="auto">
          <a:xfrm>
            <a:off x="1543158" y="3079615"/>
            <a:ext cx="529479" cy="69284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72000" tIns="0" rIns="0" bIns="0" anchor="ctr"/>
          <a:lstStyle/>
          <a:p>
            <a:pPr algn="ctr" latinLnBrk="0">
              <a:lnSpc>
                <a:spcPct val="120000"/>
              </a:lnSpc>
              <a:defRPr/>
            </a:pPr>
            <a:r>
              <a:rPr lang="en-US" altLang="ko-KR" sz="120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2</a:t>
            </a:r>
          </a:p>
        </p:txBody>
      </p:sp>
      <p:sp>
        <p:nvSpPr>
          <p:cNvPr id="39" name="직사각형 38">
            <a:extLst>
              <a:ext uri="{FF2B5EF4-FFF2-40B4-BE49-F238E27FC236}">
                <a16:creationId xmlns:a16="http://schemas.microsoft.com/office/drawing/2014/main" id="{DCDBDB07-0C4E-959C-C839-375DEC538866}"/>
              </a:ext>
            </a:extLst>
          </p:cNvPr>
          <p:cNvSpPr/>
          <p:nvPr/>
        </p:nvSpPr>
        <p:spPr bwMode="auto">
          <a:xfrm>
            <a:off x="2121533" y="3079615"/>
            <a:ext cx="2702137" cy="69284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08000" tIns="0" rIns="0" bIns="0" anchor="ctr"/>
          <a:lstStyle/>
          <a:p>
            <a:pPr latinLnBrk="0">
              <a:lnSpc>
                <a:spcPct val="120000"/>
              </a:lnSpc>
              <a:buFont typeface="Wingdings" pitchFamily="2" charset="2"/>
              <a:buChar char="§"/>
              <a:defRPr/>
            </a:pPr>
            <a:r>
              <a:rPr lang="en-US" altLang="ko-KR" sz="120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 2</a:t>
            </a:r>
            <a:r>
              <a:rPr lang="ko-KR" altLang="en-US" sz="120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차년도 성과지표 및 산출물 공유</a:t>
            </a:r>
            <a:r>
              <a:rPr lang="en-US" altLang="ko-KR" sz="120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, </a:t>
            </a:r>
            <a:r>
              <a:rPr lang="ko-KR" altLang="en-US" sz="120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일정 협의</a:t>
            </a: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</p:txBody>
      </p:sp>
      <p:sp>
        <p:nvSpPr>
          <p:cNvPr id="40" name="직사각형 39">
            <a:extLst>
              <a:ext uri="{FF2B5EF4-FFF2-40B4-BE49-F238E27FC236}">
                <a16:creationId xmlns:a16="http://schemas.microsoft.com/office/drawing/2014/main" id="{8F94E007-BAA7-FC0E-20C2-E6A9302B8721}"/>
              </a:ext>
            </a:extLst>
          </p:cNvPr>
          <p:cNvSpPr/>
          <p:nvPr/>
        </p:nvSpPr>
        <p:spPr bwMode="auto">
          <a:xfrm>
            <a:off x="5133714" y="3079615"/>
            <a:ext cx="3270040" cy="69284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08000" tIns="0" rIns="0" bIns="0" anchor="ctr"/>
          <a:lstStyle/>
          <a:p>
            <a:pPr marL="87313" indent="-87313" latinLnBrk="0">
              <a:lnSpc>
                <a:spcPct val="12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ko-KR" sz="120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2</a:t>
            </a:r>
            <a:r>
              <a:rPr lang="ko-KR" altLang="en-US" sz="120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차년도 성과지표 및 산출물</a:t>
            </a:r>
            <a:r>
              <a:rPr lang="en-US" altLang="ko-KR" sz="120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, </a:t>
            </a:r>
            <a:r>
              <a:rPr lang="ko-KR" altLang="en-US" sz="120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기관별 목표 수량 공유 및 확정</a:t>
            </a: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</p:txBody>
      </p:sp>
      <p:cxnSp>
        <p:nvCxnSpPr>
          <p:cNvPr id="41" name="직선 연결선 40">
            <a:extLst>
              <a:ext uri="{FF2B5EF4-FFF2-40B4-BE49-F238E27FC236}">
                <a16:creationId xmlns:a16="http://schemas.microsoft.com/office/drawing/2014/main" id="{F2AF66D0-5AA2-2C72-9474-D744BEAEDB9E}"/>
              </a:ext>
            </a:extLst>
          </p:cNvPr>
          <p:cNvCxnSpPr>
            <a:cxnSpLocks/>
            <a:stCxn id="39" idx="3"/>
            <a:endCxn id="40" idx="1"/>
          </p:cNvCxnSpPr>
          <p:nvPr/>
        </p:nvCxnSpPr>
        <p:spPr bwMode="auto">
          <a:xfrm>
            <a:off x="4823670" y="3426036"/>
            <a:ext cx="31004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50000"/>
              </a:schemeClr>
            </a:solidFill>
            <a:prstDash val="dash"/>
            <a:round/>
            <a:headEnd type="none" w="med" len="med"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cxnSp>
      <p:sp>
        <p:nvSpPr>
          <p:cNvPr id="43" name="직사각형 42">
            <a:extLst>
              <a:ext uri="{FF2B5EF4-FFF2-40B4-BE49-F238E27FC236}">
                <a16:creationId xmlns:a16="http://schemas.microsoft.com/office/drawing/2014/main" id="{9D429D16-7A14-46E1-3A60-68CAD08E79C5}"/>
              </a:ext>
            </a:extLst>
          </p:cNvPr>
          <p:cNvSpPr/>
          <p:nvPr/>
        </p:nvSpPr>
        <p:spPr bwMode="auto">
          <a:xfrm>
            <a:off x="1543158" y="4484147"/>
            <a:ext cx="529479" cy="69284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72000" tIns="0" rIns="0" bIns="0" anchor="ctr"/>
          <a:lstStyle/>
          <a:p>
            <a:pPr algn="ctr" latinLnBrk="0">
              <a:lnSpc>
                <a:spcPct val="120000"/>
              </a:lnSpc>
              <a:defRPr/>
            </a:pPr>
            <a:r>
              <a:rPr lang="en-US" altLang="ko-KR" sz="120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3</a:t>
            </a:r>
          </a:p>
        </p:txBody>
      </p:sp>
      <p:sp>
        <p:nvSpPr>
          <p:cNvPr id="44" name="직사각형 43">
            <a:extLst>
              <a:ext uri="{FF2B5EF4-FFF2-40B4-BE49-F238E27FC236}">
                <a16:creationId xmlns:a16="http://schemas.microsoft.com/office/drawing/2014/main" id="{0552D2D4-F821-AF4A-E43A-9F7D06F2D291}"/>
              </a:ext>
            </a:extLst>
          </p:cNvPr>
          <p:cNvSpPr/>
          <p:nvPr/>
        </p:nvSpPr>
        <p:spPr bwMode="auto">
          <a:xfrm>
            <a:off x="2121533" y="4484147"/>
            <a:ext cx="2702137" cy="69284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08000" tIns="0" rIns="0" bIns="0" anchor="ctr"/>
          <a:lstStyle/>
          <a:p>
            <a:pPr latinLnBrk="0">
              <a:lnSpc>
                <a:spcPct val="120000"/>
              </a:lnSpc>
              <a:buFont typeface="Wingdings" pitchFamily="2" charset="2"/>
              <a:buChar char="§"/>
              <a:defRPr/>
            </a:pPr>
            <a:r>
              <a:rPr lang="en-US" altLang="ko-KR" sz="120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 </a:t>
            </a:r>
            <a:r>
              <a:rPr lang="ko-KR" altLang="en-US" sz="120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진척도 공유 및 협조사항</a:t>
            </a:r>
            <a:endParaRPr kumimoji="0"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</p:txBody>
      </p:sp>
      <p:sp>
        <p:nvSpPr>
          <p:cNvPr id="45" name="직사각형 44">
            <a:extLst>
              <a:ext uri="{FF2B5EF4-FFF2-40B4-BE49-F238E27FC236}">
                <a16:creationId xmlns:a16="http://schemas.microsoft.com/office/drawing/2014/main" id="{1FC5D884-DABA-FD32-1E8C-B010EA052FC3}"/>
              </a:ext>
            </a:extLst>
          </p:cNvPr>
          <p:cNvSpPr/>
          <p:nvPr/>
        </p:nvSpPr>
        <p:spPr bwMode="auto">
          <a:xfrm>
            <a:off x="5133714" y="4484147"/>
            <a:ext cx="3270040" cy="69284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08000" tIns="0" rIns="0" bIns="0" anchor="ctr"/>
          <a:lstStyle/>
          <a:p>
            <a:pPr marL="87313" indent="-87313" latinLnBrk="0">
              <a:lnSpc>
                <a:spcPct val="120000"/>
              </a:lnSpc>
              <a:buFont typeface="Arial" panose="020B0604020202020204" pitchFamily="34" charset="0"/>
              <a:buChar char="•"/>
              <a:defRPr/>
            </a:pPr>
            <a:r>
              <a:rPr lang="ko-KR" altLang="en-US" sz="120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현재까지의 데이터 산출물 공유 및 추가 데이터 수급 협의</a:t>
            </a: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</p:txBody>
      </p:sp>
      <p:cxnSp>
        <p:nvCxnSpPr>
          <p:cNvPr id="46" name="직선 연결선 45">
            <a:extLst>
              <a:ext uri="{FF2B5EF4-FFF2-40B4-BE49-F238E27FC236}">
                <a16:creationId xmlns:a16="http://schemas.microsoft.com/office/drawing/2014/main" id="{C020E322-2E4B-0869-AAD2-CE9FCE75DEC3}"/>
              </a:ext>
            </a:extLst>
          </p:cNvPr>
          <p:cNvCxnSpPr>
            <a:cxnSpLocks/>
            <a:stCxn id="44" idx="3"/>
            <a:endCxn id="45" idx="1"/>
          </p:cNvCxnSpPr>
          <p:nvPr/>
        </p:nvCxnSpPr>
        <p:spPr bwMode="auto">
          <a:xfrm>
            <a:off x="4823670" y="4830568"/>
            <a:ext cx="31004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50000"/>
              </a:schemeClr>
            </a:solidFill>
            <a:prstDash val="dash"/>
            <a:round/>
            <a:headEnd type="none" w="med" len="med"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cxnSp>
      <p:cxnSp>
        <p:nvCxnSpPr>
          <p:cNvPr id="55" name="꺾인 연결선 105">
            <a:extLst>
              <a:ext uri="{FF2B5EF4-FFF2-40B4-BE49-F238E27FC236}">
                <a16:creationId xmlns:a16="http://schemas.microsoft.com/office/drawing/2014/main" id="{2B2D8F98-E334-E6C9-3BAD-B8AE5EA57211}"/>
              </a:ext>
            </a:extLst>
          </p:cNvPr>
          <p:cNvCxnSpPr>
            <a:cxnSpLocks/>
            <a:stCxn id="9" idx="3"/>
            <a:endCxn id="38" idx="1"/>
          </p:cNvCxnSpPr>
          <p:nvPr/>
        </p:nvCxnSpPr>
        <p:spPr bwMode="auto">
          <a:xfrm>
            <a:off x="1248001" y="1894747"/>
            <a:ext cx="295157" cy="1531289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8" name="꺾인 연결선 105">
            <a:extLst>
              <a:ext uri="{FF2B5EF4-FFF2-40B4-BE49-F238E27FC236}">
                <a16:creationId xmlns:a16="http://schemas.microsoft.com/office/drawing/2014/main" id="{FFF75540-ED20-58F8-14DF-83926D62030D}"/>
              </a:ext>
            </a:extLst>
          </p:cNvPr>
          <p:cNvCxnSpPr>
            <a:cxnSpLocks/>
            <a:stCxn id="9" idx="3"/>
            <a:endCxn id="43" idx="1"/>
          </p:cNvCxnSpPr>
          <p:nvPr/>
        </p:nvCxnSpPr>
        <p:spPr bwMode="auto">
          <a:xfrm>
            <a:off x="1248001" y="1894747"/>
            <a:ext cx="295157" cy="2935821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3" name="직사각형 112">
            <a:extLst>
              <a:ext uri="{FF2B5EF4-FFF2-40B4-BE49-F238E27FC236}">
                <a16:creationId xmlns:a16="http://schemas.microsoft.com/office/drawing/2014/main" id="{C8F9DF78-5554-E6ED-4CED-DEC0B82122CF}"/>
              </a:ext>
            </a:extLst>
          </p:cNvPr>
          <p:cNvSpPr/>
          <p:nvPr/>
        </p:nvSpPr>
        <p:spPr bwMode="auto">
          <a:xfrm>
            <a:off x="8788642" y="1513113"/>
            <a:ext cx="2760617" cy="366003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52000" tIns="0" rIns="0" bIns="0" anchor="ctr"/>
          <a:lstStyle/>
          <a:p>
            <a:pPr marL="228600" indent="-228600" latinLnBrk="0">
              <a:lnSpc>
                <a:spcPct val="200000"/>
              </a:lnSpc>
              <a:buFont typeface="+mj-lt"/>
              <a:buAutoNum type="arabicPeriod"/>
              <a:defRPr/>
            </a:pP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  <a:p>
            <a:pPr marL="228600" indent="-228600" latinLnBrk="0">
              <a:lnSpc>
                <a:spcPct val="200000"/>
              </a:lnSpc>
              <a:buFont typeface="+mj-lt"/>
              <a:buAutoNum type="arabicPeriod"/>
              <a:defRPr/>
            </a:pP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  <a:p>
            <a:pPr marL="228600" indent="-228600" latinLnBrk="0">
              <a:lnSpc>
                <a:spcPct val="200000"/>
              </a:lnSpc>
              <a:buFont typeface="+mj-lt"/>
              <a:buAutoNum type="arabicPeriod"/>
              <a:defRPr/>
            </a:pP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  <a:p>
            <a:pPr marL="228600" indent="-228600" latinLnBrk="0">
              <a:lnSpc>
                <a:spcPct val="200000"/>
              </a:lnSpc>
              <a:buFont typeface="+mj-lt"/>
              <a:buAutoNum type="arabicPeriod"/>
              <a:defRPr/>
            </a:pP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  <a:p>
            <a:pPr marL="228600" indent="-228600" latinLnBrk="0">
              <a:lnSpc>
                <a:spcPct val="200000"/>
              </a:lnSpc>
              <a:buFont typeface="+mj-lt"/>
              <a:buAutoNum type="arabicPeriod"/>
              <a:defRPr/>
            </a:pPr>
            <a:r>
              <a:rPr lang="ko-KR" altLang="en-US" sz="120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추가 데이터 수급 협의</a:t>
            </a: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  <a:p>
            <a:pPr marL="228600" indent="-228600" latinLnBrk="0">
              <a:lnSpc>
                <a:spcPct val="200000"/>
              </a:lnSpc>
              <a:buFont typeface="+mj-lt"/>
              <a:buAutoNum type="arabicPeriod"/>
              <a:defRPr/>
            </a:pPr>
            <a:r>
              <a:rPr lang="ko-KR" altLang="en-US" sz="120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현 진척도 및 협조사항 협의  </a:t>
            </a: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  <a:p>
            <a:pPr marL="228600" indent="-228600" latinLnBrk="0">
              <a:lnSpc>
                <a:spcPct val="200000"/>
              </a:lnSpc>
              <a:buFont typeface="+mj-lt"/>
              <a:buAutoNum type="arabicPeriod"/>
              <a:defRPr/>
            </a:pPr>
            <a:r>
              <a:rPr lang="ko-KR" altLang="en-US" sz="120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기타 기관별 요청사항</a:t>
            </a: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  <a:p>
            <a:pPr marL="228600" indent="-228600" latinLnBrk="0">
              <a:lnSpc>
                <a:spcPct val="200000"/>
              </a:lnSpc>
              <a:buFont typeface="+mj-lt"/>
              <a:buAutoNum type="arabicPeriod"/>
              <a:defRPr/>
            </a:pP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  <a:p>
            <a:pPr marL="228600" indent="-228600" latinLnBrk="0">
              <a:lnSpc>
                <a:spcPct val="200000"/>
              </a:lnSpc>
              <a:buFont typeface="+mj-lt"/>
              <a:buAutoNum type="arabicPeriod"/>
              <a:defRPr/>
            </a:pP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  <a:p>
            <a:pPr marL="228600" indent="-228600" latinLnBrk="0">
              <a:lnSpc>
                <a:spcPct val="200000"/>
              </a:lnSpc>
              <a:buFont typeface="+mj-lt"/>
              <a:buAutoNum type="arabicPeriod"/>
              <a:defRPr/>
            </a:pP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  <a:p>
            <a:pPr marL="228600" indent="-228600" latinLnBrk="0">
              <a:lnSpc>
                <a:spcPct val="200000"/>
              </a:lnSpc>
              <a:buFont typeface="+mj-lt"/>
              <a:buAutoNum type="arabicPeriod"/>
              <a:defRPr/>
            </a:pP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</p:txBody>
      </p:sp>
      <p:sp>
        <p:nvSpPr>
          <p:cNvPr id="114" name="Text Box 20">
            <a:extLst>
              <a:ext uri="{FF2B5EF4-FFF2-40B4-BE49-F238E27FC236}">
                <a16:creationId xmlns:a16="http://schemas.microsoft.com/office/drawing/2014/main" id="{C826E3F7-DBF4-80D8-B4C3-9F04645A57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90166" y="1763070"/>
            <a:ext cx="1470476" cy="27386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99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5340" tIns="15340" rIns="15340" bIns="15340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1400" b="1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400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algn="ctr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ko-KR" altLang="en-US" sz="1500" b="0" dirty="0">
                <a:solidFill>
                  <a:srgbClr val="002060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월간 협의 </a:t>
            </a:r>
            <a:r>
              <a:rPr lang="en-US" altLang="ko-KR" sz="1500" b="0" dirty="0">
                <a:solidFill>
                  <a:srgbClr val="002060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20B0600000101010101" charset="-127"/>
              </a:rPr>
              <a:t>Agenda</a:t>
            </a:r>
            <a:endParaRPr lang="ko-KR" altLang="en-US" sz="1500" b="0" dirty="0">
              <a:solidFill>
                <a:srgbClr val="002060"/>
              </a:solidFill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</p:txBody>
      </p:sp>
      <p:sp>
        <p:nvSpPr>
          <p:cNvPr id="115" name="이등변 삼각형 114">
            <a:extLst>
              <a:ext uri="{FF2B5EF4-FFF2-40B4-BE49-F238E27FC236}">
                <a16:creationId xmlns:a16="http://schemas.microsoft.com/office/drawing/2014/main" id="{525097D6-A80D-AA9A-763E-F6F59FFE8492}"/>
              </a:ext>
            </a:extLst>
          </p:cNvPr>
          <p:cNvSpPr/>
          <p:nvPr/>
        </p:nvSpPr>
        <p:spPr>
          <a:xfrm rot="5400000">
            <a:off x="7125007" y="3250813"/>
            <a:ext cx="2931976" cy="295156"/>
          </a:xfrm>
          <a:prstGeom prst="triangl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20B0600000101010101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78576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771A292D-4D39-4BCC-8916-BC99D13C5C54}"/>
              </a:ext>
            </a:extLst>
          </p:cNvPr>
          <p:cNvSpPr txBox="1"/>
          <p:nvPr/>
        </p:nvSpPr>
        <p:spPr>
          <a:xfrm>
            <a:off x="428355" y="343162"/>
            <a:ext cx="45031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Ⅱ. 25</a:t>
            </a:r>
            <a:r>
              <a:rPr lang="ko-KR" altLang="en-US" sz="160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년 </a:t>
            </a:r>
            <a:r>
              <a:rPr lang="en-US" altLang="ko-KR" sz="160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7</a:t>
            </a:r>
            <a:r>
              <a:rPr lang="ko-KR" altLang="en-US" sz="160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월 </a:t>
            </a:r>
            <a:r>
              <a:rPr lang="ko-KR" altLang="en-US" sz="160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월간보고 협의 계획</a:t>
            </a:r>
            <a:r>
              <a:rPr lang="en-US" altLang="ko-KR" sz="160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 </a:t>
            </a:r>
            <a:r>
              <a:rPr lang="en-US" altLang="ko-KR" sz="160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(2025.07.23)</a:t>
            </a:r>
            <a:endParaRPr lang="ko-KR" altLang="en-US" sz="1600" dirty="0">
              <a:ln>
                <a:solidFill>
                  <a:schemeClr val="accent1">
                    <a:alpha val="0"/>
                  </a:schemeClr>
                </a:solidFill>
              </a:ln>
              <a:latin typeface="KoPubWorld돋움체 Bold" panose="00000800000000000000" pitchFamily="2" charset="-127"/>
              <a:ea typeface="KoPubWorld돋움체 Bold" panose="00000800000000000000" pitchFamily="2" charset="-127"/>
              <a:cs typeface="KoPubWorld돋움체 Bold" panose="00000800000000000000" pitchFamily="2" charset="-127"/>
            </a:endParaRP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93E4521E-3755-4D74-9CE0-C1B811EB5B11}"/>
              </a:ext>
            </a:extLst>
          </p:cNvPr>
          <p:cNvSpPr/>
          <p:nvPr/>
        </p:nvSpPr>
        <p:spPr>
          <a:xfrm>
            <a:off x="415796" y="365930"/>
            <a:ext cx="72622" cy="269905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95862-2718-4118-ADF8-FA2206E718F1}" type="slidenum">
              <a:rPr lang="ko-KR" altLang="en-US" smtClean="0"/>
              <a:t>2</a:t>
            </a:fld>
            <a:endParaRPr lang="ko-KR" altLang="en-US" dirty="0"/>
          </a:p>
        </p:txBody>
      </p:sp>
      <p:sp>
        <p:nvSpPr>
          <p:cNvPr id="8" name="Rectangle 18"/>
          <p:cNvSpPr>
            <a:spLocks noChangeArrowheads="1"/>
          </p:cNvSpPr>
          <p:nvPr/>
        </p:nvSpPr>
        <p:spPr bwMode="auto">
          <a:xfrm>
            <a:off x="847650" y="1397000"/>
            <a:ext cx="10496086" cy="49276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wrap="none" lIns="260773" tIns="15340" rIns="15340" bIns="15340" anchor="ctr"/>
          <a:lstStyle>
            <a:lvl1pPr latinLnBrk="1">
              <a:spcBef>
                <a:spcPct val="20000"/>
              </a:spcBef>
              <a:buChar char="•"/>
              <a:defRPr kumimoji="1" sz="1400" b="1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400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algn="ctr" eaLnBrk="1" hangingPunct="1">
              <a:lnSpc>
                <a:spcPct val="110000"/>
              </a:lnSpc>
              <a:spcBef>
                <a:spcPct val="0"/>
              </a:spcBef>
              <a:buFont typeface="Wingdings" pitchFamily="2" charset="2"/>
              <a:buNone/>
            </a:pPr>
            <a:endParaRPr lang="ko-KR" altLang="en-US" sz="1100" b="0" dirty="0">
              <a:solidFill>
                <a:srgbClr val="7F7F7F"/>
              </a:solidFill>
              <a:latin typeface="KoPub돋움체 Medium" panose="00000600000000000000" pitchFamily="2" charset="-127"/>
              <a:ea typeface="KoPub돋움체 Medium" panose="00000600000000000000" pitchFamily="2" charset="-127"/>
            </a:endParaRP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1435332" y="2497181"/>
            <a:ext cx="3644668" cy="280634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99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000" tIns="18000" rIns="18000" bIns="18000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1400" b="1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400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eaLnBrk="1" hangingPunct="1">
              <a:lnSpc>
                <a:spcPts val="1800"/>
              </a:lnSpc>
              <a:spcBef>
                <a:spcPct val="0"/>
              </a:spcBef>
              <a:buNone/>
            </a:pP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Bold" panose="00000800000000000000" pitchFamily="2" charset="-127"/>
              </a:rPr>
              <a:t>안건</a:t>
            </a: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Bold" panose="000008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None/>
            </a:pPr>
            <a:r>
              <a:rPr lang="en-US" altLang="ko-KR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01. 25</a:t>
            </a:r>
            <a:r>
              <a:rPr lang="ko-KR" altLang="en-US" sz="1200" b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년 </a:t>
            </a:r>
            <a:r>
              <a:rPr lang="en-US" altLang="ko-KR" sz="1200" b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8</a:t>
            </a:r>
            <a:r>
              <a:rPr lang="ko-KR" altLang="en-US" sz="1200" b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월 </a:t>
            </a: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월간회의 </a:t>
            </a:r>
            <a:r>
              <a:rPr lang="en-US" altLang="ko-KR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Review </a:t>
            </a:r>
          </a:p>
          <a:p>
            <a:pPr marL="228600" eaLnBrk="1" hangingPunct="1">
              <a:lnSpc>
                <a:spcPts val="1800"/>
              </a:lnSpc>
              <a:spcBef>
                <a:spcPct val="0"/>
              </a:spcBef>
              <a:buFontTx/>
              <a:buAutoNum type="arabicPeriod"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>
              <a:lnSpc>
                <a:spcPts val="1800"/>
              </a:lnSpc>
              <a:spcBef>
                <a:spcPct val="0"/>
              </a:spcBef>
              <a:buNone/>
            </a:pPr>
            <a:r>
              <a:rPr lang="en-US" altLang="ko-KR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02. </a:t>
            </a: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기관별 월간업무 수행 및 향후 계획 발표</a:t>
            </a: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>
              <a:lnSpc>
                <a:spcPts val="1800"/>
              </a:lnSpc>
              <a:spcBef>
                <a:spcPct val="0"/>
              </a:spcBef>
              <a:buNone/>
            </a:pPr>
            <a:r>
              <a:rPr lang="en-US" altLang="ko-KR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     (</a:t>
            </a: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각 기관별 공유사항 및 의견 제시</a:t>
            </a:r>
            <a:r>
              <a:rPr lang="en-US" altLang="ko-KR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)</a:t>
            </a:r>
          </a:p>
          <a:p>
            <a:pPr>
              <a:lnSpc>
                <a:spcPts val="1800"/>
              </a:lnSpc>
              <a:spcBef>
                <a:spcPct val="0"/>
              </a:spcBef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>
              <a:lnSpc>
                <a:spcPts val="1800"/>
              </a:lnSpc>
              <a:spcBef>
                <a:spcPct val="0"/>
              </a:spcBef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>
              <a:lnSpc>
                <a:spcPts val="1800"/>
              </a:lnSpc>
              <a:spcBef>
                <a:spcPct val="0"/>
              </a:spcBef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>
              <a:lnSpc>
                <a:spcPts val="1800"/>
              </a:lnSpc>
              <a:spcBef>
                <a:spcPct val="0"/>
              </a:spcBef>
              <a:buNone/>
            </a:pPr>
            <a:r>
              <a:rPr lang="en-US" altLang="ko-KR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03. </a:t>
            </a: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주요 </a:t>
            </a:r>
            <a:r>
              <a:rPr lang="en-US" altLang="ko-KR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Issue </a:t>
            </a: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정리 및 협의</a:t>
            </a: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>
              <a:lnSpc>
                <a:spcPts val="1800"/>
              </a:lnSpc>
              <a:spcBef>
                <a:spcPct val="0"/>
              </a:spcBef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>
              <a:lnSpc>
                <a:spcPts val="1800"/>
              </a:lnSpc>
              <a:spcBef>
                <a:spcPct val="0"/>
              </a:spcBef>
              <a:buNone/>
            </a:pPr>
            <a:r>
              <a:rPr lang="en-US" altLang="ko-KR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04. </a:t>
            </a: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차기 월간회의 일정 공유 및 마무리 </a:t>
            </a: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</p:txBody>
      </p:sp>
      <p:sp>
        <p:nvSpPr>
          <p:cNvPr id="39" name="Text Box 20"/>
          <p:cNvSpPr txBox="1">
            <a:spLocks noChangeArrowheads="1"/>
          </p:cNvSpPr>
          <p:nvPr/>
        </p:nvSpPr>
        <p:spPr bwMode="auto">
          <a:xfrm>
            <a:off x="3394616" y="1654362"/>
            <a:ext cx="5564546" cy="27386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99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5340" tIns="15340" rIns="15340" bIns="15340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1400" b="1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400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algn="ctr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US" altLang="ko-KR" sz="15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Bold" panose="00000800000000000000" pitchFamily="2" charset="-127"/>
              </a:rPr>
              <a:t>Agenda : </a:t>
            </a:r>
            <a:r>
              <a:rPr lang="ko-KR" altLang="en-US" sz="15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Bold" panose="00000800000000000000" pitchFamily="2" charset="-127"/>
              </a:rPr>
              <a:t>기관별 </a:t>
            </a:r>
            <a:r>
              <a:rPr lang="en-US" altLang="ko-KR" sz="15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Bold" panose="00000800000000000000" pitchFamily="2" charset="-127"/>
              </a:rPr>
              <a:t>25</a:t>
            </a:r>
            <a:r>
              <a:rPr lang="ko-KR" altLang="en-US" sz="1500" b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Bold" panose="00000800000000000000" pitchFamily="2" charset="-127"/>
              </a:rPr>
              <a:t>년 업무 </a:t>
            </a:r>
            <a:r>
              <a:rPr lang="ko-KR" altLang="en-US" sz="15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Bold" panose="00000800000000000000" pitchFamily="2" charset="-127"/>
              </a:rPr>
              <a:t>수행 내용 공유 및 향후 업무 협력사항 협의</a:t>
            </a:r>
          </a:p>
        </p:txBody>
      </p:sp>
      <p:sp>
        <p:nvSpPr>
          <p:cNvPr id="64" name="Text Box 4">
            <a:extLst>
              <a:ext uri="{FF2B5EF4-FFF2-40B4-BE49-F238E27FC236}">
                <a16:creationId xmlns:a16="http://schemas.microsoft.com/office/drawing/2014/main" id="{A89A0A93-24C7-4715-93FB-B113F4C337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7348" y="2497181"/>
            <a:ext cx="650252" cy="280634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99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000" tIns="18000" rIns="18000" bIns="18000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1400" b="1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400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Bold" panose="00000800000000000000" pitchFamily="2" charset="-127"/>
              </a:rPr>
              <a:t>소요시간</a:t>
            </a: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Bold" panose="000008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en-US" altLang="ko-KR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5 min</a:t>
            </a: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>
              <a:lnSpc>
                <a:spcPts val="1800"/>
              </a:lnSpc>
              <a:spcBef>
                <a:spcPct val="0"/>
              </a:spcBef>
              <a:buNone/>
            </a:pPr>
            <a:r>
              <a:rPr lang="en-US" altLang="ko-KR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40 min</a:t>
            </a: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>
              <a:lnSpc>
                <a:spcPts val="1800"/>
              </a:lnSpc>
              <a:spcBef>
                <a:spcPct val="0"/>
              </a:spcBef>
              <a:buNone/>
            </a:pPr>
            <a:r>
              <a:rPr lang="en-US" altLang="ko-KR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20 min</a:t>
            </a: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>
              <a:lnSpc>
                <a:spcPts val="1800"/>
              </a:lnSpc>
              <a:spcBef>
                <a:spcPct val="0"/>
              </a:spcBef>
              <a:buNone/>
            </a:pPr>
            <a:r>
              <a:rPr lang="en-US" altLang="ko-KR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5 min</a:t>
            </a:r>
            <a:endParaRPr lang="ko-KR" altLang="en-US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</p:txBody>
      </p:sp>
      <p:sp>
        <p:nvSpPr>
          <p:cNvPr id="31" name="Text Box 9">
            <a:extLst>
              <a:ext uri="{FF2B5EF4-FFF2-40B4-BE49-F238E27FC236}">
                <a16:creationId xmlns:a16="http://schemas.microsoft.com/office/drawing/2014/main" id="{3679424A-9307-410C-BAB0-6B4B62C833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386" y="2497181"/>
            <a:ext cx="889149" cy="280634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99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1400" b="1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400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Bold" panose="00000800000000000000" pitchFamily="2" charset="-127"/>
              </a:rPr>
              <a:t>진행</a:t>
            </a: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Bold" panose="000008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ko-KR" altLang="en-US" sz="1200" b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이형진 부장</a:t>
            </a: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ko-KR" altLang="en-US" sz="1200" b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이형진 부장</a:t>
            </a: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임윤정 연구원</a:t>
            </a: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오미애 센터장</a:t>
            </a: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현주영 매니저</a:t>
            </a: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ko-KR" altLang="en-US" sz="1200" b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이형진 부장</a:t>
            </a: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ko-KR" altLang="en-US" sz="1200" b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이형진 부장</a:t>
            </a: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</p:txBody>
      </p:sp>
      <p:sp>
        <p:nvSpPr>
          <p:cNvPr id="2" name="Text Box 4">
            <a:extLst>
              <a:ext uri="{FF2B5EF4-FFF2-40B4-BE49-F238E27FC236}">
                <a16:creationId xmlns:a16="http://schemas.microsoft.com/office/drawing/2014/main" id="{4A2A4DDF-1509-49B8-9AB7-805D1343A2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58150" y="2497181"/>
            <a:ext cx="2828925" cy="1402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99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000" tIns="18000" rIns="18000" bIns="18000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1400" b="1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400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Bold" panose="00000800000000000000" pitchFamily="2" charset="-127"/>
              </a:rPr>
              <a:t>참고문서</a:t>
            </a: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Bold" panose="000008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ko-KR" sz="10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ko-KR" sz="10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en-US" altLang="ko-KR" sz="10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02.</a:t>
            </a:r>
            <a:r>
              <a:rPr lang="ko-KR" altLang="en-US" sz="10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데이터 기반 장애인 데이터 탐색</a:t>
            </a:r>
            <a:r>
              <a:rPr lang="en-US" altLang="ko-KR" sz="10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,</a:t>
            </a:r>
            <a:r>
              <a:rPr lang="ko-KR" altLang="en-US" sz="10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활용 해결기술 개발</a:t>
            </a:r>
            <a:r>
              <a:rPr lang="en-US" altLang="ko-KR" sz="1000" b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_250923 </a:t>
            </a:r>
            <a:r>
              <a:rPr lang="ko-KR" altLang="en-US" sz="10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월간회의</a:t>
            </a:r>
            <a:r>
              <a:rPr lang="en-US" altLang="ko-KR" sz="10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.pdf</a:t>
            </a:r>
            <a:endParaRPr lang="ko-KR" altLang="en-US" sz="10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90764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직사각형 13">
            <a:extLst>
              <a:ext uri="{FF2B5EF4-FFF2-40B4-BE49-F238E27FC236}">
                <a16:creationId xmlns:a16="http://schemas.microsoft.com/office/drawing/2014/main" id="{93E4521E-3755-4D74-9CE0-C1B811EB5B11}"/>
              </a:ext>
            </a:extLst>
          </p:cNvPr>
          <p:cNvSpPr/>
          <p:nvPr/>
        </p:nvSpPr>
        <p:spPr>
          <a:xfrm>
            <a:off x="415796" y="365930"/>
            <a:ext cx="72622" cy="26990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95862-2718-4118-ADF8-FA2206E718F1}" type="slidenum">
              <a:rPr lang="ko-KR" altLang="en-US" smtClean="0"/>
              <a:t>3</a:t>
            </a:fld>
            <a:endParaRPr lang="ko-KR" altLang="en-US" dirty="0"/>
          </a:p>
        </p:txBody>
      </p:sp>
      <p:sp>
        <p:nvSpPr>
          <p:cNvPr id="8" name="Rectangle 18"/>
          <p:cNvSpPr>
            <a:spLocks noChangeArrowheads="1"/>
          </p:cNvSpPr>
          <p:nvPr/>
        </p:nvSpPr>
        <p:spPr bwMode="auto">
          <a:xfrm>
            <a:off x="2482525" y="1810903"/>
            <a:ext cx="7226950" cy="3806126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wrap="none" lIns="612000" tIns="15340" rIns="15340" bIns="15340" anchor="ctr"/>
          <a:lstStyle>
            <a:lvl1pPr latinLnBrk="1">
              <a:spcBef>
                <a:spcPct val="20000"/>
              </a:spcBef>
              <a:buChar char="•"/>
              <a:defRPr kumimoji="1" sz="1400" b="1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400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algn="ctr">
              <a:lnSpc>
                <a:spcPct val="200000"/>
              </a:lnSpc>
              <a:spcBef>
                <a:spcPct val="0"/>
              </a:spcBef>
              <a:buNone/>
            </a:pPr>
            <a:r>
              <a:rPr lang="ko-KR" altLang="en-US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Bold" panose="00000800000000000000" pitchFamily="2" charset="-127"/>
              </a:rPr>
              <a:t>차월 월간회의 </a:t>
            </a:r>
            <a:r>
              <a:rPr lang="en-US" altLang="ko-KR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Bold" panose="00000800000000000000" pitchFamily="2" charset="-127"/>
              </a:rPr>
              <a:t>Agenda </a:t>
            </a:r>
            <a:endParaRPr lang="en-US" altLang="ko-KR" sz="9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Bold" panose="00000800000000000000" pitchFamily="2" charset="-127"/>
            </a:endParaRPr>
          </a:p>
          <a:p>
            <a:pPr>
              <a:lnSpc>
                <a:spcPct val="200000"/>
              </a:lnSpc>
              <a:spcBef>
                <a:spcPct val="0"/>
              </a:spcBef>
              <a:buNone/>
            </a:pPr>
            <a:endParaRPr lang="en-US" altLang="ko-KR" sz="1200" dirty="0">
              <a:latin typeface="KoPub돋움체 Medium" panose="00000600000000000000" pitchFamily="2" charset="-127"/>
              <a:ea typeface="KoPub돋움체 Medium" panose="00000600000000000000" pitchFamily="2" charset="-127"/>
            </a:endParaRPr>
          </a:p>
          <a:p>
            <a:pPr>
              <a:lnSpc>
                <a:spcPct val="200000"/>
              </a:lnSpc>
              <a:spcBef>
                <a:spcPct val="0"/>
              </a:spcBef>
              <a:buNone/>
            </a:pPr>
            <a:r>
              <a:rPr lang="en-US" altLang="ko-KR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1. </a:t>
            </a: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각 기관별 월간 연구개발 수행 결과에 따른 현황 보고   </a:t>
            </a: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  <a:p>
            <a:pPr>
              <a:lnSpc>
                <a:spcPct val="200000"/>
              </a:lnSpc>
              <a:spcBef>
                <a:spcPct val="0"/>
              </a:spcBef>
              <a:buNone/>
            </a:pPr>
            <a:r>
              <a:rPr lang="en-US" altLang="ko-KR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2. </a:t>
            </a:r>
            <a:r>
              <a:rPr lang="ko-KR" altLang="en-US" sz="1200" b="0" dirty="0">
                <a:latin typeface="KoPub돋움체 Medium" panose="00000600000000000000" pitchFamily="2" charset="-127"/>
                <a:ea typeface="KoPub돋움체 Medium" panose="00000600000000000000" pitchFamily="2" charset="-127"/>
                <a:cs typeface="KoPubWorld돋움체 Medium" panose="00000600000000000000" pitchFamily="2" charset="-127"/>
              </a:rPr>
              <a:t>각 기관별 연구개발 이슈사항 논의 및 협의사항 공유   </a:t>
            </a:r>
            <a:endParaRPr lang="en-US" altLang="ko-KR" sz="1200" b="0" dirty="0">
              <a:latin typeface="KoPub돋움체 Medium" panose="00000600000000000000" pitchFamily="2" charset="-127"/>
              <a:ea typeface="KoPub돋움체 Medium" panose="00000600000000000000" pitchFamily="2" charset="-127"/>
              <a:cs typeface="KoPubWorld돋움체 Medium" panose="00000600000000000000" pitchFamily="2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9AA98A2-5124-46AF-AACF-1C9CFA7DB7EE}"/>
              </a:ext>
            </a:extLst>
          </p:cNvPr>
          <p:cNvSpPr txBox="1"/>
          <p:nvPr/>
        </p:nvSpPr>
        <p:spPr>
          <a:xfrm>
            <a:off x="452107" y="331605"/>
            <a:ext cx="16850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Ⅲ. </a:t>
            </a:r>
            <a:r>
              <a:rPr lang="ko-KR" altLang="en-US" sz="160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차기 회의 안건</a:t>
            </a:r>
          </a:p>
        </p:txBody>
      </p:sp>
    </p:spTree>
    <p:extLst>
      <p:ext uri="{BB962C8B-B14F-4D97-AF65-F5344CB8AC3E}">
        <p14:creationId xmlns:p14="http://schemas.microsoft.com/office/powerpoint/2010/main" val="9066148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95"/>
          <p:cNvSpPr>
            <a:spLocks noChangeArrowheads="1"/>
          </p:cNvSpPr>
          <p:nvPr/>
        </p:nvSpPr>
        <p:spPr bwMode="gray">
          <a:xfrm rot="5400000">
            <a:off x="1877955" y="1313104"/>
            <a:ext cx="201132" cy="12300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3175" algn="ctr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rot="10800000" vert="eaVert" wrap="none" lIns="36000" tIns="36000" rIns="36000" bIns="36000" anchor="ctr"/>
          <a:lstStyle>
            <a:lvl1pPr algn="r" eaLnBrk="0" hangingPunct="0">
              <a:defRPr kumimoji="1" sz="28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algn="r" eaLnBrk="0" hangingPunct="0">
              <a:defRPr kumimoji="1" sz="28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algn="r" eaLnBrk="0" hangingPunct="0">
              <a:defRPr kumimoji="1" sz="28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algn="r" eaLnBrk="0" hangingPunct="0">
              <a:defRPr kumimoji="1" sz="28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algn="r" eaLnBrk="0" hangingPunct="0">
              <a:defRPr kumimoji="1" sz="28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endParaRPr lang="ko-KR" altLang="en-US" sz="1200" b="1" dirty="0">
              <a:latin typeface="Arial" panose="020B0604020202020204" pitchFamily="34" charset="0"/>
              <a:ea typeface="맑은 고딕" panose="020B0503020000020004" pitchFamily="50" charset="-127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71A292D-4D39-4BCC-8916-BC99D13C5C54}"/>
              </a:ext>
            </a:extLst>
          </p:cNvPr>
          <p:cNvSpPr txBox="1"/>
          <p:nvPr/>
        </p:nvSpPr>
        <p:spPr>
          <a:xfrm>
            <a:off x="4661161" y="2868696"/>
            <a:ext cx="286969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감사합니다</a:t>
            </a:r>
          </a:p>
        </p:txBody>
      </p:sp>
    </p:spTree>
    <p:extLst>
      <p:ext uri="{BB962C8B-B14F-4D97-AF65-F5344CB8AC3E}">
        <p14:creationId xmlns:p14="http://schemas.microsoft.com/office/powerpoint/2010/main" val="4489198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63292</TotalTime>
  <Words>261</Words>
  <Application>Microsoft Office PowerPoint</Application>
  <PresentationFormat>와이드스크린</PresentationFormat>
  <Paragraphs>83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3" baseType="lpstr">
      <vt:lpstr>HY견고딕</vt:lpstr>
      <vt:lpstr>맑은 고딕</vt:lpstr>
      <vt:lpstr>Arial</vt:lpstr>
      <vt:lpstr>KoPubWorld돋움체 Bold</vt:lpstr>
      <vt:lpstr>KoPubWorld돋움체 Medium</vt:lpstr>
      <vt:lpstr>KoPub돋움체 Medium</vt:lpstr>
      <vt:lpstr>Wingdings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김민철</dc:creator>
  <cp:lastModifiedBy>이 형진</cp:lastModifiedBy>
  <cp:revision>577</cp:revision>
  <cp:lastPrinted>2017-12-16T09:36:09Z</cp:lastPrinted>
  <dcterms:created xsi:type="dcterms:W3CDTF">2017-07-18T07:58:20Z</dcterms:created>
  <dcterms:modified xsi:type="dcterms:W3CDTF">2025-09-22T04:56:12Z</dcterms:modified>
</cp:coreProperties>
</file>