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7"/>
  </p:notesMasterIdLst>
  <p:sldIdLst>
    <p:sldId id="278" r:id="rId2"/>
    <p:sldId id="348" r:id="rId3"/>
    <p:sldId id="334" r:id="rId4"/>
    <p:sldId id="339" r:id="rId5"/>
    <p:sldId id="321" r:id="rId6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11" autoAdjust="0"/>
    <p:restoredTop sz="75233" autoAdjust="0"/>
  </p:normalViewPr>
  <p:slideViewPr>
    <p:cSldViewPr snapToGrid="0">
      <p:cViewPr varScale="1">
        <p:scale>
          <a:sx n="102" d="100"/>
          <a:sy n="102" d="100"/>
        </p:scale>
        <p:origin x="36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5FF029-8429-423C-BE79-68A96AF44D7F}" type="datetimeFigureOut">
              <a:rPr lang="ko-KR" altLang="en-US" smtClean="0"/>
              <a:t>2025-07-21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B7754-CEEC-49A1-9415-0EDBE8550314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25060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6F6FA6-EE30-43CF-BA66-680F2F821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82570E5-8D49-4664-877C-D6E92B58F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270841-4D4A-422B-A42C-9126D7E66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358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93C565-37CC-444B-8D57-679C76590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E4ADDB5-07AA-460B-BBD5-A6FB7826F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3D8C6D-0780-4D26-942C-55740D20FC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561667"/>
            <a:ext cx="2743200" cy="296333"/>
          </a:xfrm>
          <a:prstGeom prst="rect">
            <a:avLst/>
          </a:prstGeom>
        </p:spPr>
        <p:txBody>
          <a:bodyPr/>
          <a:lstStyle/>
          <a:p>
            <a:fld id="{96977EF6-C150-4455-97DA-EBE46D152F8D}" type="datetime1">
              <a:rPr lang="ko-KR" altLang="en-US" smtClean="0"/>
              <a:t>2025-07-21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AA95263-5BF0-4E24-B65B-65332C7AC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E702F0-03D6-41A5-9C20-486674491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47842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D17B4A-AF2E-4300-8E1E-8C807CF045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0A7A7A2-1413-45F1-8414-EACCFF530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9B5CDC7-1C4C-498B-878E-1D8C45814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F4A3DB2-87DF-4F80-BC84-EBF78A8AA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719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569884-815D-4B9A-80AD-0C42F82CE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AF205F-7D01-446F-B91F-5FB1D3553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20D73BF-CEFC-4DFB-B82D-C95DC521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42415D-C727-47F0-BF11-A4A09F7EF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9238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E13FC3-C986-490D-85BA-A0B03C9CA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BED5EFB-ECEA-4602-BBD3-1B2B1D156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AFDFD3F-7E39-4DF2-9D1B-1BAAA512D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47CD7B-1F6E-48DE-8C32-C7D010180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55477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1CD64B-2470-4043-84AE-9EFB5E099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9A7E80-0778-4F96-B807-17462D3B51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3325FD-A6B5-4037-B111-5FE23228F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405047C-D9FC-4C5D-82D1-09B99C611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CED08ED-E849-49BE-A36E-5B98CB3DC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1298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60E582-A7FA-4624-A982-8B9650767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526D285-AD71-4279-ACE2-A7F581ECA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2FA29B1-B89A-4EFC-9C5A-BB6DE5138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FEAD3E7-DDBB-4057-B00C-9CF0ED65AD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BB1EB0A-8469-4294-A096-4A133701F4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A1A8CE9-CF72-4BEF-A4D4-521DA23AB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3084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D4F8C3-2E45-4E34-A5C6-379DA939E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A626C79-EFF7-40A2-95F4-010A0827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28D0040-2965-4465-BA23-EC93C5276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2727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CF3DEDB-3D6D-4263-8C82-4A3056457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050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67F68F-5C56-4D76-8717-6CBC192AA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701940-28B8-4253-80B1-A76860E1B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9A2127D-A66F-4117-834C-016224F38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D1C254C-C3BD-45DF-9CEE-0906D44C6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487ABF-D983-4EC1-ABDC-5663EE93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867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3A9114-79B7-4439-8A0D-7A99FEF34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37D22E8-B66A-43A4-8CDE-A62E992B4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72558D8-DB20-462A-B693-26A1622433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0D7298E-5A4F-4099-A137-9AEAC946B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2A8347-1825-4108-A987-6D6F56114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370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AFB180E-1FF6-4E24-830F-090754492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7733C92-DAEF-4453-BFAE-C29FC5DB7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C8C303-9DE4-4862-895F-C3F97EC4A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4533" y="6637867"/>
            <a:ext cx="897500" cy="219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95862-2718-4118-ADF8-FA2206E718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2928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0A0A5F-C1A9-4FE6-B033-E877A76D683C}"/>
              </a:ext>
            </a:extLst>
          </p:cNvPr>
          <p:cNvSpPr txBox="1"/>
          <p:nvPr/>
        </p:nvSpPr>
        <p:spPr>
          <a:xfrm>
            <a:off x="1731962" y="1734735"/>
            <a:ext cx="6510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데이터 기반 장애인 데이터 탐색</a:t>
            </a:r>
            <a:r>
              <a:rPr lang="en-US" altLang="ko-KR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∙</a:t>
            </a:r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활용 해결 기술 개발</a:t>
            </a:r>
            <a:endParaRPr lang="en-US" altLang="ko-KR" sz="2400" dirty="0">
              <a:ln>
                <a:solidFill>
                  <a:schemeClr val="accent1">
                    <a:alpha val="0"/>
                  </a:scheme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1FFB01-C1F9-4C3E-8585-F6E7787B62AF}"/>
              </a:ext>
            </a:extLst>
          </p:cNvPr>
          <p:cNvSpPr txBox="1"/>
          <p:nvPr/>
        </p:nvSpPr>
        <p:spPr>
          <a:xfrm>
            <a:off x="8695267" y="6155267"/>
            <a:ext cx="2756746" cy="327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06463">
              <a:lnSpc>
                <a:spcPct val="120000"/>
              </a:lnSpc>
              <a:buClr>
                <a:schemeClr val="accent1"/>
              </a:buClr>
              <a:buSzPct val="130000"/>
            </a:pPr>
            <a:r>
              <a:rPr lang="en-US" altLang="zh-CN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rPr>
              <a:t>SWEETK Co., Ltd.</a:t>
            </a:r>
            <a:endParaRPr lang="en-US" altLang="ko-KR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HY견고딕" pitchFamily="18" charset="-127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71BA84-9B94-4E2F-9ECE-DDDDFCBE0DB0}"/>
              </a:ext>
            </a:extLst>
          </p:cNvPr>
          <p:cNvSpPr txBox="1"/>
          <p:nvPr/>
        </p:nvSpPr>
        <p:spPr>
          <a:xfrm>
            <a:off x="1742858" y="2783862"/>
            <a:ext cx="1393024" cy="284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1200">
                <a:ln w="28575">
                  <a:solidFill>
                    <a:schemeClr val="tx1">
                      <a:alpha val="0"/>
                    </a:schemeClr>
                  </a:solidFill>
                </a:ln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2025.07.22</a:t>
            </a:r>
            <a:endParaRPr lang="en-US" altLang="ko-KR" sz="1200" dirty="0">
              <a:ln w="28575">
                <a:solidFill>
                  <a:schemeClr val="tx1">
                    <a:alpha val="0"/>
                  </a:schemeClr>
                </a:solidFill>
              </a:ln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C937088-38EA-4058-936A-4807D82EDA59}"/>
              </a:ext>
            </a:extLst>
          </p:cNvPr>
          <p:cNvSpPr/>
          <p:nvPr/>
        </p:nvSpPr>
        <p:spPr>
          <a:xfrm>
            <a:off x="1644900" y="1753589"/>
            <a:ext cx="87062" cy="66909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DCD6FE-9E68-4D8E-B50D-0A506F7B5D64}"/>
              </a:ext>
            </a:extLst>
          </p:cNvPr>
          <p:cNvSpPr txBox="1"/>
          <p:nvPr/>
        </p:nvSpPr>
        <p:spPr>
          <a:xfrm>
            <a:off x="1731962" y="2134845"/>
            <a:ext cx="3068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7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월간보고 협의 진행안</a:t>
            </a:r>
            <a:endParaRPr lang="en-US" altLang="ko-KR" sz="16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BB829A9-27EC-22EF-1D4F-1020E99A71CC}"/>
              </a:ext>
            </a:extLst>
          </p:cNvPr>
          <p:cNvSpPr/>
          <p:nvPr/>
        </p:nvSpPr>
        <p:spPr>
          <a:xfrm>
            <a:off x="0" y="0"/>
            <a:ext cx="332155" cy="6858000"/>
          </a:xfrm>
          <a:prstGeom prst="rect">
            <a:avLst/>
          </a:prstGeom>
          <a:gradFill>
            <a:gsLst>
              <a:gs pos="21000">
                <a:srgbClr val="0280FF"/>
              </a:gs>
              <a:gs pos="85000">
                <a:srgbClr val="00C3FE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pic>
        <p:nvPicPr>
          <p:cNvPr id="8" name="그림 7" descr="폰트, 그래픽, 그래픽 디자인, 텍스트이(가) 표시된 사진&#10;&#10;자동 생성된 설명">
            <a:extLst>
              <a:ext uri="{FF2B5EF4-FFF2-40B4-BE49-F238E27FC236}">
                <a16:creationId xmlns:a16="http://schemas.microsoft.com/office/drawing/2014/main" id="{C80F605E-8883-2391-F47F-0D2575CCEE7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90000"/>
          </a:blip>
          <a:stretch>
            <a:fillRect/>
          </a:stretch>
        </p:blipFill>
        <p:spPr>
          <a:xfrm>
            <a:off x="573644" y="243954"/>
            <a:ext cx="1463093" cy="259946"/>
          </a:xfrm>
          <a:prstGeom prst="rect">
            <a:avLst/>
          </a:prstGeom>
        </p:spPr>
      </p:pic>
      <p:pic>
        <p:nvPicPr>
          <p:cNvPr id="12" name="그림 11" descr="폰트, 텍스트, 로고, 그래픽이(가) 표시된 사진&#10;&#10;자동 생성된 설명">
            <a:extLst>
              <a:ext uri="{FF2B5EF4-FFF2-40B4-BE49-F238E27FC236}">
                <a16:creationId xmlns:a16="http://schemas.microsoft.com/office/drawing/2014/main" id="{ADFC8D15-8C7C-0B22-4A0B-BA6905AF673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90000"/>
          </a:blip>
          <a:stretch>
            <a:fillRect/>
          </a:stretch>
        </p:blipFill>
        <p:spPr>
          <a:xfrm>
            <a:off x="10551140" y="250897"/>
            <a:ext cx="1363579" cy="2599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7459ACF-4D04-9690-9BE4-884EE941DD67}"/>
              </a:ext>
            </a:extLst>
          </p:cNvPr>
          <p:cNvSpPr txBox="1"/>
          <p:nvPr/>
        </p:nvSpPr>
        <p:spPr>
          <a:xfrm>
            <a:off x="961229" y="5308751"/>
            <a:ext cx="19287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주관기관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: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㈜스위트케이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</p:txBody>
      </p:sp>
      <p:pic>
        <p:nvPicPr>
          <p:cNvPr id="14" name="Picture 6" descr="Check ">
            <a:extLst>
              <a:ext uri="{FF2B5EF4-FFF2-40B4-BE49-F238E27FC236}">
                <a16:creationId xmlns:a16="http://schemas.microsoft.com/office/drawing/2014/main" id="{16831E42-9532-0C11-71C7-663545C432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77000"/>
                    </a14:imgEffect>
                    <a14:imgEffect>
                      <a14:brightnessContrast bright="-36000" contrast="7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13" y="5356686"/>
            <a:ext cx="133869" cy="13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7EBB738-0E61-F033-4DCC-538E4FA3ECBE}"/>
              </a:ext>
            </a:extLst>
          </p:cNvPr>
          <p:cNvSpPr txBox="1"/>
          <p:nvPr/>
        </p:nvSpPr>
        <p:spPr>
          <a:xfrm>
            <a:off x="963983" y="5585973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참여기관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5F8B8D-47F3-2F5D-CDD9-F13354C6A5F1}"/>
              </a:ext>
            </a:extLst>
          </p:cNvPr>
          <p:cNvSpPr txBox="1"/>
          <p:nvPr/>
        </p:nvSpPr>
        <p:spPr>
          <a:xfrm>
            <a:off x="1674812" y="5581350"/>
            <a:ext cx="1774845" cy="6828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1640"/>
              </a:lnSpc>
            </a:pPr>
            <a:r>
              <a:rPr lang="ko-KR" altLang="en-US" sz="120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차세대융합기술연구원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  <a:p>
            <a:pPr algn="l">
              <a:lnSpc>
                <a:spcPts val="1640"/>
              </a:lnSpc>
            </a:pPr>
            <a:r>
              <a:rPr lang="ko-KR" altLang="en-US" sz="120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한국보건사회연구원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  <a:p>
            <a:pPr algn="l">
              <a:lnSpc>
                <a:spcPts val="1640"/>
              </a:lnSpc>
            </a:pPr>
            <a:r>
              <a:rPr lang="ko-KR" altLang="en-US" sz="120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나라에이치알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</p:txBody>
      </p:sp>
      <p:pic>
        <p:nvPicPr>
          <p:cNvPr id="17" name="Picture 6" descr="Check ">
            <a:extLst>
              <a:ext uri="{FF2B5EF4-FFF2-40B4-BE49-F238E27FC236}">
                <a16:creationId xmlns:a16="http://schemas.microsoft.com/office/drawing/2014/main" id="{9E6D17DF-DB4A-CD02-44E5-7AEF1FE53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377000"/>
                    </a14:imgEffect>
                    <a14:imgEffect>
                      <a14:brightnessContrast bright="-36000" contrast="7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13" y="5654637"/>
            <a:ext cx="133869" cy="13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351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11D9D-57EB-B8C5-A32E-0186A7508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15FE830-CA88-AB85-B280-3BC43D942DC0}"/>
              </a:ext>
            </a:extLst>
          </p:cNvPr>
          <p:cNvSpPr txBox="1"/>
          <p:nvPr/>
        </p:nvSpPr>
        <p:spPr>
          <a:xfrm>
            <a:off x="428355" y="343162"/>
            <a:ext cx="27270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Ⅰ. 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6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월간회의 요약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6A271367-1653-454A-E035-E3C0C87D0C6E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25FB71-E594-2E9D-7BBC-C82C5297A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DBF08E60-BFFC-BFB3-2684-495B5715D6D5}"/>
              </a:ext>
            </a:extLst>
          </p:cNvPr>
          <p:cNvSpPr/>
          <p:nvPr/>
        </p:nvSpPr>
        <p:spPr bwMode="auto">
          <a:xfrm>
            <a:off x="557345" y="1565742"/>
            <a:ext cx="690656" cy="6580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 latinLnBrk="0"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진행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algn="ctr" latinLnBrk="0">
              <a:defRPr/>
            </a:pPr>
            <a:r>
              <a:rPr kumimoji="0"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사항</a:t>
            </a:r>
          </a:p>
        </p:txBody>
      </p:sp>
      <p:cxnSp>
        <p:nvCxnSpPr>
          <p:cNvPr id="11" name="꺾인 연결선 105">
            <a:extLst>
              <a:ext uri="{FF2B5EF4-FFF2-40B4-BE49-F238E27FC236}">
                <a16:creationId xmlns:a16="http://schemas.microsoft.com/office/drawing/2014/main" id="{3491FA62-7AB1-4098-370A-2BE9ABABE6C1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 bwMode="auto">
          <a:xfrm>
            <a:off x="1248001" y="1894747"/>
            <a:ext cx="295157" cy="1741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13EDAAA1-B830-753F-81C2-5352E0866C78}"/>
              </a:ext>
            </a:extLst>
          </p:cNvPr>
          <p:cNvSpPr/>
          <p:nvPr/>
        </p:nvSpPr>
        <p:spPr bwMode="auto">
          <a:xfrm>
            <a:off x="1543158" y="1565743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1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689449E6-E5F4-44D8-7BEB-F43EEA659C71}"/>
              </a:ext>
            </a:extLst>
          </p:cNvPr>
          <p:cNvSpPr/>
          <p:nvPr/>
        </p:nvSpPr>
        <p:spPr bwMode="auto">
          <a:xfrm>
            <a:off x="2121533" y="1565743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각 기관별 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연구개발 목표 및 계획 발표</a:t>
            </a:r>
            <a:endParaRPr lang="ko-KR" altLang="en-US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2B519985-4DB0-9A3B-27D8-3819070916E9}"/>
              </a:ext>
            </a:extLst>
          </p:cNvPr>
          <p:cNvSpPr/>
          <p:nvPr/>
        </p:nvSpPr>
        <p:spPr bwMode="auto">
          <a:xfrm>
            <a:off x="5133714" y="1565743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연구개발 목표 기관별 발표 및 공유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협조사항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EF28808C-2F1C-BA2C-9CC4-0DC2EBE1E310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 bwMode="auto">
          <a:xfrm>
            <a:off x="4823670" y="1912164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F0FD3B18-F308-8E76-6F4E-2F7820E9D958}"/>
              </a:ext>
            </a:extLst>
          </p:cNvPr>
          <p:cNvSpPr/>
          <p:nvPr/>
        </p:nvSpPr>
        <p:spPr bwMode="auto">
          <a:xfrm>
            <a:off x="1543158" y="3079615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DCDBDB07-0C4E-959C-C839-375DEC538866}"/>
              </a:ext>
            </a:extLst>
          </p:cNvPr>
          <p:cNvSpPr/>
          <p:nvPr/>
        </p:nvSpPr>
        <p:spPr bwMode="auto">
          <a:xfrm>
            <a:off x="2121533" y="3079615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성과지표 및 산출물 공유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일정 협의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8F94E007-BAA7-FC0E-20C2-E6A9302B8721}"/>
              </a:ext>
            </a:extLst>
          </p:cNvPr>
          <p:cNvSpPr/>
          <p:nvPr/>
        </p:nvSpPr>
        <p:spPr bwMode="auto">
          <a:xfrm>
            <a:off x="5133714" y="3079615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성과지표 및 산출물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기관별 목표 수량 공유 및 확정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41" name="직선 연결선 40">
            <a:extLst>
              <a:ext uri="{FF2B5EF4-FFF2-40B4-BE49-F238E27FC236}">
                <a16:creationId xmlns:a16="http://schemas.microsoft.com/office/drawing/2014/main" id="{F2AF66D0-5AA2-2C72-9474-D744BEAEDB9E}"/>
              </a:ext>
            </a:extLst>
          </p:cNvPr>
          <p:cNvCxnSpPr>
            <a:cxnSpLocks/>
            <a:stCxn id="39" idx="3"/>
            <a:endCxn id="40" idx="1"/>
          </p:cNvCxnSpPr>
          <p:nvPr/>
        </p:nvCxnSpPr>
        <p:spPr bwMode="auto">
          <a:xfrm>
            <a:off x="4823670" y="3426036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9D429D16-7A14-46E1-3A60-68CAD08E79C5}"/>
              </a:ext>
            </a:extLst>
          </p:cNvPr>
          <p:cNvSpPr/>
          <p:nvPr/>
        </p:nvSpPr>
        <p:spPr bwMode="auto">
          <a:xfrm>
            <a:off x="1543158" y="4484147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3</a:t>
            </a: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0552D2D4-F821-AF4A-E43A-9F7D06F2D291}"/>
              </a:ext>
            </a:extLst>
          </p:cNvPr>
          <p:cNvSpPr/>
          <p:nvPr/>
        </p:nvSpPr>
        <p:spPr bwMode="auto">
          <a:xfrm>
            <a:off x="2121533" y="4484147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진척도 공유 및 협조사항</a:t>
            </a:r>
            <a:endParaRPr kumimoji="0"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1FC5D884-DABA-FD32-1E8C-B010EA052FC3}"/>
              </a:ext>
            </a:extLst>
          </p:cNvPr>
          <p:cNvSpPr/>
          <p:nvPr/>
        </p:nvSpPr>
        <p:spPr bwMode="auto">
          <a:xfrm>
            <a:off x="5133714" y="4484147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현재까지의 데이터 산출물 공유 및 추가 데이터 수급 협의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46" name="직선 연결선 45">
            <a:extLst>
              <a:ext uri="{FF2B5EF4-FFF2-40B4-BE49-F238E27FC236}">
                <a16:creationId xmlns:a16="http://schemas.microsoft.com/office/drawing/2014/main" id="{C020E322-2E4B-0869-AAD2-CE9FCE75DEC3}"/>
              </a:ext>
            </a:extLst>
          </p:cNvPr>
          <p:cNvCxnSpPr>
            <a:cxnSpLocks/>
            <a:stCxn id="44" idx="3"/>
            <a:endCxn id="45" idx="1"/>
          </p:cNvCxnSpPr>
          <p:nvPr/>
        </p:nvCxnSpPr>
        <p:spPr bwMode="auto">
          <a:xfrm>
            <a:off x="4823670" y="4830568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55" name="꺾인 연결선 105">
            <a:extLst>
              <a:ext uri="{FF2B5EF4-FFF2-40B4-BE49-F238E27FC236}">
                <a16:creationId xmlns:a16="http://schemas.microsoft.com/office/drawing/2014/main" id="{2B2D8F98-E334-E6C9-3BAD-B8AE5EA57211}"/>
              </a:ext>
            </a:extLst>
          </p:cNvPr>
          <p:cNvCxnSpPr>
            <a:cxnSpLocks/>
            <a:stCxn id="9" idx="3"/>
            <a:endCxn id="38" idx="1"/>
          </p:cNvCxnSpPr>
          <p:nvPr/>
        </p:nvCxnSpPr>
        <p:spPr bwMode="auto">
          <a:xfrm>
            <a:off x="1248001" y="1894747"/>
            <a:ext cx="295157" cy="153128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꺾인 연결선 105">
            <a:extLst>
              <a:ext uri="{FF2B5EF4-FFF2-40B4-BE49-F238E27FC236}">
                <a16:creationId xmlns:a16="http://schemas.microsoft.com/office/drawing/2014/main" id="{FFF75540-ED20-58F8-14DF-83926D62030D}"/>
              </a:ext>
            </a:extLst>
          </p:cNvPr>
          <p:cNvCxnSpPr>
            <a:cxnSpLocks/>
            <a:stCxn id="9" idx="3"/>
            <a:endCxn id="43" idx="1"/>
          </p:cNvCxnSpPr>
          <p:nvPr/>
        </p:nvCxnSpPr>
        <p:spPr bwMode="auto">
          <a:xfrm>
            <a:off x="1248001" y="1894747"/>
            <a:ext cx="295157" cy="293582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직사각형 112">
            <a:extLst>
              <a:ext uri="{FF2B5EF4-FFF2-40B4-BE49-F238E27FC236}">
                <a16:creationId xmlns:a16="http://schemas.microsoft.com/office/drawing/2014/main" id="{C8F9DF78-5554-E6ED-4CED-DEC0B82122CF}"/>
              </a:ext>
            </a:extLst>
          </p:cNvPr>
          <p:cNvSpPr/>
          <p:nvPr/>
        </p:nvSpPr>
        <p:spPr bwMode="auto">
          <a:xfrm>
            <a:off x="8788642" y="1513113"/>
            <a:ext cx="2760617" cy="366003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52000" tIns="0" rIns="0" bIns="0" anchor="ctr"/>
          <a:lstStyle/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추가 데이터 수급 협의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현 진척도 및 협조사항 협의  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기타 기관별 요청사항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C826E3F7-DBF4-80D8-B4C3-9F04645A5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0166" y="1763070"/>
            <a:ext cx="1470476" cy="27386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5340" tIns="15340" rIns="15340" bIns="1534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ko-KR" altLang="en-US" sz="1500" b="0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월간 협의 </a:t>
            </a:r>
            <a:r>
              <a:rPr lang="en-US" altLang="ko-KR" sz="1500" b="0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Agenda</a:t>
            </a:r>
            <a:endParaRPr lang="ko-KR" altLang="en-US" sz="1500" b="0" dirty="0">
              <a:solidFill>
                <a:srgbClr val="002060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115" name="이등변 삼각형 114">
            <a:extLst>
              <a:ext uri="{FF2B5EF4-FFF2-40B4-BE49-F238E27FC236}">
                <a16:creationId xmlns:a16="http://schemas.microsoft.com/office/drawing/2014/main" id="{525097D6-A80D-AA9A-763E-F6F59FFE8492}"/>
              </a:ext>
            </a:extLst>
          </p:cNvPr>
          <p:cNvSpPr/>
          <p:nvPr/>
        </p:nvSpPr>
        <p:spPr>
          <a:xfrm rot="5400000">
            <a:off x="7125007" y="3250813"/>
            <a:ext cx="2931976" cy="295156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857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71A292D-4D39-4BCC-8916-BC99D13C5C54}"/>
              </a:ext>
            </a:extLst>
          </p:cNvPr>
          <p:cNvSpPr txBox="1"/>
          <p:nvPr/>
        </p:nvSpPr>
        <p:spPr>
          <a:xfrm>
            <a:off x="428355" y="343162"/>
            <a:ext cx="4503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Ⅱ. 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7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월간보고 협의 계획</a:t>
            </a:r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(2025.07.23)</a:t>
            </a:r>
            <a:endParaRPr lang="ko-KR" altLang="en-US" sz="1600" dirty="0">
              <a:ln>
                <a:solidFill>
                  <a:schemeClr val="accent1">
                    <a:alpha val="0"/>
                  </a:scheme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93E4521E-3755-4D74-9CE0-C1B811EB5B11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847650" y="1397000"/>
            <a:ext cx="10496086" cy="4927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260773" tIns="15340" rIns="15340" bIns="15340" anchor="ctr"/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endParaRPr lang="ko-KR" altLang="en-US" sz="1100" b="0" dirty="0">
              <a:solidFill>
                <a:srgbClr val="7F7F7F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435332" y="2497181"/>
            <a:ext cx="3644668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안건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01. 25</a:t>
            </a: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년 </a:t>
            </a:r>
            <a:r>
              <a:rPr lang="en-US" altLang="ko-KR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6</a:t>
            </a: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월간회의 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Review </a:t>
            </a:r>
          </a:p>
          <a:p>
            <a:pPr marL="228600" eaLnBrk="1" hangingPunct="1">
              <a:lnSpc>
                <a:spcPts val="1800"/>
              </a:lnSpc>
              <a:spcBef>
                <a:spcPct val="0"/>
              </a:spcBef>
              <a:buFontTx/>
              <a:buAutoNum type="arabicPeriod"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02.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기관별 월간업무 수행 및 향후 계획 발표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     (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공유사항 및 의견 제시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)</a:t>
            </a: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03.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주요 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Issue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정리 및 협의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04.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차기 월간회의 일정 공유 및 마무리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3394616" y="1654362"/>
            <a:ext cx="5564546" cy="27386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5340" tIns="15340" rIns="15340" bIns="1534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ko-KR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Agenda : </a:t>
            </a:r>
            <a:r>
              <a:rPr lang="ko-KR" altLang="en-US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기관별 </a:t>
            </a:r>
            <a:r>
              <a:rPr lang="en-US" altLang="ko-KR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25</a:t>
            </a:r>
            <a:r>
              <a:rPr lang="ko-KR" altLang="en-US" sz="15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년 업무 </a:t>
            </a:r>
            <a:r>
              <a:rPr lang="ko-KR" altLang="en-US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수행 내용 공유 및 향후 업무 협력사항 협의</a:t>
            </a:r>
          </a:p>
        </p:txBody>
      </p:sp>
      <p:sp>
        <p:nvSpPr>
          <p:cNvPr id="64" name="Text Box 4">
            <a:extLst>
              <a:ext uri="{FF2B5EF4-FFF2-40B4-BE49-F238E27FC236}">
                <a16:creationId xmlns:a16="http://schemas.microsoft.com/office/drawing/2014/main" id="{A89A0A93-24C7-4715-93FB-B113F4C33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7348" y="2497181"/>
            <a:ext cx="650252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소요시간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5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40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20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5 min</a:t>
            </a:r>
            <a:endParaRPr lang="ko-KR" altLang="en-US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31" name="Text Box 9">
            <a:extLst>
              <a:ext uri="{FF2B5EF4-FFF2-40B4-BE49-F238E27FC236}">
                <a16:creationId xmlns:a16="http://schemas.microsoft.com/office/drawing/2014/main" id="{3679424A-9307-410C-BAB0-6B4B62C83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386" y="2497181"/>
            <a:ext cx="889149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진행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윤종현 이사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윤종현 이사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임윤정 연구원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오미애 센터장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현주영 매니저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윤종현 이사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윤종현 이사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4A2A4DDF-1509-49B8-9AB7-805D1343A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8150" y="2497181"/>
            <a:ext cx="2828925" cy="1402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참고문서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02.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데이터 기반 장애인 데이터 탐색</a:t>
            </a: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,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활용 해결기술 개발</a:t>
            </a:r>
            <a:r>
              <a:rPr lang="en-US" altLang="ko-KR" sz="10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_250722 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월간회의</a:t>
            </a: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.pdf</a:t>
            </a:r>
            <a:endParaRPr lang="ko-KR" altLang="en-US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0764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>
            <a:extLst>
              <a:ext uri="{FF2B5EF4-FFF2-40B4-BE49-F238E27FC236}">
                <a16:creationId xmlns:a16="http://schemas.microsoft.com/office/drawing/2014/main" id="{93E4521E-3755-4D74-9CE0-C1B811EB5B11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482525" y="1810903"/>
            <a:ext cx="7226950" cy="380612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612000" tIns="15340" rIns="15340" bIns="15340" anchor="ctr"/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200000"/>
              </a:lnSpc>
              <a:spcBef>
                <a:spcPct val="0"/>
              </a:spcBef>
              <a:buNone/>
            </a:pPr>
            <a:r>
              <a:rPr lang="ko-KR" altLang="en-US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차월 월간회의 </a:t>
            </a:r>
            <a:r>
              <a:rPr lang="en-US" altLang="ko-KR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Agenda </a:t>
            </a:r>
            <a:endParaRPr lang="en-US" altLang="ko-KR" sz="9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1.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월간 연구개발 수행 결과에 따른 현황 보고  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2.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연구개발 이슈사항 논의 및 협의사항 공유  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AA98A2-5124-46AF-AACF-1C9CFA7DB7EE}"/>
              </a:ext>
            </a:extLst>
          </p:cNvPr>
          <p:cNvSpPr txBox="1"/>
          <p:nvPr/>
        </p:nvSpPr>
        <p:spPr>
          <a:xfrm>
            <a:off x="452107" y="331605"/>
            <a:ext cx="16850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Ⅲ.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차기 회의 안건</a:t>
            </a:r>
          </a:p>
        </p:txBody>
      </p:sp>
    </p:spTree>
    <p:extLst>
      <p:ext uri="{BB962C8B-B14F-4D97-AF65-F5344CB8AC3E}">
        <p14:creationId xmlns:p14="http://schemas.microsoft.com/office/powerpoint/2010/main" val="906614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95"/>
          <p:cNvSpPr>
            <a:spLocks noChangeArrowheads="1"/>
          </p:cNvSpPr>
          <p:nvPr/>
        </p:nvSpPr>
        <p:spPr bwMode="gray">
          <a:xfrm rot="5400000">
            <a:off x="1877955" y="1313104"/>
            <a:ext cx="201132" cy="12300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rot="10800000" vert="eaVert" wrap="none" lIns="36000" tIns="36000" rIns="36000" bIns="36000" anchor="ctr"/>
          <a:lstStyle>
            <a:lvl1pPr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 sz="1200" b="1" dirty="0"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1A292D-4D39-4BCC-8916-BC99D13C5C54}"/>
              </a:ext>
            </a:extLst>
          </p:cNvPr>
          <p:cNvSpPr txBox="1"/>
          <p:nvPr/>
        </p:nvSpPr>
        <p:spPr>
          <a:xfrm>
            <a:off x="4661161" y="2868696"/>
            <a:ext cx="28696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448919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63291</TotalTime>
  <Words>261</Words>
  <Application>Microsoft Office PowerPoint</Application>
  <PresentationFormat>와이드스크린</PresentationFormat>
  <Paragraphs>83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3" baseType="lpstr">
      <vt:lpstr>HY견고딕</vt:lpstr>
      <vt:lpstr>KoPubWorld돋움체 Bold</vt:lpstr>
      <vt:lpstr>KoPubWorld돋움체 Medium</vt:lpstr>
      <vt:lpstr>맑은 고딕</vt:lpstr>
      <vt:lpstr>Arial</vt:lpstr>
      <vt:lpstr>KoPub돋움체 Medium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김민철</dc:creator>
  <cp:lastModifiedBy>이 형진</cp:lastModifiedBy>
  <cp:revision>576</cp:revision>
  <cp:lastPrinted>2017-12-16T09:36:09Z</cp:lastPrinted>
  <dcterms:created xsi:type="dcterms:W3CDTF">2017-07-18T07:58:20Z</dcterms:created>
  <dcterms:modified xsi:type="dcterms:W3CDTF">2025-07-21T05:31:16Z</dcterms:modified>
</cp:coreProperties>
</file>