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66" r:id="rId5"/>
    <p:sldId id="259" r:id="rId6"/>
    <p:sldId id="261" r:id="rId7"/>
    <p:sldId id="264" r:id="rId8"/>
    <p:sldId id="265" r:id="rId9"/>
    <p:sldId id="273" r:id="rId10"/>
    <p:sldId id="262" r:id="rId11"/>
    <p:sldId id="263" r:id="rId12"/>
    <p:sldId id="267" r:id="rId13"/>
    <p:sldId id="268" r:id="rId14"/>
    <p:sldId id="270" r:id="rId15"/>
    <p:sldId id="271" r:id="rId16"/>
    <p:sldId id="272" r:id="rId17"/>
    <p:sldId id="269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ko-Kore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표지" id="{B1BDC1FD-5827-4245-A7A1-5DD2327E03C2}">
          <p14:sldIdLst>
            <p14:sldId id="256"/>
          </p14:sldIdLst>
        </p14:section>
        <p14:section name="계정" id="{4AB7DDA6-CF88-6B48-AD6C-C290896DBEAA}">
          <p14:sldIdLst>
            <p14:sldId id="258"/>
          </p14:sldIdLst>
        </p14:section>
        <p14:section name="로그인" id="{CAA9D49C-85D5-0648-A270-907E15CAA8BE}">
          <p14:sldIdLst>
            <p14:sldId id="257"/>
          </p14:sldIdLst>
        </p14:section>
        <p14:section name="작업자" id="{32655DD7-B651-8A4B-8021-A45C4EDA3155}">
          <p14:sldIdLst>
            <p14:sldId id="266"/>
            <p14:sldId id="259"/>
            <p14:sldId id="261"/>
            <p14:sldId id="264"/>
            <p14:sldId id="265"/>
            <p14:sldId id="273"/>
          </p14:sldIdLst>
        </p14:section>
        <p14:section name="검수자" id="{4029F12C-4ED5-784B-B371-1E46A28F6A4D}">
          <p14:sldIdLst>
            <p14:sldId id="262"/>
            <p14:sldId id="263"/>
          </p14:sldIdLst>
        </p14:section>
        <p14:section name="관리자" id="{19B852E9-0D7E-F846-91DC-CDAE0183AF98}">
          <p14:sldIdLst>
            <p14:sldId id="267"/>
            <p14:sldId id="268"/>
            <p14:sldId id="270"/>
            <p14:sldId id="271"/>
            <p14:sldId id="272"/>
            <p14:sldId id="269"/>
            <p14:sldId id="274"/>
            <p14:sldId id="275"/>
            <p14:sldId id="27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C1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2"/>
    <p:restoredTop sz="94815"/>
  </p:normalViewPr>
  <p:slideViewPr>
    <p:cSldViewPr snapToGrid="0">
      <p:cViewPr>
        <p:scale>
          <a:sx n="136" d="100"/>
          <a:sy n="136" d="100"/>
        </p:scale>
        <p:origin x="84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667037-6798-2BD6-0D30-C1004BDF76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9E9D435-2E38-ECF2-E477-40B94B92E0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0A42F39-2332-2821-2BBC-3CAC09034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8BDF-68FB-134D-B901-80AB126496DE}" type="datetimeFigureOut">
              <a:rPr kumimoji="1" lang="ko-Kore-KR" altLang="en-US" smtClean="0"/>
              <a:t>2023. 8. 2.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4B9687F-B0C4-9596-19EE-6521244D9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4560D30-F2E0-BA7A-EDA6-3E3874110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3038-4A01-3D44-8328-17ED0C49D7BE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36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92A569-F037-5D4A-F5A0-76D1667D6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A652813-5B2D-D22A-65E3-D3D7C10DF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7E59430-9AFA-7138-3DF4-C0B4DB55B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8BDF-68FB-134D-B901-80AB126496DE}" type="datetimeFigureOut">
              <a:rPr kumimoji="1" lang="ko-Kore-KR" altLang="en-US" smtClean="0"/>
              <a:t>2023. 8. 2.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9D71374-3EB4-5331-D58F-B3D198C1C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03CF078-8D20-108A-122D-DB9358984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3038-4A01-3D44-8328-17ED0C49D7BE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576734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56C0CE0-6D40-9F16-748E-ED761E4612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32959C6-4419-E6E2-4D73-6190F7E294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9961B7-938F-AC1B-826F-88077A4E2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8BDF-68FB-134D-B901-80AB126496DE}" type="datetimeFigureOut">
              <a:rPr kumimoji="1" lang="ko-Kore-KR" altLang="en-US" smtClean="0"/>
              <a:t>2023. 8. 2.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3BE281A-36B8-2C02-4771-96941DDF2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542E087-CAD8-7DCC-5DCD-3A142D263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3038-4A01-3D44-8328-17ED0C49D7BE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792548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B0722B-56BC-8438-35BD-E148CBB5A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98AD305-A671-4F97-1CF3-1B78D34BA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246C438-5CFE-6803-836D-65879EE6A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8BDF-68FB-134D-B901-80AB126496DE}" type="datetimeFigureOut">
              <a:rPr kumimoji="1" lang="ko-Kore-KR" altLang="en-US" smtClean="0"/>
              <a:t>2023. 8. 2.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343FE82-7033-DD46-510D-FF0FA4C62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59999BE-4688-2E35-8E7C-1C3DB1472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3038-4A01-3D44-8328-17ED0C49D7BE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733851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302429B-CF9A-C417-2BA3-AABBE950C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6C9186D-651E-CAF8-F5F4-0DC6BB8A3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11B320E-64C0-A759-AC31-BCB4327DC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8BDF-68FB-134D-B901-80AB126496DE}" type="datetimeFigureOut">
              <a:rPr kumimoji="1" lang="ko-Kore-KR" altLang="en-US" smtClean="0"/>
              <a:t>2023. 8. 2.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C10647A-3007-9960-FFAD-A1529D04B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5599451-417A-0315-67CE-0DB84CFC5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3038-4A01-3D44-8328-17ED0C49D7BE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977936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C2320D-7AF9-32A2-733B-54285E175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B2FF4B8-E31B-5E16-DB3B-85CE01CEF0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E09FAF3-4F95-589F-1C8A-7A0891AA9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E57E56B-B879-51B9-F876-314F4D973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8BDF-68FB-134D-B901-80AB126496DE}" type="datetimeFigureOut">
              <a:rPr kumimoji="1" lang="ko-Kore-KR" altLang="en-US" smtClean="0"/>
              <a:t>2023. 8. 2.</a:t>
            </a:fld>
            <a:endParaRPr kumimoji="1" lang="ko-Kore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E0727C1-B315-DD23-A642-120792F2D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4203FE0-A63A-3872-46EA-C70934033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3038-4A01-3D44-8328-17ED0C49D7BE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084064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D40CD1-6DEF-601B-D178-FA84D0A8E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B511703-FF93-03F1-FC19-3D37EFCB5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0FC5A23-E5A4-AD73-B58E-9871B413E6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AFC3012-A30A-63B4-1D34-EDB56CEA3D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A9AC371-3A49-9A35-6CFF-CE56566AEB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3F1CCE9-4355-2F2D-83CA-33BDAD78A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8BDF-68FB-134D-B901-80AB126496DE}" type="datetimeFigureOut">
              <a:rPr kumimoji="1" lang="ko-Kore-KR" altLang="en-US" smtClean="0"/>
              <a:t>2023. 8. 2.</a:t>
            </a:fld>
            <a:endParaRPr kumimoji="1" lang="ko-Kore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3F6AB0A-5B85-0B3E-5D19-5B322E79E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2ECCDFF-05FA-C9A7-8D3C-F72CC66FF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3038-4A01-3D44-8328-17ED0C49D7BE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828610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0AF5653-55A5-E60D-6A5D-C2B3AF5CB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36E2E2D-D1FD-38BA-2AB9-193245911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8BDF-68FB-134D-B901-80AB126496DE}" type="datetimeFigureOut">
              <a:rPr kumimoji="1" lang="ko-Kore-KR" altLang="en-US" smtClean="0"/>
              <a:t>2023. 8. 2.</a:t>
            </a:fld>
            <a:endParaRPr kumimoji="1" lang="ko-Kore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6825AD6-1568-2017-A552-6DDF5731E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0F31C39-0693-4F67-8A3B-65E514E7D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3038-4A01-3D44-8328-17ED0C49D7BE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107534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87D3301-50FB-88FA-E936-851D7358D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8BDF-68FB-134D-B901-80AB126496DE}" type="datetimeFigureOut">
              <a:rPr kumimoji="1" lang="ko-Kore-KR" altLang="en-US" smtClean="0"/>
              <a:t>2023. 8. 2.</a:t>
            </a:fld>
            <a:endParaRPr kumimoji="1" lang="ko-Kore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C1FC2FD-9CD0-F313-02F7-2ABEA1D58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95AF38D-8CF4-FC44-6287-4231D05A7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3038-4A01-3D44-8328-17ED0C49D7BE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689174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0BEB609-35EB-471F-A71C-3957A4473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DFBA623-38E0-47ED-234E-DE7098654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9978FBA-BDBF-FF46-736E-1ABC3D2808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827F80C-D986-93BB-FD55-ED01BE5C6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8BDF-68FB-134D-B901-80AB126496DE}" type="datetimeFigureOut">
              <a:rPr kumimoji="1" lang="ko-Kore-KR" altLang="en-US" smtClean="0"/>
              <a:t>2023. 8. 2.</a:t>
            </a:fld>
            <a:endParaRPr kumimoji="1" lang="ko-Kore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0DF1CF1-BDAE-A20A-2681-7E6B48D1E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A04E9B8-4F3F-DE3C-EAE4-52FA4C255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3038-4A01-3D44-8328-17ED0C49D7BE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890024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E468F3-1C4D-DA62-4615-487C3A42F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DC65076-CDFB-4DD3-ECCC-9EF7A86251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ore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A6636FE-F04F-FEC2-84B2-35E2B8D63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6DFD2B7-503F-E961-6282-17ACF1F42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8BDF-68FB-134D-B901-80AB126496DE}" type="datetimeFigureOut">
              <a:rPr kumimoji="1" lang="ko-Kore-KR" altLang="en-US" smtClean="0"/>
              <a:t>2023. 8. 2.</a:t>
            </a:fld>
            <a:endParaRPr kumimoji="1" lang="ko-Kore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4E35012-2A02-7A0F-E5EA-97F2EFEED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046CDDE-4DE3-6F87-FB4A-6CDCEE066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3038-4A01-3D44-8328-17ED0C49D7BE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771212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06EE31C9-2B17-2731-B467-E27663A11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FB5790E-D1E3-A959-F048-B3BD650D3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4CDECEF-529A-3E51-FBC7-19336DCDB6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98BDF-68FB-134D-B901-80AB126496DE}" type="datetimeFigureOut">
              <a:rPr kumimoji="1" lang="ko-Kore-KR" altLang="en-US" smtClean="0"/>
              <a:t>2023. 8. 2.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C08AFD4-BD41-F1A8-7ACB-9F04EC49A9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B81416D-745F-C13C-5936-5E1ED6628B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03038-4A01-3D44-8328-17ED0C49D7BE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08562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ore-K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3.39.168.147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B0FC50D-56BF-E92E-B5C3-7939FC14F4E8}"/>
              </a:ext>
            </a:extLst>
          </p:cNvPr>
          <p:cNvSpPr txBox="1"/>
          <p:nvPr/>
        </p:nvSpPr>
        <p:spPr>
          <a:xfrm>
            <a:off x="1568682" y="1389083"/>
            <a:ext cx="75417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D.CAMP </a:t>
            </a:r>
            <a:r>
              <a:rPr lang="ko-KR" altLang="en-US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표차트</a:t>
            </a:r>
            <a:r>
              <a:rPr lang="ko-KR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이미지 해석 데이터</a:t>
            </a:r>
            <a:endParaRPr lang="en-US" altLang="ko-KR" sz="28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126D0D2-56E8-2971-F615-0414ADAD5CD0}"/>
              </a:ext>
            </a:extLst>
          </p:cNvPr>
          <p:cNvSpPr/>
          <p:nvPr/>
        </p:nvSpPr>
        <p:spPr>
          <a:xfrm>
            <a:off x="1404736" y="1421099"/>
            <a:ext cx="71265" cy="4591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  </a:t>
            </a:r>
            <a:endParaRPr lang="ko-KR" altLang="en-US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AA8EB79-2DF0-63BE-58AF-8769CC292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5808" y="6264926"/>
            <a:ext cx="1660384" cy="5923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2AF70B-53AC-69C3-745F-DC2C8432989D}"/>
              </a:ext>
            </a:extLst>
          </p:cNvPr>
          <p:cNvSpPr txBox="1"/>
          <p:nvPr/>
        </p:nvSpPr>
        <p:spPr>
          <a:xfrm>
            <a:off x="1568682" y="1945555"/>
            <a:ext cx="1107996" cy="574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+mn-ea"/>
              </a:rPr>
              <a:t>매뉴얼</a:t>
            </a:r>
            <a:endParaRPr lang="en-US" altLang="ko-KR" sz="2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lumMod val="7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35877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3133646-EB90-2DD4-ED1B-13F6FF597128}"/>
              </a:ext>
            </a:extLst>
          </p:cNvPr>
          <p:cNvSpPr txBox="1"/>
          <p:nvPr/>
        </p:nvSpPr>
        <p:spPr>
          <a:xfrm>
            <a:off x="262981" y="136634"/>
            <a:ext cx="5833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/>
              <a:t>8.</a:t>
            </a:r>
            <a:r>
              <a:rPr kumimoji="1" lang="ko-KR" altLang="en-US" dirty="0"/>
              <a:t> 작업 관리 </a:t>
            </a:r>
            <a:r>
              <a:rPr kumimoji="1" lang="en-US" altLang="ko-KR" dirty="0"/>
              <a:t>&gt;</a:t>
            </a:r>
            <a:r>
              <a:rPr kumimoji="1" lang="ko-KR" altLang="en-US" dirty="0"/>
              <a:t> 작업 목록 </a:t>
            </a:r>
            <a:r>
              <a:rPr kumimoji="1" lang="en-US" altLang="ko-KR" dirty="0"/>
              <a:t>:</a:t>
            </a:r>
            <a:r>
              <a:rPr kumimoji="1" lang="ko-KR" altLang="en-US" dirty="0"/>
              <a:t> </a:t>
            </a:r>
            <a:r>
              <a:rPr kumimoji="1" lang="en-US" altLang="ko-KR" dirty="0"/>
              <a:t>1</a:t>
            </a:r>
            <a:r>
              <a:rPr kumimoji="1" lang="ko-KR" altLang="en-US" dirty="0"/>
              <a:t>단계 정제 검수 </a:t>
            </a:r>
            <a:r>
              <a:rPr kumimoji="1" lang="en-US" altLang="ko-KR" dirty="0"/>
              <a:t>(</a:t>
            </a:r>
            <a:r>
              <a:rPr kumimoji="1" lang="ko-KR" altLang="en-US" dirty="0" err="1"/>
              <a:t>검수자</a:t>
            </a:r>
            <a:r>
              <a:rPr kumimoji="1" lang="en-US" altLang="ko-KR" dirty="0"/>
              <a:t>)</a:t>
            </a:r>
            <a:endParaRPr kumimoji="1" lang="ko-Kore-KR" altLang="en-US" dirty="0"/>
          </a:p>
        </p:txBody>
      </p:sp>
      <p:graphicFrame>
        <p:nvGraphicFramePr>
          <p:cNvPr id="5" name="표 6">
            <a:extLst>
              <a:ext uri="{FF2B5EF4-FFF2-40B4-BE49-F238E27FC236}">
                <a16:creationId xmlns:a16="http://schemas.microsoft.com/office/drawing/2014/main" id="{6BBCFCD3-A1AD-3A0C-DF74-69B9744ACF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769017"/>
              </p:ext>
            </p:extLst>
          </p:nvPr>
        </p:nvGraphicFramePr>
        <p:xfrm>
          <a:off x="8395872" y="1154497"/>
          <a:ext cx="3601450" cy="13152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800">
                  <a:extLst>
                    <a:ext uri="{9D8B030D-6E8A-4147-A177-3AD203B41FA5}">
                      <a16:colId xmlns:a16="http://schemas.microsoft.com/office/drawing/2014/main" val="3530201032"/>
                    </a:ext>
                  </a:extLst>
                </a:gridCol>
                <a:gridCol w="1186181">
                  <a:extLst>
                    <a:ext uri="{9D8B030D-6E8A-4147-A177-3AD203B41FA5}">
                      <a16:colId xmlns:a16="http://schemas.microsoft.com/office/drawing/2014/main" val="540478575"/>
                    </a:ext>
                  </a:extLst>
                </a:gridCol>
                <a:gridCol w="2076469">
                  <a:extLst>
                    <a:ext uri="{9D8B030D-6E8A-4147-A177-3AD203B41FA5}">
                      <a16:colId xmlns:a16="http://schemas.microsoft.com/office/drawing/2014/main" val="4281066905"/>
                    </a:ext>
                  </a:extLst>
                </a:gridCol>
              </a:tblGrid>
              <a:tr h="253771">
                <a:tc gridSpan="3">
                  <a:txBody>
                    <a:bodyPr/>
                    <a:lstStyle/>
                    <a:p>
                      <a:pPr algn="ctr"/>
                      <a:r>
                        <a:rPr lang="ko-KR" altLang="en-US" sz="1100" dirty="0">
                          <a:solidFill>
                            <a:schemeClr val="tx1"/>
                          </a:solidFill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설명</a:t>
                      </a:r>
                      <a:endParaRPr lang="ko-Kore-KR" altLang="en-US" sz="1100" dirty="0">
                        <a:solidFill>
                          <a:schemeClr val="tx1"/>
                        </a:solidFill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661873"/>
                  </a:ext>
                </a:extLst>
              </a:tr>
              <a:tr h="343404">
                <a:tc>
                  <a:txBody>
                    <a:bodyPr/>
                    <a:lstStyle/>
                    <a:p>
                      <a:r>
                        <a:rPr lang="en-US" altLang="ko-Kore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1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작업 건수</a:t>
                      </a:r>
                      <a:endParaRPr lang="en-US" altLang="ko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 err="1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검수자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작업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,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반려 건수 노출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9244257"/>
                  </a:ext>
                </a:extLst>
              </a:tr>
              <a:tr h="343404">
                <a:tc>
                  <a:txBody>
                    <a:bodyPr/>
                    <a:lstStyle/>
                    <a:p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2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작업 목록</a:t>
                      </a:r>
                      <a:endParaRPr lang="en-US" altLang="ko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검수 요청 데이터 노출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4176358"/>
                  </a:ext>
                </a:extLst>
              </a:tr>
              <a:tr h="369323">
                <a:tc>
                  <a:txBody>
                    <a:bodyPr/>
                    <a:lstStyle/>
                    <a:p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3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데이터 아이디</a:t>
                      </a:r>
                      <a:endParaRPr lang="en-US" altLang="ko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데이터 아이디 클릭 시 검수 상세 화면 이동</a:t>
                      </a:r>
                      <a:endParaRPr lang="en-US" altLang="ko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37380"/>
                  </a:ext>
                </a:extLst>
              </a:tr>
            </a:tbl>
          </a:graphicData>
        </a:graphic>
      </p:graphicFrame>
      <p:pic>
        <p:nvPicPr>
          <p:cNvPr id="2" name="그림 1">
            <a:extLst>
              <a:ext uri="{FF2B5EF4-FFF2-40B4-BE49-F238E27FC236}">
                <a16:creationId xmlns:a16="http://schemas.microsoft.com/office/drawing/2014/main" id="{462E8922-1A7C-DDAC-904B-FFEDD470D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02" y="1084846"/>
            <a:ext cx="7772400" cy="3316709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15AE0DEB-E2FB-3E30-86CA-1F3AB4BCFD18}"/>
              </a:ext>
            </a:extLst>
          </p:cNvPr>
          <p:cNvSpPr/>
          <p:nvPr/>
        </p:nvSpPr>
        <p:spPr>
          <a:xfrm>
            <a:off x="2160316" y="1769145"/>
            <a:ext cx="195356" cy="1393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000" dirty="0"/>
              <a:t>2</a:t>
            </a:r>
            <a:endParaRPr kumimoji="1" lang="ko-Kore-KR" altLang="en-US" sz="1000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F07C9297-B9C9-1C29-2D9E-70E6EDCD93FD}"/>
              </a:ext>
            </a:extLst>
          </p:cNvPr>
          <p:cNvSpPr/>
          <p:nvPr/>
        </p:nvSpPr>
        <p:spPr>
          <a:xfrm>
            <a:off x="3860746" y="3581011"/>
            <a:ext cx="195356" cy="1393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000" dirty="0"/>
              <a:t>3</a:t>
            </a:r>
            <a:endParaRPr kumimoji="1" lang="ko-Kore-KR" altLang="en-US" sz="1000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528328F-9FFF-773B-E054-36FE7D032026}"/>
              </a:ext>
            </a:extLst>
          </p:cNvPr>
          <p:cNvSpPr/>
          <p:nvPr/>
        </p:nvSpPr>
        <p:spPr>
          <a:xfrm>
            <a:off x="5985934" y="1084846"/>
            <a:ext cx="195356" cy="1393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000" dirty="0"/>
              <a:t>1</a:t>
            </a:r>
            <a:endParaRPr kumimoji="1" lang="ko-Kore-KR" altLang="en-US" sz="1000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0CAF0DDD-B106-5618-B2B9-4C4DE6C2C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2871708"/>
            <a:ext cx="3022601" cy="111458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cxnSp>
        <p:nvCxnSpPr>
          <p:cNvPr id="22" name="꺾인 연결선[E] 21">
            <a:extLst>
              <a:ext uri="{FF2B5EF4-FFF2-40B4-BE49-F238E27FC236}">
                <a16:creationId xmlns:a16="http://schemas.microsoft.com/office/drawing/2014/main" id="{3783C92B-0B68-ACB4-6A0A-F79EBEAAE8CD}"/>
              </a:ext>
            </a:extLst>
          </p:cNvPr>
          <p:cNvCxnSpPr>
            <a:cxnSpLocks/>
            <a:endCxn id="10" idx="1"/>
          </p:cNvCxnSpPr>
          <p:nvPr/>
        </p:nvCxnSpPr>
        <p:spPr>
          <a:xfrm rot="16200000" flipH="1">
            <a:off x="5884254" y="1769453"/>
            <a:ext cx="2091425" cy="1227667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479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17E0E6C-F133-FD44-6F98-1150058F2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81" y="860081"/>
            <a:ext cx="7772400" cy="40436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133646-EB90-2DD4-ED1B-13F6FF597128}"/>
              </a:ext>
            </a:extLst>
          </p:cNvPr>
          <p:cNvSpPr txBox="1"/>
          <p:nvPr/>
        </p:nvSpPr>
        <p:spPr>
          <a:xfrm>
            <a:off x="262981" y="136634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/>
              <a:t>9.</a:t>
            </a:r>
            <a:r>
              <a:rPr kumimoji="1" lang="ko-KR" altLang="en-US" dirty="0"/>
              <a:t> 작업 관리 </a:t>
            </a:r>
            <a:r>
              <a:rPr kumimoji="1" lang="en-US" altLang="ko-KR" dirty="0"/>
              <a:t>&gt;</a:t>
            </a:r>
            <a:r>
              <a:rPr kumimoji="1" lang="ko-KR" altLang="en-US" dirty="0"/>
              <a:t> 작업 목록 </a:t>
            </a:r>
            <a:r>
              <a:rPr kumimoji="1" lang="en-US" altLang="ko-KR" dirty="0"/>
              <a:t>&gt;</a:t>
            </a:r>
            <a:r>
              <a:rPr kumimoji="1" lang="ko-KR" altLang="en-US" dirty="0"/>
              <a:t> 검수 상세 화면</a:t>
            </a:r>
            <a:r>
              <a:rPr kumimoji="1" lang="en-US" altLang="ko-KR" dirty="0"/>
              <a:t>:</a:t>
            </a:r>
            <a:r>
              <a:rPr kumimoji="1" lang="ko-KR" altLang="en-US" dirty="0"/>
              <a:t> </a:t>
            </a:r>
            <a:r>
              <a:rPr kumimoji="1" lang="en-US" altLang="ko-KR" dirty="0"/>
              <a:t>1</a:t>
            </a:r>
            <a:r>
              <a:rPr kumimoji="1" lang="ko-KR" altLang="en-US" dirty="0"/>
              <a:t>단계 정제 검수 </a:t>
            </a:r>
            <a:r>
              <a:rPr kumimoji="1" lang="en-US" altLang="ko-KR" dirty="0"/>
              <a:t>(</a:t>
            </a:r>
            <a:r>
              <a:rPr kumimoji="1" lang="ko-KR" altLang="en-US" dirty="0" err="1"/>
              <a:t>검수자</a:t>
            </a:r>
            <a:r>
              <a:rPr kumimoji="1" lang="en-US" altLang="ko-KR" dirty="0"/>
              <a:t>)</a:t>
            </a:r>
            <a:endParaRPr kumimoji="1" lang="ko-Kore-KR" altLang="en-US" dirty="0"/>
          </a:p>
        </p:txBody>
      </p:sp>
      <p:graphicFrame>
        <p:nvGraphicFramePr>
          <p:cNvPr id="5" name="표 6">
            <a:extLst>
              <a:ext uri="{FF2B5EF4-FFF2-40B4-BE49-F238E27FC236}">
                <a16:creationId xmlns:a16="http://schemas.microsoft.com/office/drawing/2014/main" id="{6BBCFCD3-A1AD-3A0C-DF74-69B9744ACF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749370"/>
              </p:ext>
            </p:extLst>
          </p:nvPr>
        </p:nvGraphicFramePr>
        <p:xfrm>
          <a:off x="8268249" y="860081"/>
          <a:ext cx="3601450" cy="1684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800">
                  <a:extLst>
                    <a:ext uri="{9D8B030D-6E8A-4147-A177-3AD203B41FA5}">
                      <a16:colId xmlns:a16="http://schemas.microsoft.com/office/drawing/2014/main" val="3530201032"/>
                    </a:ext>
                  </a:extLst>
                </a:gridCol>
                <a:gridCol w="1186181">
                  <a:extLst>
                    <a:ext uri="{9D8B030D-6E8A-4147-A177-3AD203B41FA5}">
                      <a16:colId xmlns:a16="http://schemas.microsoft.com/office/drawing/2014/main" val="540478575"/>
                    </a:ext>
                  </a:extLst>
                </a:gridCol>
                <a:gridCol w="2076469">
                  <a:extLst>
                    <a:ext uri="{9D8B030D-6E8A-4147-A177-3AD203B41FA5}">
                      <a16:colId xmlns:a16="http://schemas.microsoft.com/office/drawing/2014/main" val="4281066905"/>
                    </a:ext>
                  </a:extLst>
                </a:gridCol>
              </a:tblGrid>
              <a:tr h="253771">
                <a:tc gridSpan="3">
                  <a:txBody>
                    <a:bodyPr/>
                    <a:lstStyle/>
                    <a:p>
                      <a:pPr algn="ctr"/>
                      <a:r>
                        <a:rPr lang="ko-KR" altLang="en-US" sz="1100" dirty="0">
                          <a:solidFill>
                            <a:schemeClr val="tx1"/>
                          </a:solidFill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설명</a:t>
                      </a:r>
                      <a:endParaRPr lang="ko-Kore-KR" altLang="en-US" sz="1100" dirty="0">
                        <a:solidFill>
                          <a:schemeClr val="tx1"/>
                        </a:solidFill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661873"/>
                  </a:ext>
                </a:extLst>
              </a:tr>
              <a:tr h="343404">
                <a:tc>
                  <a:txBody>
                    <a:bodyPr/>
                    <a:lstStyle/>
                    <a:p>
                      <a:r>
                        <a:rPr lang="en-US" altLang="ko-Kore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1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반려</a:t>
                      </a:r>
                      <a:endParaRPr lang="en-US" altLang="ko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반려 사유 기재 후 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‘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제출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’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: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반려 처리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9244257"/>
                  </a:ext>
                </a:extLst>
              </a:tr>
              <a:tr h="343404">
                <a:tc>
                  <a:txBody>
                    <a:bodyPr/>
                    <a:lstStyle/>
                    <a:p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2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제출</a:t>
                      </a:r>
                      <a:endParaRPr lang="en-US" altLang="ko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검수 완료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4176358"/>
                  </a:ext>
                </a:extLst>
              </a:tr>
              <a:tr h="369323">
                <a:tc>
                  <a:txBody>
                    <a:bodyPr/>
                    <a:lstStyle/>
                    <a:p>
                      <a:r>
                        <a:rPr lang="en-US" altLang="ko-Kore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3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작업 화면</a:t>
                      </a:r>
                      <a:endParaRPr lang="en-US" altLang="ko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작업자 기능과 동일</a:t>
                      </a:r>
                      <a:endParaRPr lang="en-US" altLang="ko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37380"/>
                  </a:ext>
                </a:extLst>
              </a:tr>
              <a:tr h="369323">
                <a:tc>
                  <a:txBody>
                    <a:bodyPr/>
                    <a:lstStyle/>
                    <a:p>
                      <a:r>
                        <a:rPr lang="en-US" altLang="ko-Kore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4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반려내역</a:t>
                      </a:r>
                      <a:endParaRPr lang="en-US" altLang="ko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 err="1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검수자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‘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반려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’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-&gt;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작업자 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‘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제출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’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시 </a:t>
                      </a:r>
                      <a:endParaRPr lang="en-US" altLang="ko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반려 내역 버튼 노출</a:t>
                      </a:r>
                      <a:endParaRPr lang="en-US" altLang="ko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0858490"/>
                  </a:ext>
                </a:extLst>
              </a:tr>
            </a:tbl>
          </a:graphicData>
        </a:graphic>
      </p:graphicFrame>
      <p:sp>
        <p:nvSpPr>
          <p:cNvPr id="7" name="직사각형 6">
            <a:extLst>
              <a:ext uri="{FF2B5EF4-FFF2-40B4-BE49-F238E27FC236}">
                <a16:creationId xmlns:a16="http://schemas.microsoft.com/office/drawing/2014/main" id="{8528328F-9FFF-773B-E054-36FE7D032026}"/>
              </a:ext>
            </a:extLst>
          </p:cNvPr>
          <p:cNvSpPr/>
          <p:nvPr/>
        </p:nvSpPr>
        <p:spPr>
          <a:xfrm>
            <a:off x="7484533" y="1034045"/>
            <a:ext cx="195356" cy="1393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000" dirty="0"/>
              <a:t>1</a:t>
            </a:r>
            <a:endParaRPr kumimoji="1" lang="ko-Kore-KR" altLang="en-US" sz="1000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626789EC-C243-4B79-0A97-E9EF6CF4EE4D}"/>
              </a:ext>
            </a:extLst>
          </p:cNvPr>
          <p:cNvSpPr/>
          <p:nvPr/>
        </p:nvSpPr>
        <p:spPr>
          <a:xfrm>
            <a:off x="7772399" y="1025578"/>
            <a:ext cx="195356" cy="1393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000" dirty="0"/>
              <a:t>2</a:t>
            </a:r>
            <a:endParaRPr kumimoji="1" lang="ko-Kore-KR" altLang="en-US" sz="1000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A8BFB835-A296-7037-8966-BFAEA1C6E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024" y="3206162"/>
            <a:ext cx="3280284" cy="288247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cxnSp>
        <p:nvCxnSpPr>
          <p:cNvPr id="12" name="꺾인 연결선[E] 11">
            <a:extLst>
              <a:ext uri="{FF2B5EF4-FFF2-40B4-BE49-F238E27FC236}">
                <a16:creationId xmlns:a16="http://schemas.microsoft.com/office/drawing/2014/main" id="{5232C522-8F7C-EC02-4396-C93EE7594263}"/>
              </a:ext>
            </a:extLst>
          </p:cNvPr>
          <p:cNvCxnSpPr>
            <a:cxnSpLocks/>
            <a:endCxn id="9" idx="1"/>
          </p:cNvCxnSpPr>
          <p:nvPr/>
        </p:nvCxnSpPr>
        <p:spPr>
          <a:xfrm rot="16200000" flipH="1">
            <a:off x="6772899" y="3000275"/>
            <a:ext cx="2646624" cy="647625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2075EBDA-B13C-50D9-7E2F-C28CC800B9B3}"/>
              </a:ext>
            </a:extLst>
          </p:cNvPr>
          <p:cNvSpPr/>
          <p:nvPr/>
        </p:nvSpPr>
        <p:spPr>
          <a:xfrm>
            <a:off x="4379096" y="1643645"/>
            <a:ext cx="195356" cy="1393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000" dirty="0"/>
              <a:t>3</a:t>
            </a:r>
            <a:endParaRPr kumimoji="1" lang="ko-Kore-KR" altLang="en-US" sz="1000" dirty="0"/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72A64909-87CA-48A1-D75C-2DBA1FE830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981" y="5013628"/>
            <a:ext cx="7772400" cy="1081377"/>
          </a:xfrm>
          <a:prstGeom prst="rect">
            <a:avLst/>
          </a:prstGeom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F0F0342E-C23D-64EC-486A-896A92AC3983}"/>
              </a:ext>
            </a:extLst>
          </p:cNvPr>
          <p:cNvSpPr/>
          <p:nvPr/>
        </p:nvSpPr>
        <p:spPr>
          <a:xfrm>
            <a:off x="3039532" y="5690711"/>
            <a:ext cx="195356" cy="1393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ore-KR" sz="1000" dirty="0"/>
              <a:t>4</a:t>
            </a:r>
            <a:endParaRPr kumimoji="1" lang="ko-Kore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050501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75D7AACB-35EE-A018-5DCE-B7BD6CE642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4" t="-194" b="11041"/>
          <a:stretch/>
        </p:blipFill>
        <p:spPr>
          <a:xfrm>
            <a:off x="179308" y="672454"/>
            <a:ext cx="6743689" cy="54161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133646-EB90-2DD4-ED1B-13F6FF597128}"/>
              </a:ext>
            </a:extLst>
          </p:cNvPr>
          <p:cNvSpPr txBox="1"/>
          <p:nvPr/>
        </p:nvSpPr>
        <p:spPr>
          <a:xfrm>
            <a:off x="262981" y="136634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/>
              <a:t>10.</a:t>
            </a:r>
            <a:r>
              <a:rPr kumimoji="1" lang="ko-KR" altLang="en-US" dirty="0"/>
              <a:t> 대시보드 </a:t>
            </a:r>
            <a:r>
              <a:rPr kumimoji="1" lang="en-US" altLang="ko-KR" dirty="0"/>
              <a:t>(</a:t>
            </a:r>
            <a:r>
              <a:rPr kumimoji="1" lang="ko-KR" altLang="en-US" dirty="0"/>
              <a:t>관리자</a:t>
            </a:r>
            <a:r>
              <a:rPr kumimoji="1" lang="en-US" altLang="ko-KR" dirty="0"/>
              <a:t>)</a:t>
            </a:r>
            <a:endParaRPr kumimoji="1" lang="ko-Kore-KR" altLang="en-US" dirty="0"/>
          </a:p>
        </p:txBody>
      </p:sp>
      <p:graphicFrame>
        <p:nvGraphicFramePr>
          <p:cNvPr id="5" name="표 6">
            <a:extLst>
              <a:ext uri="{FF2B5EF4-FFF2-40B4-BE49-F238E27FC236}">
                <a16:creationId xmlns:a16="http://schemas.microsoft.com/office/drawing/2014/main" id="{6BBCFCD3-A1AD-3A0C-DF74-69B9744ACF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796437"/>
              </p:ext>
            </p:extLst>
          </p:nvPr>
        </p:nvGraphicFramePr>
        <p:xfrm>
          <a:off x="8268249" y="860081"/>
          <a:ext cx="3601450" cy="945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800">
                  <a:extLst>
                    <a:ext uri="{9D8B030D-6E8A-4147-A177-3AD203B41FA5}">
                      <a16:colId xmlns:a16="http://schemas.microsoft.com/office/drawing/2014/main" val="3530201032"/>
                    </a:ext>
                  </a:extLst>
                </a:gridCol>
                <a:gridCol w="1186181">
                  <a:extLst>
                    <a:ext uri="{9D8B030D-6E8A-4147-A177-3AD203B41FA5}">
                      <a16:colId xmlns:a16="http://schemas.microsoft.com/office/drawing/2014/main" val="540478575"/>
                    </a:ext>
                  </a:extLst>
                </a:gridCol>
                <a:gridCol w="2076469">
                  <a:extLst>
                    <a:ext uri="{9D8B030D-6E8A-4147-A177-3AD203B41FA5}">
                      <a16:colId xmlns:a16="http://schemas.microsoft.com/office/drawing/2014/main" val="4281066905"/>
                    </a:ext>
                  </a:extLst>
                </a:gridCol>
              </a:tblGrid>
              <a:tr h="253771">
                <a:tc gridSpan="3">
                  <a:txBody>
                    <a:bodyPr/>
                    <a:lstStyle/>
                    <a:p>
                      <a:pPr algn="ctr"/>
                      <a:r>
                        <a:rPr lang="ko-KR" altLang="en-US" sz="1100" dirty="0">
                          <a:solidFill>
                            <a:schemeClr val="tx1"/>
                          </a:solidFill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설명</a:t>
                      </a:r>
                      <a:endParaRPr lang="ko-Kore-KR" altLang="en-US" sz="1100" dirty="0">
                        <a:solidFill>
                          <a:schemeClr val="tx1"/>
                        </a:solidFill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661873"/>
                  </a:ext>
                </a:extLst>
              </a:tr>
              <a:tr h="343404">
                <a:tc>
                  <a:txBody>
                    <a:bodyPr/>
                    <a:lstStyle/>
                    <a:p>
                      <a:r>
                        <a:rPr lang="en-US" altLang="ko-Kore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1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작업 건수</a:t>
                      </a:r>
                      <a:endParaRPr lang="en-US" altLang="ko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관리자 확인 요청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,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배정 대기 건수 노출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9244257"/>
                  </a:ext>
                </a:extLst>
              </a:tr>
              <a:tr h="343404">
                <a:tc>
                  <a:txBody>
                    <a:bodyPr/>
                    <a:lstStyle/>
                    <a:p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2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대시보드</a:t>
                      </a:r>
                      <a:endParaRPr lang="en-US" altLang="ko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표 이미지 데이터 표 종류별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,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분야별 통계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4176358"/>
                  </a:ext>
                </a:extLst>
              </a:tr>
            </a:tbl>
          </a:graphicData>
        </a:graphic>
      </p:graphicFrame>
      <p:sp>
        <p:nvSpPr>
          <p:cNvPr id="7" name="직사각형 6">
            <a:extLst>
              <a:ext uri="{FF2B5EF4-FFF2-40B4-BE49-F238E27FC236}">
                <a16:creationId xmlns:a16="http://schemas.microsoft.com/office/drawing/2014/main" id="{8528328F-9FFF-773B-E054-36FE7D032026}"/>
              </a:ext>
            </a:extLst>
          </p:cNvPr>
          <p:cNvSpPr/>
          <p:nvPr/>
        </p:nvSpPr>
        <p:spPr>
          <a:xfrm>
            <a:off x="5528732" y="720779"/>
            <a:ext cx="195356" cy="1393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000" dirty="0"/>
              <a:t>1</a:t>
            </a:r>
            <a:endParaRPr kumimoji="1" lang="ko-Kore-KR" altLang="en-US" sz="1000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626789EC-C243-4B79-0A97-E9EF6CF4EE4D}"/>
              </a:ext>
            </a:extLst>
          </p:cNvPr>
          <p:cNvSpPr/>
          <p:nvPr/>
        </p:nvSpPr>
        <p:spPr>
          <a:xfrm>
            <a:off x="7772399" y="1025578"/>
            <a:ext cx="195356" cy="1393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000" dirty="0"/>
              <a:t>2</a:t>
            </a:r>
            <a:endParaRPr kumimoji="1" lang="ko-Kore-KR" altLang="en-US" sz="1000" dirty="0"/>
          </a:p>
        </p:txBody>
      </p:sp>
      <p:cxnSp>
        <p:nvCxnSpPr>
          <p:cNvPr id="12" name="꺾인 연결선[E] 11">
            <a:extLst>
              <a:ext uri="{FF2B5EF4-FFF2-40B4-BE49-F238E27FC236}">
                <a16:creationId xmlns:a16="http://schemas.microsoft.com/office/drawing/2014/main" id="{5232C522-8F7C-EC02-4396-C93EE7594263}"/>
              </a:ext>
            </a:extLst>
          </p:cNvPr>
          <p:cNvCxnSpPr>
            <a:cxnSpLocks/>
            <a:endCxn id="10" idx="1"/>
          </p:cNvCxnSpPr>
          <p:nvPr/>
        </p:nvCxnSpPr>
        <p:spPr>
          <a:xfrm rot="16200000" flipH="1">
            <a:off x="5089663" y="1441542"/>
            <a:ext cx="3617346" cy="2551074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7B960864-E709-418D-B722-6582F28FB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3873" y="3683485"/>
            <a:ext cx="3790202" cy="168453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C3A734E0-D3D2-88CF-7C46-B24367836EA2}"/>
              </a:ext>
            </a:extLst>
          </p:cNvPr>
          <p:cNvSpPr/>
          <p:nvPr/>
        </p:nvSpPr>
        <p:spPr>
          <a:xfrm>
            <a:off x="2167465" y="1245712"/>
            <a:ext cx="195356" cy="1393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000" dirty="0"/>
              <a:t>2</a:t>
            </a:r>
            <a:endParaRPr kumimoji="1" lang="ko-Kore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92747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D996DC0-E879-E4BE-3233-D507B4FDC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55" y="790430"/>
            <a:ext cx="7772400" cy="35840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133646-EB90-2DD4-ED1B-13F6FF597128}"/>
              </a:ext>
            </a:extLst>
          </p:cNvPr>
          <p:cNvSpPr txBox="1"/>
          <p:nvPr/>
        </p:nvSpPr>
        <p:spPr>
          <a:xfrm>
            <a:off x="262981" y="269868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/>
              <a:t>11.</a:t>
            </a:r>
            <a:r>
              <a:rPr kumimoji="1" lang="ko-KR" altLang="en-US" dirty="0"/>
              <a:t> 프로젝트 관리 </a:t>
            </a:r>
            <a:r>
              <a:rPr kumimoji="1" lang="en-US" altLang="ko-KR" dirty="0"/>
              <a:t>(</a:t>
            </a:r>
            <a:r>
              <a:rPr kumimoji="1" lang="ko-KR" altLang="en-US" dirty="0"/>
              <a:t>관리자</a:t>
            </a:r>
            <a:r>
              <a:rPr kumimoji="1" lang="en-US" altLang="ko-KR" dirty="0"/>
              <a:t>)</a:t>
            </a:r>
            <a:endParaRPr kumimoji="1" lang="ko-Kore-KR" altLang="en-US" dirty="0"/>
          </a:p>
        </p:txBody>
      </p:sp>
      <p:graphicFrame>
        <p:nvGraphicFramePr>
          <p:cNvPr id="5" name="표 6">
            <a:extLst>
              <a:ext uri="{FF2B5EF4-FFF2-40B4-BE49-F238E27FC236}">
                <a16:creationId xmlns:a16="http://schemas.microsoft.com/office/drawing/2014/main" id="{6BBCFCD3-A1AD-3A0C-DF74-69B9744ACF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494271"/>
              </p:ext>
            </p:extLst>
          </p:nvPr>
        </p:nvGraphicFramePr>
        <p:xfrm>
          <a:off x="8268249" y="860081"/>
          <a:ext cx="3601450" cy="945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800">
                  <a:extLst>
                    <a:ext uri="{9D8B030D-6E8A-4147-A177-3AD203B41FA5}">
                      <a16:colId xmlns:a16="http://schemas.microsoft.com/office/drawing/2014/main" val="3530201032"/>
                    </a:ext>
                  </a:extLst>
                </a:gridCol>
                <a:gridCol w="1186181">
                  <a:extLst>
                    <a:ext uri="{9D8B030D-6E8A-4147-A177-3AD203B41FA5}">
                      <a16:colId xmlns:a16="http://schemas.microsoft.com/office/drawing/2014/main" val="540478575"/>
                    </a:ext>
                  </a:extLst>
                </a:gridCol>
                <a:gridCol w="2076469">
                  <a:extLst>
                    <a:ext uri="{9D8B030D-6E8A-4147-A177-3AD203B41FA5}">
                      <a16:colId xmlns:a16="http://schemas.microsoft.com/office/drawing/2014/main" val="4281066905"/>
                    </a:ext>
                  </a:extLst>
                </a:gridCol>
              </a:tblGrid>
              <a:tr h="253771">
                <a:tc gridSpan="3">
                  <a:txBody>
                    <a:bodyPr/>
                    <a:lstStyle/>
                    <a:p>
                      <a:pPr algn="ctr"/>
                      <a:r>
                        <a:rPr lang="ko-KR" altLang="en-US" sz="1100" dirty="0">
                          <a:solidFill>
                            <a:schemeClr val="tx1"/>
                          </a:solidFill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설명</a:t>
                      </a:r>
                      <a:endParaRPr lang="ko-Kore-KR" altLang="en-US" sz="1100" dirty="0">
                        <a:solidFill>
                          <a:schemeClr val="tx1"/>
                        </a:solidFill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661873"/>
                  </a:ext>
                </a:extLst>
              </a:tr>
              <a:tr h="343404">
                <a:tc>
                  <a:txBody>
                    <a:bodyPr/>
                    <a:lstStyle/>
                    <a:p>
                      <a:r>
                        <a:rPr lang="en-US" altLang="ko-Kore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1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프로젝트 명</a:t>
                      </a:r>
                      <a:endParaRPr lang="en-US" altLang="ko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클릭 시 해당 프로젝트의 전체 데이터 목록 페이지로 이동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9244257"/>
                  </a:ext>
                </a:extLst>
              </a:tr>
              <a:tr h="343404">
                <a:tc>
                  <a:txBody>
                    <a:bodyPr/>
                    <a:lstStyle/>
                    <a:p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2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설정</a:t>
                      </a:r>
                      <a:endParaRPr lang="en-US" altLang="ko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해당 프로젝트의 설정 페이지로 이동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4176358"/>
                  </a:ext>
                </a:extLst>
              </a:tr>
            </a:tbl>
          </a:graphicData>
        </a:graphic>
      </p:graphicFrame>
      <p:sp>
        <p:nvSpPr>
          <p:cNvPr id="7" name="직사각형 6">
            <a:extLst>
              <a:ext uri="{FF2B5EF4-FFF2-40B4-BE49-F238E27FC236}">
                <a16:creationId xmlns:a16="http://schemas.microsoft.com/office/drawing/2014/main" id="{8528328F-9FFF-773B-E054-36FE7D032026}"/>
              </a:ext>
            </a:extLst>
          </p:cNvPr>
          <p:cNvSpPr/>
          <p:nvPr/>
        </p:nvSpPr>
        <p:spPr>
          <a:xfrm>
            <a:off x="6874932" y="3015246"/>
            <a:ext cx="195356" cy="1393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000" dirty="0"/>
              <a:t>2</a:t>
            </a:r>
            <a:endParaRPr kumimoji="1" lang="ko-Kore-KR" altLang="en-US" sz="1000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C3A734E0-D3D2-88CF-7C46-B24367836EA2}"/>
              </a:ext>
            </a:extLst>
          </p:cNvPr>
          <p:cNvSpPr/>
          <p:nvPr/>
        </p:nvSpPr>
        <p:spPr>
          <a:xfrm>
            <a:off x="2005853" y="3015246"/>
            <a:ext cx="195356" cy="1393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000" dirty="0"/>
              <a:t>1</a:t>
            </a:r>
            <a:endParaRPr kumimoji="1" lang="ko-Kore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547509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8CE256C-2EC1-4013-8302-09262261E9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802"/>
          <a:stretch/>
        </p:blipFill>
        <p:spPr>
          <a:xfrm>
            <a:off x="262981" y="639200"/>
            <a:ext cx="5591858" cy="6117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133646-EB90-2DD4-ED1B-13F6FF597128}"/>
              </a:ext>
            </a:extLst>
          </p:cNvPr>
          <p:cNvSpPr txBox="1"/>
          <p:nvPr/>
        </p:nvSpPr>
        <p:spPr>
          <a:xfrm>
            <a:off x="262981" y="269868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/>
              <a:t>12.</a:t>
            </a:r>
            <a:r>
              <a:rPr kumimoji="1" lang="ko-KR" altLang="en-US" dirty="0"/>
              <a:t> 프로젝트 관리 </a:t>
            </a:r>
            <a:r>
              <a:rPr kumimoji="1" lang="en-US" altLang="ko-KR" dirty="0"/>
              <a:t>&gt;</a:t>
            </a:r>
            <a:r>
              <a:rPr kumimoji="1" lang="ko-KR" altLang="en-US" dirty="0"/>
              <a:t> 프로젝트 설정 </a:t>
            </a:r>
            <a:r>
              <a:rPr kumimoji="1" lang="en-US" altLang="ko-KR" dirty="0"/>
              <a:t>&gt;</a:t>
            </a:r>
            <a:r>
              <a:rPr kumimoji="1" lang="ko-KR" altLang="en-US" dirty="0"/>
              <a:t> 배정 </a:t>
            </a:r>
            <a:r>
              <a:rPr kumimoji="1" lang="en-US" altLang="ko-KR" dirty="0"/>
              <a:t> (</a:t>
            </a:r>
            <a:r>
              <a:rPr kumimoji="1" lang="ko-KR" altLang="en-US" dirty="0"/>
              <a:t>관리자</a:t>
            </a:r>
            <a:r>
              <a:rPr kumimoji="1" lang="en-US" altLang="ko-KR" dirty="0"/>
              <a:t>)</a:t>
            </a:r>
            <a:endParaRPr kumimoji="1" lang="ko-Kore-KR" altLang="en-US" dirty="0"/>
          </a:p>
        </p:txBody>
      </p:sp>
      <p:graphicFrame>
        <p:nvGraphicFramePr>
          <p:cNvPr id="5" name="표 6">
            <a:extLst>
              <a:ext uri="{FF2B5EF4-FFF2-40B4-BE49-F238E27FC236}">
                <a16:creationId xmlns:a16="http://schemas.microsoft.com/office/drawing/2014/main" id="{6BBCFCD3-A1AD-3A0C-DF74-69B9744ACF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070129"/>
              </p:ext>
            </p:extLst>
          </p:nvPr>
        </p:nvGraphicFramePr>
        <p:xfrm>
          <a:off x="8268249" y="860081"/>
          <a:ext cx="3601450" cy="1289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800">
                  <a:extLst>
                    <a:ext uri="{9D8B030D-6E8A-4147-A177-3AD203B41FA5}">
                      <a16:colId xmlns:a16="http://schemas.microsoft.com/office/drawing/2014/main" val="3530201032"/>
                    </a:ext>
                  </a:extLst>
                </a:gridCol>
                <a:gridCol w="1186181">
                  <a:extLst>
                    <a:ext uri="{9D8B030D-6E8A-4147-A177-3AD203B41FA5}">
                      <a16:colId xmlns:a16="http://schemas.microsoft.com/office/drawing/2014/main" val="540478575"/>
                    </a:ext>
                  </a:extLst>
                </a:gridCol>
                <a:gridCol w="2076469">
                  <a:extLst>
                    <a:ext uri="{9D8B030D-6E8A-4147-A177-3AD203B41FA5}">
                      <a16:colId xmlns:a16="http://schemas.microsoft.com/office/drawing/2014/main" val="4281066905"/>
                    </a:ext>
                  </a:extLst>
                </a:gridCol>
              </a:tblGrid>
              <a:tr h="253771">
                <a:tc gridSpan="3">
                  <a:txBody>
                    <a:bodyPr/>
                    <a:lstStyle/>
                    <a:p>
                      <a:pPr algn="ctr"/>
                      <a:r>
                        <a:rPr lang="ko-KR" altLang="en-US" sz="1100" dirty="0">
                          <a:solidFill>
                            <a:schemeClr val="tx1"/>
                          </a:solidFill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설명</a:t>
                      </a:r>
                      <a:endParaRPr lang="ko-Kore-KR" altLang="en-US" sz="1100" dirty="0">
                        <a:solidFill>
                          <a:schemeClr val="tx1"/>
                        </a:solidFill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661873"/>
                  </a:ext>
                </a:extLst>
              </a:tr>
              <a:tr h="343404">
                <a:tc>
                  <a:txBody>
                    <a:bodyPr/>
                    <a:lstStyle/>
                    <a:p>
                      <a:r>
                        <a:rPr lang="en-US" altLang="ko-Kore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1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데이터 배정</a:t>
                      </a:r>
                      <a:endParaRPr lang="en-US" altLang="ko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데이터 배정 페이지로 이동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9244257"/>
                  </a:ext>
                </a:extLst>
              </a:tr>
              <a:tr h="343404">
                <a:tc>
                  <a:txBody>
                    <a:bodyPr/>
                    <a:lstStyle/>
                    <a:p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altLang="ko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4176358"/>
                  </a:ext>
                </a:extLst>
              </a:tr>
              <a:tr h="343404">
                <a:tc>
                  <a:txBody>
                    <a:bodyPr/>
                    <a:lstStyle/>
                    <a:p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altLang="ko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009270"/>
                  </a:ext>
                </a:extLst>
              </a:tr>
            </a:tbl>
          </a:graphicData>
        </a:graphic>
      </p:graphicFrame>
      <p:sp>
        <p:nvSpPr>
          <p:cNvPr id="7" name="직사각형 6">
            <a:extLst>
              <a:ext uri="{FF2B5EF4-FFF2-40B4-BE49-F238E27FC236}">
                <a16:creationId xmlns:a16="http://schemas.microsoft.com/office/drawing/2014/main" id="{8528328F-9FFF-773B-E054-36FE7D032026}"/>
              </a:ext>
            </a:extLst>
          </p:cNvPr>
          <p:cNvSpPr/>
          <p:nvPr/>
        </p:nvSpPr>
        <p:spPr>
          <a:xfrm>
            <a:off x="1456266" y="6334180"/>
            <a:ext cx="195356" cy="1393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000" dirty="0"/>
              <a:t>1</a:t>
            </a:r>
            <a:endParaRPr kumimoji="1" lang="ko-Kore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13500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1EA21F68-10C5-BD2F-3C9A-B2D3F6F72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33" y="860081"/>
            <a:ext cx="7772400" cy="28425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133646-EB90-2DD4-ED1B-13F6FF597128}"/>
              </a:ext>
            </a:extLst>
          </p:cNvPr>
          <p:cNvSpPr txBox="1"/>
          <p:nvPr/>
        </p:nvSpPr>
        <p:spPr>
          <a:xfrm>
            <a:off x="262981" y="269868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/>
              <a:t>13.</a:t>
            </a:r>
            <a:r>
              <a:rPr kumimoji="1" lang="ko-KR" altLang="en-US" dirty="0"/>
              <a:t> 프로젝트 관리 </a:t>
            </a:r>
            <a:r>
              <a:rPr kumimoji="1" lang="en-US" altLang="ko-KR" dirty="0"/>
              <a:t>&gt;</a:t>
            </a:r>
            <a:r>
              <a:rPr kumimoji="1" lang="ko-KR" altLang="en-US" dirty="0"/>
              <a:t> 프로젝트 설정 </a:t>
            </a:r>
            <a:r>
              <a:rPr kumimoji="1" lang="en-US" altLang="ko-KR" dirty="0"/>
              <a:t>&gt;</a:t>
            </a:r>
            <a:r>
              <a:rPr kumimoji="1" lang="ko-KR" altLang="en-US" dirty="0"/>
              <a:t> 배정 </a:t>
            </a:r>
            <a:r>
              <a:rPr kumimoji="1" lang="en-US" altLang="ko-KR" dirty="0"/>
              <a:t> (</a:t>
            </a:r>
            <a:r>
              <a:rPr kumimoji="1" lang="ko-KR" altLang="en-US" dirty="0"/>
              <a:t>관리자</a:t>
            </a:r>
            <a:r>
              <a:rPr kumimoji="1" lang="en-US" altLang="ko-KR" dirty="0"/>
              <a:t>)</a:t>
            </a:r>
            <a:endParaRPr kumimoji="1" lang="ko-Kore-KR" altLang="en-US" dirty="0"/>
          </a:p>
        </p:txBody>
      </p:sp>
      <p:graphicFrame>
        <p:nvGraphicFramePr>
          <p:cNvPr id="5" name="표 6">
            <a:extLst>
              <a:ext uri="{FF2B5EF4-FFF2-40B4-BE49-F238E27FC236}">
                <a16:creationId xmlns:a16="http://schemas.microsoft.com/office/drawing/2014/main" id="{6BBCFCD3-A1AD-3A0C-DF74-69B9744ACF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118428"/>
              </p:ext>
            </p:extLst>
          </p:nvPr>
        </p:nvGraphicFramePr>
        <p:xfrm>
          <a:off x="8268249" y="860081"/>
          <a:ext cx="3601450" cy="1646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800">
                  <a:extLst>
                    <a:ext uri="{9D8B030D-6E8A-4147-A177-3AD203B41FA5}">
                      <a16:colId xmlns:a16="http://schemas.microsoft.com/office/drawing/2014/main" val="3530201032"/>
                    </a:ext>
                  </a:extLst>
                </a:gridCol>
                <a:gridCol w="1186181">
                  <a:extLst>
                    <a:ext uri="{9D8B030D-6E8A-4147-A177-3AD203B41FA5}">
                      <a16:colId xmlns:a16="http://schemas.microsoft.com/office/drawing/2014/main" val="540478575"/>
                    </a:ext>
                  </a:extLst>
                </a:gridCol>
                <a:gridCol w="2076469">
                  <a:extLst>
                    <a:ext uri="{9D8B030D-6E8A-4147-A177-3AD203B41FA5}">
                      <a16:colId xmlns:a16="http://schemas.microsoft.com/office/drawing/2014/main" val="4281066905"/>
                    </a:ext>
                  </a:extLst>
                </a:gridCol>
              </a:tblGrid>
              <a:tr h="253771">
                <a:tc gridSpan="3">
                  <a:txBody>
                    <a:bodyPr/>
                    <a:lstStyle/>
                    <a:p>
                      <a:pPr algn="ctr"/>
                      <a:r>
                        <a:rPr lang="ko-KR" altLang="en-US" sz="1100" dirty="0">
                          <a:solidFill>
                            <a:schemeClr val="tx1"/>
                          </a:solidFill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설명</a:t>
                      </a:r>
                      <a:endParaRPr lang="ko-Kore-KR" altLang="en-US" sz="1100" dirty="0">
                        <a:solidFill>
                          <a:schemeClr val="tx1"/>
                        </a:solidFill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661873"/>
                  </a:ext>
                </a:extLst>
              </a:tr>
              <a:tr h="343404">
                <a:tc>
                  <a:txBody>
                    <a:bodyPr/>
                    <a:lstStyle/>
                    <a:p>
                      <a:r>
                        <a:rPr lang="en-US" altLang="ko-Kore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1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단계</a:t>
                      </a:r>
                      <a:endParaRPr lang="en-US" altLang="ko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데이터 배정 페이지로 이동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9244257"/>
                  </a:ext>
                </a:extLst>
              </a:tr>
              <a:tr h="343404">
                <a:tc>
                  <a:txBody>
                    <a:bodyPr/>
                    <a:lstStyle/>
                    <a:p>
                      <a:r>
                        <a:rPr lang="en-US" altLang="ko-Kore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2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배정 수량</a:t>
                      </a:r>
                      <a:endParaRPr lang="en-US" altLang="ko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배정할 수량 입력 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(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기본 수량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: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10)</a:t>
                      </a:r>
                      <a:endParaRPr lang="ko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4176358"/>
                  </a:ext>
                </a:extLst>
              </a:tr>
              <a:tr h="343404">
                <a:tc>
                  <a:txBody>
                    <a:bodyPr/>
                    <a:lstStyle/>
                    <a:p>
                      <a:r>
                        <a:rPr lang="en-US" altLang="ko-Kore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3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배정</a:t>
                      </a:r>
                      <a:endParaRPr lang="en-US" altLang="ko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데이터 선택 후 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‘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배정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’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버튼 클릭 시 작업자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/</a:t>
                      </a:r>
                      <a:r>
                        <a:rPr lang="ko-KR" altLang="en-US" sz="800" dirty="0" err="1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검수자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지정 팝업 노출</a:t>
                      </a:r>
                      <a:endParaRPr lang="en-US" altLang="ko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  <a:p>
                      <a:endParaRPr lang="en-US" altLang="ko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작업자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,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</a:t>
                      </a:r>
                      <a:r>
                        <a:rPr lang="ko-KR" altLang="en-US" sz="800" dirty="0" err="1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검수자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선택 후  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＇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저장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’</a:t>
                      </a:r>
                    </a:p>
                    <a:p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(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아이디 검색 가능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)</a:t>
                      </a:r>
                      <a:endParaRPr lang="ko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009270"/>
                  </a:ext>
                </a:extLst>
              </a:tr>
            </a:tbl>
          </a:graphicData>
        </a:graphic>
      </p:graphicFrame>
      <p:sp>
        <p:nvSpPr>
          <p:cNvPr id="7" name="직사각형 6">
            <a:extLst>
              <a:ext uri="{FF2B5EF4-FFF2-40B4-BE49-F238E27FC236}">
                <a16:creationId xmlns:a16="http://schemas.microsoft.com/office/drawing/2014/main" id="{8528328F-9FFF-773B-E054-36FE7D032026}"/>
              </a:ext>
            </a:extLst>
          </p:cNvPr>
          <p:cNvSpPr/>
          <p:nvPr/>
        </p:nvSpPr>
        <p:spPr>
          <a:xfrm>
            <a:off x="5122333" y="1906113"/>
            <a:ext cx="195356" cy="1393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000" dirty="0"/>
              <a:t>1</a:t>
            </a:r>
            <a:endParaRPr kumimoji="1" lang="ko-Kore-KR" altLang="en-US" sz="1000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767CCD0F-C040-547A-65CF-E516FA0B0795}"/>
              </a:ext>
            </a:extLst>
          </p:cNvPr>
          <p:cNvSpPr/>
          <p:nvPr/>
        </p:nvSpPr>
        <p:spPr>
          <a:xfrm>
            <a:off x="3437466" y="2211708"/>
            <a:ext cx="195356" cy="1393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000" dirty="0"/>
              <a:t>2</a:t>
            </a:r>
            <a:endParaRPr kumimoji="1" lang="ko-Kore-KR" altLang="en-US" sz="10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370521B-FBBB-58C4-AFC3-D7E76D253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066" y="3353562"/>
            <a:ext cx="5469467" cy="3251503"/>
          </a:xfrm>
          <a:prstGeom prst="rect">
            <a:avLst/>
          </a:prstGeom>
        </p:spPr>
      </p:pic>
      <p:cxnSp>
        <p:nvCxnSpPr>
          <p:cNvPr id="10" name="꺾인 연결선[E] 9">
            <a:extLst>
              <a:ext uri="{FF2B5EF4-FFF2-40B4-BE49-F238E27FC236}">
                <a16:creationId xmlns:a16="http://schemas.microsoft.com/office/drawing/2014/main" id="{50FCE58F-0A8E-B304-6D31-87E0C6EDAE53}"/>
              </a:ext>
            </a:extLst>
          </p:cNvPr>
          <p:cNvCxnSpPr>
            <a:cxnSpLocks/>
            <a:endCxn id="4" idx="3"/>
          </p:cNvCxnSpPr>
          <p:nvPr/>
        </p:nvCxnSpPr>
        <p:spPr>
          <a:xfrm rot="5400000">
            <a:off x="5651043" y="3780823"/>
            <a:ext cx="1380981" cy="1016000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5EB6595C-BCC9-B319-16E6-FCF3133488EA}"/>
              </a:ext>
            </a:extLst>
          </p:cNvPr>
          <p:cNvSpPr/>
          <p:nvPr/>
        </p:nvSpPr>
        <p:spPr>
          <a:xfrm>
            <a:off x="2032000" y="4271324"/>
            <a:ext cx="195356" cy="1393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000" dirty="0"/>
              <a:t>3</a:t>
            </a:r>
            <a:endParaRPr kumimoji="1" lang="ko-Kore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4077382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133FAD56-5EC6-7E90-30A3-40170CB62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81" y="860081"/>
            <a:ext cx="7772400" cy="38746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133646-EB90-2DD4-ED1B-13F6FF597128}"/>
              </a:ext>
            </a:extLst>
          </p:cNvPr>
          <p:cNvSpPr txBox="1"/>
          <p:nvPr/>
        </p:nvSpPr>
        <p:spPr>
          <a:xfrm>
            <a:off x="262981" y="269868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/>
              <a:t>14.</a:t>
            </a:r>
            <a:r>
              <a:rPr kumimoji="1" lang="ko-KR" altLang="en-US" dirty="0"/>
              <a:t> 프로젝트 관리 </a:t>
            </a:r>
            <a:r>
              <a:rPr kumimoji="1" lang="en-US" altLang="ko-KR" dirty="0"/>
              <a:t>&gt;</a:t>
            </a:r>
            <a:r>
              <a:rPr kumimoji="1" lang="ko-KR" altLang="en-US" dirty="0"/>
              <a:t> 데이터 목록 </a:t>
            </a:r>
            <a:r>
              <a:rPr kumimoji="1" lang="en-US" altLang="ko-KR" dirty="0"/>
              <a:t>&gt;</a:t>
            </a:r>
            <a:r>
              <a:rPr kumimoji="1" lang="ko-KR" altLang="en-US" dirty="0"/>
              <a:t> 배정 담당자 변경</a:t>
            </a:r>
            <a:r>
              <a:rPr kumimoji="1" lang="en-US" altLang="ko-KR" dirty="0"/>
              <a:t> (</a:t>
            </a:r>
            <a:r>
              <a:rPr kumimoji="1" lang="ko-KR" altLang="en-US" dirty="0"/>
              <a:t>관리자</a:t>
            </a:r>
            <a:r>
              <a:rPr kumimoji="1" lang="en-US" altLang="ko-KR" dirty="0"/>
              <a:t>)</a:t>
            </a:r>
            <a:endParaRPr kumimoji="1" lang="ko-Kore-KR" altLang="en-US" dirty="0"/>
          </a:p>
        </p:txBody>
      </p:sp>
      <p:graphicFrame>
        <p:nvGraphicFramePr>
          <p:cNvPr id="5" name="표 6">
            <a:extLst>
              <a:ext uri="{FF2B5EF4-FFF2-40B4-BE49-F238E27FC236}">
                <a16:creationId xmlns:a16="http://schemas.microsoft.com/office/drawing/2014/main" id="{6BBCFCD3-A1AD-3A0C-DF74-69B9744ACF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749641"/>
              </p:ext>
            </p:extLst>
          </p:nvPr>
        </p:nvGraphicFramePr>
        <p:xfrm>
          <a:off x="8268249" y="860081"/>
          <a:ext cx="3601450" cy="1303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800">
                  <a:extLst>
                    <a:ext uri="{9D8B030D-6E8A-4147-A177-3AD203B41FA5}">
                      <a16:colId xmlns:a16="http://schemas.microsoft.com/office/drawing/2014/main" val="3530201032"/>
                    </a:ext>
                  </a:extLst>
                </a:gridCol>
                <a:gridCol w="1186181">
                  <a:extLst>
                    <a:ext uri="{9D8B030D-6E8A-4147-A177-3AD203B41FA5}">
                      <a16:colId xmlns:a16="http://schemas.microsoft.com/office/drawing/2014/main" val="540478575"/>
                    </a:ext>
                  </a:extLst>
                </a:gridCol>
                <a:gridCol w="2076469">
                  <a:extLst>
                    <a:ext uri="{9D8B030D-6E8A-4147-A177-3AD203B41FA5}">
                      <a16:colId xmlns:a16="http://schemas.microsoft.com/office/drawing/2014/main" val="4281066905"/>
                    </a:ext>
                  </a:extLst>
                </a:gridCol>
              </a:tblGrid>
              <a:tr h="253771">
                <a:tc gridSpan="3">
                  <a:txBody>
                    <a:bodyPr/>
                    <a:lstStyle/>
                    <a:p>
                      <a:pPr algn="ctr"/>
                      <a:r>
                        <a:rPr lang="ko-KR" altLang="en-US" sz="1100" dirty="0">
                          <a:solidFill>
                            <a:schemeClr val="tx1"/>
                          </a:solidFill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설명</a:t>
                      </a:r>
                      <a:endParaRPr lang="ko-Kore-KR" altLang="en-US" sz="1100" dirty="0">
                        <a:solidFill>
                          <a:schemeClr val="tx1"/>
                        </a:solidFill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661873"/>
                  </a:ext>
                </a:extLst>
              </a:tr>
              <a:tr h="343404">
                <a:tc>
                  <a:txBody>
                    <a:bodyPr/>
                    <a:lstStyle/>
                    <a:p>
                      <a:r>
                        <a:rPr lang="en-US" altLang="ko-Kore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1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담당자 변경</a:t>
                      </a:r>
                      <a:endParaRPr lang="en-US" altLang="ko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변경할 데이터 선택 후 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(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같은 단계의 데이터만 선택 가능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)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‘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담당자 변경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’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클릭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9244257"/>
                  </a:ext>
                </a:extLst>
              </a:tr>
              <a:tr h="343404">
                <a:tc>
                  <a:txBody>
                    <a:bodyPr/>
                    <a:lstStyle/>
                    <a:p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2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배정</a:t>
                      </a:r>
                      <a:endParaRPr lang="en-US" altLang="ko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데이터 선택 후 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‘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배정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’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버튼 클릭 시 작업자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/</a:t>
                      </a:r>
                      <a:r>
                        <a:rPr lang="ko-KR" altLang="en-US" sz="800" dirty="0" err="1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검수자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지정 팝업 노출</a:t>
                      </a:r>
                      <a:endParaRPr lang="en-US" altLang="ko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  <a:p>
                      <a:endParaRPr lang="en-US" altLang="ko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작업자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,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</a:t>
                      </a:r>
                      <a:r>
                        <a:rPr lang="ko-KR" altLang="en-US" sz="800" dirty="0" err="1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검수자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선택 후  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＇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저장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’</a:t>
                      </a:r>
                    </a:p>
                    <a:p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(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아이디 검색 가능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)</a:t>
                      </a:r>
                      <a:endParaRPr lang="ko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009270"/>
                  </a:ext>
                </a:extLst>
              </a:tr>
            </a:tbl>
          </a:graphicData>
        </a:graphic>
      </p:graphicFrame>
      <p:sp>
        <p:nvSpPr>
          <p:cNvPr id="7" name="직사각형 6">
            <a:extLst>
              <a:ext uri="{FF2B5EF4-FFF2-40B4-BE49-F238E27FC236}">
                <a16:creationId xmlns:a16="http://schemas.microsoft.com/office/drawing/2014/main" id="{8528328F-9FFF-773B-E054-36FE7D032026}"/>
              </a:ext>
            </a:extLst>
          </p:cNvPr>
          <p:cNvSpPr/>
          <p:nvPr/>
        </p:nvSpPr>
        <p:spPr>
          <a:xfrm>
            <a:off x="7001933" y="3209979"/>
            <a:ext cx="195356" cy="1393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000" dirty="0"/>
              <a:t>1</a:t>
            </a:r>
            <a:endParaRPr kumimoji="1" lang="ko-Kore-KR" altLang="en-US" sz="1000" dirty="0"/>
          </a:p>
        </p:txBody>
      </p:sp>
      <p:cxnSp>
        <p:nvCxnSpPr>
          <p:cNvPr id="10" name="꺾인 연결선[E] 9">
            <a:extLst>
              <a:ext uri="{FF2B5EF4-FFF2-40B4-BE49-F238E27FC236}">
                <a16:creationId xmlns:a16="http://schemas.microsoft.com/office/drawing/2014/main" id="{50FCE58F-0A8E-B304-6D31-87E0C6EDAE53}"/>
              </a:ext>
            </a:extLst>
          </p:cNvPr>
          <p:cNvCxnSpPr>
            <a:cxnSpLocks/>
            <a:stCxn id="7" idx="2"/>
            <a:endCxn id="9" idx="3"/>
          </p:cNvCxnSpPr>
          <p:nvPr/>
        </p:nvCxnSpPr>
        <p:spPr>
          <a:xfrm rot="5400000">
            <a:off x="5135798" y="3410378"/>
            <a:ext cx="2024911" cy="1902717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그림 8">
            <a:extLst>
              <a:ext uri="{FF2B5EF4-FFF2-40B4-BE49-F238E27FC236}">
                <a16:creationId xmlns:a16="http://schemas.microsoft.com/office/drawing/2014/main" id="{583584C5-5AB7-8B62-45D2-52DC8DA6B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256" y="4076650"/>
            <a:ext cx="3912638" cy="2595083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FC08F804-8A7D-4CEA-CE27-362D73966261}"/>
              </a:ext>
            </a:extLst>
          </p:cNvPr>
          <p:cNvSpPr/>
          <p:nvPr/>
        </p:nvSpPr>
        <p:spPr>
          <a:xfrm>
            <a:off x="3716866" y="4665115"/>
            <a:ext cx="195356" cy="1393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000" dirty="0"/>
              <a:t>2</a:t>
            </a:r>
            <a:endParaRPr kumimoji="1" lang="ko-Kore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940512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FB27337D-8743-DD6F-67E9-065802426F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465"/>
          <a:stretch/>
        </p:blipFill>
        <p:spPr>
          <a:xfrm>
            <a:off x="186781" y="734999"/>
            <a:ext cx="7772400" cy="58531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133646-EB90-2DD4-ED1B-13F6FF597128}"/>
              </a:ext>
            </a:extLst>
          </p:cNvPr>
          <p:cNvSpPr txBox="1"/>
          <p:nvPr/>
        </p:nvSpPr>
        <p:spPr>
          <a:xfrm>
            <a:off x="262981" y="269868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/>
              <a:t>15.</a:t>
            </a:r>
            <a:r>
              <a:rPr kumimoji="1" lang="ko-KR" altLang="en-US" dirty="0"/>
              <a:t> 프로젝트 관리 </a:t>
            </a:r>
            <a:r>
              <a:rPr kumimoji="1" lang="en-US" altLang="ko-KR" dirty="0"/>
              <a:t>&gt;</a:t>
            </a:r>
            <a:r>
              <a:rPr kumimoji="1" lang="ko-KR" altLang="en-US" dirty="0"/>
              <a:t> 데이터 목록 </a:t>
            </a:r>
            <a:r>
              <a:rPr kumimoji="1" lang="en-US" altLang="ko-KR" dirty="0"/>
              <a:t>(</a:t>
            </a:r>
            <a:r>
              <a:rPr kumimoji="1" lang="ko-KR" altLang="en-US" dirty="0"/>
              <a:t>관리자</a:t>
            </a:r>
            <a:r>
              <a:rPr kumimoji="1" lang="en-US" altLang="ko-KR" dirty="0"/>
              <a:t>)</a:t>
            </a:r>
            <a:endParaRPr kumimoji="1" lang="ko-Kore-KR" altLang="en-US" dirty="0"/>
          </a:p>
        </p:txBody>
      </p:sp>
      <p:graphicFrame>
        <p:nvGraphicFramePr>
          <p:cNvPr id="5" name="표 6">
            <a:extLst>
              <a:ext uri="{FF2B5EF4-FFF2-40B4-BE49-F238E27FC236}">
                <a16:creationId xmlns:a16="http://schemas.microsoft.com/office/drawing/2014/main" id="{6BBCFCD3-A1AD-3A0C-DF74-69B9744ACF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282343"/>
              </p:ext>
            </p:extLst>
          </p:nvPr>
        </p:nvGraphicFramePr>
        <p:xfrm>
          <a:off x="8268249" y="860081"/>
          <a:ext cx="3601450" cy="1289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800">
                  <a:extLst>
                    <a:ext uri="{9D8B030D-6E8A-4147-A177-3AD203B41FA5}">
                      <a16:colId xmlns:a16="http://schemas.microsoft.com/office/drawing/2014/main" val="3530201032"/>
                    </a:ext>
                  </a:extLst>
                </a:gridCol>
                <a:gridCol w="1186181">
                  <a:extLst>
                    <a:ext uri="{9D8B030D-6E8A-4147-A177-3AD203B41FA5}">
                      <a16:colId xmlns:a16="http://schemas.microsoft.com/office/drawing/2014/main" val="540478575"/>
                    </a:ext>
                  </a:extLst>
                </a:gridCol>
                <a:gridCol w="2076469">
                  <a:extLst>
                    <a:ext uri="{9D8B030D-6E8A-4147-A177-3AD203B41FA5}">
                      <a16:colId xmlns:a16="http://schemas.microsoft.com/office/drawing/2014/main" val="4281066905"/>
                    </a:ext>
                  </a:extLst>
                </a:gridCol>
              </a:tblGrid>
              <a:tr h="253771">
                <a:tc gridSpan="3">
                  <a:txBody>
                    <a:bodyPr/>
                    <a:lstStyle/>
                    <a:p>
                      <a:pPr algn="ctr"/>
                      <a:r>
                        <a:rPr lang="ko-KR" altLang="en-US" sz="1100" dirty="0">
                          <a:solidFill>
                            <a:schemeClr val="tx1"/>
                          </a:solidFill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설명</a:t>
                      </a:r>
                      <a:endParaRPr lang="ko-Kore-KR" altLang="en-US" sz="1100" dirty="0">
                        <a:solidFill>
                          <a:schemeClr val="tx1"/>
                        </a:solidFill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661873"/>
                  </a:ext>
                </a:extLst>
              </a:tr>
              <a:tr h="343404">
                <a:tc>
                  <a:txBody>
                    <a:bodyPr/>
                    <a:lstStyle/>
                    <a:p>
                      <a:r>
                        <a:rPr lang="en-US" altLang="ko-Kore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1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선택</a:t>
                      </a:r>
                      <a:endParaRPr lang="en-US" altLang="ko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데이터 선택 후 담당자 변경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9244257"/>
                  </a:ext>
                </a:extLst>
              </a:tr>
              <a:tr h="343404">
                <a:tc>
                  <a:txBody>
                    <a:bodyPr/>
                    <a:lstStyle/>
                    <a:p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2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담당자 변경</a:t>
                      </a:r>
                      <a:endParaRPr lang="en-US" altLang="ko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작업자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,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</a:t>
                      </a:r>
                      <a:r>
                        <a:rPr lang="ko-KR" altLang="en-US" sz="800" dirty="0" err="1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검수자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배정 변경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4176358"/>
                  </a:ext>
                </a:extLst>
              </a:tr>
              <a:tr h="343404">
                <a:tc>
                  <a:txBody>
                    <a:bodyPr/>
                    <a:lstStyle/>
                    <a:p>
                      <a:r>
                        <a:rPr lang="en-US" altLang="ko-Kore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3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데이터 아이디</a:t>
                      </a:r>
                      <a:endParaRPr lang="en-US" altLang="ko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클릭 시 작업 상세 화면으로 이동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009270"/>
                  </a:ext>
                </a:extLst>
              </a:tr>
            </a:tbl>
          </a:graphicData>
        </a:graphic>
      </p:graphicFrame>
      <p:sp>
        <p:nvSpPr>
          <p:cNvPr id="7" name="직사각형 6">
            <a:extLst>
              <a:ext uri="{FF2B5EF4-FFF2-40B4-BE49-F238E27FC236}">
                <a16:creationId xmlns:a16="http://schemas.microsoft.com/office/drawing/2014/main" id="{8528328F-9FFF-773B-E054-36FE7D032026}"/>
              </a:ext>
            </a:extLst>
          </p:cNvPr>
          <p:cNvSpPr/>
          <p:nvPr/>
        </p:nvSpPr>
        <p:spPr>
          <a:xfrm>
            <a:off x="6976532" y="2854380"/>
            <a:ext cx="195356" cy="1393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000" dirty="0"/>
              <a:t>2</a:t>
            </a:r>
            <a:endParaRPr kumimoji="1" lang="ko-Kore-KR" altLang="en-US" sz="1000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C3A734E0-D3D2-88CF-7C46-B24367836EA2}"/>
              </a:ext>
            </a:extLst>
          </p:cNvPr>
          <p:cNvSpPr/>
          <p:nvPr/>
        </p:nvSpPr>
        <p:spPr>
          <a:xfrm>
            <a:off x="1049120" y="3084897"/>
            <a:ext cx="195356" cy="1393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000" dirty="0"/>
              <a:t>1</a:t>
            </a:r>
            <a:endParaRPr kumimoji="1" lang="ko-Kore-KR" altLang="en-US" sz="1000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0E9E7800-BB91-8029-186F-068B70B43B88}"/>
              </a:ext>
            </a:extLst>
          </p:cNvPr>
          <p:cNvSpPr/>
          <p:nvPr/>
        </p:nvSpPr>
        <p:spPr>
          <a:xfrm>
            <a:off x="1964265" y="3289698"/>
            <a:ext cx="195356" cy="1393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ore-KR" sz="1000" dirty="0"/>
              <a:t>3</a:t>
            </a:r>
            <a:endParaRPr kumimoji="1" lang="ko-Kore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574552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F1C4F07-1F64-11B6-6F65-9CEF16088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01" y="860081"/>
            <a:ext cx="7772400" cy="38658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133646-EB90-2DD4-ED1B-13F6FF597128}"/>
              </a:ext>
            </a:extLst>
          </p:cNvPr>
          <p:cNvSpPr txBox="1"/>
          <p:nvPr/>
        </p:nvSpPr>
        <p:spPr>
          <a:xfrm>
            <a:off x="262981" y="269868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/>
              <a:t>16.</a:t>
            </a:r>
            <a:r>
              <a:rPr kumimoji="1" lang="ko-KR" altLang="en-US" dirty="0"/>
              <a:t> 프로젝트 관리 </a:t>
            </a:r>
            <a:r>
              <a:rPr kumimoji="1" lang="en-US" altLang="ko-KR" dirty="0"/>
              <a:t>&gt;</a:t>
            </a:r>
            <a:r>
              <a:rPr kumimoji="1" lang="ko-KR" altLang="en-US" dirty="0"/>
              <a:t> 데이터 목록</a:t>
            </a:r>
            <a:r>
              <a:rPr kumimoji="1" lang="en-US" altLang="ko-KR" dirty="0"/>
              <a:t> &gt; </a:t>
            </a:r>
            <a:r>
              <a:rPr kumimoji="1" lang="ko-KR" altLang="en-US" dirty="0"/>
              <a:t>최종 완료 작업 상세 화면 </a:t>
            </a:r>
            <a:r>
              <a:rPr kumimoji="1" lang="en-US" altLang="ko-KR" dirty="0"/>
              <a:t>(</a:t>
            </a:r>
            <a:r>
              <a:rPr kumimoji="1" lang="ko-KR" altLang="en-US" dirty="0"/>
              <a:t>관리자</a:t>
            </a:r>
            <a:r>
              <a:rPr kumimoji="1" lang="en-US" altLang="ko-KR" dirty="0"/>
              <a:t>)</a:t>
            </a:r>
            <a:endParaRPr kumimoji="1" lang="ko-Kore-KR" altLang="en-US" dirty="0"/>
          </a:p>
        </p:txBody>
      </p:sp>
      <p:graphicFrame>
        <p:nvGraphicFramePr>
          <p:cNvPr id="5" name="표 6">
            <a:extLst>
              <a:ext uri="{FF2B5EF4-FFF2-40B4-BE49-F238E27FC236}">
                <a16:creationId xmlns:a16="http://schemas.microsoft.com/office/drawing/2014/main" id="{6BBCFCD3-A1AD-3A0C-DF74-69B9744ACF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597570"/>
              </p:ext>
            </p:extLst>
          </p:nvPr>
        </p:nvGraphicFramePr>
        <p:xfrm>
          <a:off x="8268249" y="860081"/>
          <a:ext cx="3601450" cy="602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800">
                  <a:extLst>
                    <a:ext uri="{9D8B030D-6E8A-4147-A177-3AD203B41FA5}">
                      <a16:colId xmlns:a16="http://schemas.microsoft.com/office/drawing/2014/main" val="3530201032"/>
                    </a:ext>
                  </a:extLst>
                </a:gridCol>
                <a:gridCol w="1186181">
                  <a:extLst>
                    <a:ext uri="{9D8B030D-6E8A-4147-A177-3AD203B41FA5}">
                      <a16:colId xmlns:a16="http://schemas.microsoft.com/office/drawing/2014/main" val="540478575"/>
                    </a:ext>
                  </a:extLst>
                </a:gridCol>
                <a:gridCol w="2076469">
                  <a:extLst>
                    <a:ext uri="{9D8B030D-6E8A-4147-A177-3AD203B41FA5}">
                      <a16:colId xmlns:a16="http://schemas.microsoft.com/office/drawing/2014/main" val="4281066905"/>
                    </a:ext>
                  </a:extLst>
                </a:gridCol>
              </a:tblGrid>
              <a:tr h="253771">
                <a:tc gridSpan="3">
                  <a:txBody>
                    <a:bodyPr/>
                    <a:lstStyle/>
                    <a:p>
                      <a:pPr algn="ctr"/>
                      <a:r>
                        <a:rPr lang="ko-KR" altLang="en-US" sz="1100" dirty="0">
                          <a:solidFill>
                            <a:schemeClr val="tx1"/>
                          </a:solidFill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설명</a:t>
                      </a:r>
                      <a:endParaRPr lang="ko-Kore-KR" altLang="en-US" sz="1100" dirty="0">
                        <a:solidFill>
                          <a:schemeClr val="tx1"/>
                        </a:solidFill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661873"/>
                  </a:ext>
                </a:extLst>
              </a:tr>
              <a:tr h="343404">
                <a:tc>
                  <a:txBody>
                    <a:bodyPr/>
                    <a:lstStyle/>
                    <a:p>
                      <a:r>
                        <a:rPr lang="en-US" altLang="ko-Kore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1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최종 확인</a:t>
                      </a:r>
                      <a:endParaRPr lang="en-US" altLang="ko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최종 완료 데이터의 경우 관리자 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‘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최종 확인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’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버튼 노출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9244257"/>
                  </a:ext>
                </a:extLst>
              </a:tr>
            </a:tbl>
          </a:graphicData>
        </a:graphic>
      </p:graphicFrame>
      <p:sp>
        <p:nvSpPr>
          <p:cNvPr id="13" name="직사각형 12">
            <a:extLst>
              <a:ext uri="{FF2B5EF4-FFF2-40B4-BE49-F238E27FC236}">
                <a16:creationId xmlns:a16="http://schemas.microsoft.com/office/drawing/2014/main" id="{C3A734E0-D3D2-88CF-7C46-B24367836EA2}"/>
              </a:ext>
            </a:extLst>
          </p:cNvPr>
          <p:cNvSpPr/>
          <p:nvPr/>
        </p:nvSpPr>
        <p:spPr>
          <a:xfrm>
            <a:off x="945425" y="1365425"/>
            <a:ext cx="195356" cy="1393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000" dirty="0"/>
              <a:t>1</a:t>
            </a:r>
            <a:endParaRPr kumimoji="1" lang="ko-Kore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530942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7D30E198-F3C1-AEDF-52B7-99EB3740B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01" y="848297"/>
            <a:ext cx="7772400" cy="34015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133646-EB90-2DD4-ED1B-13F6FF597128}"/>
              </a:ext>
            </a:extLst>
          </p:cNvPr>
          <p:cNvSpPr txBox="1"/>
          <p:nvPr/>
        </p:nvSpPr>
        <p:spPr>
          <a:xfrm>
            <a:off x="262981" y="269868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/>
              <a:t>17.</a:t>
            </a:r>
            <a:r>
              <a:rPr kumimoji="1" lang="ko-KR" altLang="en-US" dirty="0"/>
              <a:t> 프로젝트 관리 </a:t>
            </a:r>
            <a:r>
              <a:rPr kumimoji="1" lang="en-US" altLang="ko-KR" dirty="0"/>
              <a:t>&gt;</a:t>
            </a:r>
            <a:r>
              <a:rPr kumimoji="1" lang="ko-KR" altLang="en-US" dirty="0"/>
              <a:t> 데이터 목록</a:t>
            </a:r>
            <a:r>
              <a:rPr kumimoji="1" lang="en-US" altLang="ko-KR" dirty="0"/>
              <a:t> &gt; </a:t>
            </a:r>
            <a:r>
              <a:rPr kumimoji="1" lang="ko-KR" altLang="en-US" dirty="0"/>
              <a:t>관리자 확인 요청 </a:t>
            </a:r>
            <a:r>
              <a:rPr kumimoji="1" lang="en-US" altLang="ko-KR" dirty="0"/>
              <a:t>(</a:t>
            </a:r>
            <a:r>
              <a:rPr kumimoji="1" lang="ko-KR" altLang="en-US" dirty="0"/>
              <a:t>관리자</a:t>
            </a:r>
            <a:r>
              <a:rPr kumimoji="1" lang="en-US" altLang="ko-KR" dirty="0"/>
              <a:t>)</a:t>
            </a:r>
            <a:endParaRPr kumimoji="1" lang="ko-Kore-KR" altLang="en-US" dirty="0"/>
          </a:p>
        </p:txBody>
      </p:sp>
      <p:graphicFrame>
        <p:nvGraphicFramePr>
          <p:cNvPr id="5" name="표 6">
            <a:extLst>
              <a:ext uri="{FF2B5EF4-FFF2-40B4-BE49-F238E27FC236}">
                <a16:creationId xmlns:a16="http://schemas.microsoft.com/office/drawing/2014/main" id="{6BBCFCD3-A1AD-3A0C-DF74-69B9744ACF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871812"/>
              </p:ext>
            </p:extLst>
          </p:nvPr>
        </p:nvGraphicFramePr>
        <p:xfrm>
          <a:off x="8268249" y="860081"/>
          <a:ext cx="3601450" cy="71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800">
                  <a:extLst>
                    <a:ext uri="{9D8B030D-6E8A-4147-A177-3AD203B41FA5}">
                      <a16:colId xmlns:a16="http://schemas.microsoft.com/office/drawing/2014/main" val="3530201032"/>
                    </a:ext>
                  </a:extLst>
                </a:gridCol>
                <a:gridCol w="1186181">
                  <a:extLst>
                    <a:ext uri="{9D8B030D-6E8A-4147-A177-3AD203B41FA5}">
                      <a16:colId xmlns:a16="http://schemas.microsoft.com/office/drawing/2014/main" val="540478575"/>
                    </a:ext>
                  </a:extLst>
                </a:gridCol>
                <a:gridCol w="2076469">
                  <a:extLst>
                    <a:ext uri="{9D8B030D-6E8A-4147-A177-3AD203B41FA5}">
                      <a16:colId xmlns:a16="http://schemas.microsoft.com/office/drawing/2014/main" val="4281066905"/>
                    </a:ext>
                  </a:extLst>
                </a:gridCol>
              </a:tblGrid>
              <a:tr h="253771">
                <a:tc gridSpan="3">
                  <a:txBody>
                    <a:bodyPr/>
                    <a:lstStyle/>
                    <a:p>
                      <a:pPr algn="ctr"/>
                      <a:r>
                        <a:rPr lang="ko-KR" altLang="en-US" sz="1100" dirty="0">
                          <a:solidFill>
                            <a:schemeClr val="tx1"/>
                          </a:solidFill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설명</a:t>
                      </a:r>
                      <a:endParaRPr lang="ko-Kore-KR" altLang="en-US" sz="1100" dirty="0">
                        <a:solidFill>
                          <a:schemeClr val="tx1"/>
                        </a:solidFill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661873"/>
                  </a:ext>
                </a:extLst>
              </a:tr>
              <a:tr h="343404">
                <a:tc>
                  <a:txBody>
                    <a:bodyPr/>
                    <a:lstStyle/>
                    <a:p>
                      <a:r>
                        <a:rPr lang="en-US" altLang="ko-Kore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1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관리자 확인 요청</a:t>
                      </a:r>
                      <a:endParaRPr lang="en-US" altLang="ko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데이터 상태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: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관리자 확인 요청 선택 후 조회</a:t>
                      </a:r>
                      <a:endParaRPr lang="en-US" altLang="ko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  <a:p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(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작업자 또는 검수자가 관리자 확인 요청한 데이터 노출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)</a:t>
                      </a:r>
                      <a:endParaRPr lang="ko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9244257"/>
                  </a:ext>
                </a:extLst>
              </a:tr>
            </a:tbl>
          </a:graphicData>
        </a:graphic>
      </p:graphicFrame>
      <p:sp>
        <p:nvSpPr>
          <p:cNvPr id="13" name="직사각형 12">
            <a:extLst>
              <a:ext uri="{FF2B5EF4-FFF2-40B4-BE49-F238E27FC236}">
                <a16:creationId xmlns:a16="http://schemas.microsoft.com/office/drawing/2014/main" id="{C3A734E0-D3D2-88CF-7C46-B24367836EA2}"/>
              </a:ext>
            </a:extLst>
          </p:cNvPr>
          <p:cNvSpPr/>
          <p:nvPr/>
        </p:nvSpPr>
        <p:spPr>
          <a:xfrm>
            <a:off x="4612452" y="2128996"/>
            <a:ext cx="195356" cy="1393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000" dirty="0"/>
              <a:t>1</a:t>
            </a:r>
            <a:endParaRPr kumimoji="1" lang="ko-Kore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556651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표 7">
            <a:extLst>
              <a:ext uri="{FF2B5EF4-FFF2-40B4-BE49-F238E27FC236}">
                <a16:creationId xmlns:a16="http://schemas.microsoft.com/office/drawing/2014/main" id="{19057EA0-FA30-D119-7433-9574B0B65C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228441"/>
              </p:ext>
            </p:extLst>
          </p:nvPr>
        </p:nvGraphicFramePr>
        <p:xfrm>
          <a:off x="262981" y="780394"/>
          <a:ext cx="5654342" cy="74168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533667">
                  <a:extLst>
                    <a:ext uri="{9D8B030D-6E8A-4147-A177-3AD203B41FA5}">
                      <a16:colId xmlns:a16="http://schemas.microsoft.com/office/drawing/2014/main" val="1221973480"/>
                    </a:ext>
                  </a:extLst>
                </a:gridCol>
                <a:gridCol w="2235894">
                  <a:extLst>
                    <a:ext uri="{9D8B030D-6E8A-4147-A177-3AD203B41FA5}">
                      <a16:colId xmlns:a16="http://schemas.microsoft.com/office/drawing/2014/main" val="3096046123"/>
                    </a:ext>
                  </a:extLst>
                </a:gridCol>
                <a:gridCol w="1884781">
                  <a:extLst>
                    <a:ext uri="{9D8B030D-6E8A-4147-A177-3AD203B41FA5}">
                      <a16:colId xmlns:a16="http://schemas.microsoft.com/office/drawing/2014/main" val="41233662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o-Kore-KR" altLang="en-US" sz="1100" dirty="0">
                          <a:solidFill>
                            <a:sysClr val="windowText" lastClr="000000"/>
                          </a:solidFill>
                        </a:rPr>
                        <a:t>구분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ore-KR" altLang="en-US" sz="1100" dirty="0">
                          <a:solidFill>
                            <a:sysClr val="windowText" lastClr="000000"/>
                          </a:solidFill>
                        </a:rPr>
                        <a:t>권한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ore-KR" altLang="en-US" sz="1100" dirty="0">
                          <a:solidFill>
                            <a:sysClr val="windowText" lastClr="000000"/>
                          </a:solidFill>
                        </a:rPr>
                        <a:t>아이디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751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o-Kore-KR" altLang="en-US" sz="1100" dirty="0"/>
                        <a:t>전체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ore-KR" altLang="en-US" sz="1100" dirty="0"/>
                        <a:t>관리자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1100" dirty="0"/>
                        <a:t>admin</a:t>
                      </a:r>
                      <a:endParaRPr lang="ko-Kore-KR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046079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3133646-EB90-2DD4-ED1B-13F6FF597128}"/>
              </a:ext>
            </a:extLst>
          </p:cNvPr>
          <p:cNvSpPr txBox="1"/>
          <p:nvPr/>
        </p:nvSpPr>
        <p:spPr>
          <a:xfrm>
            <a:off x="262981" y="290652"/>
            <a:ext cx="426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/>
              <a:t>0.</a:t>
            </a:r>
            <a:r>
              <a:rPr kumimoji="1" lang="ko-KR" altLang="en-US" dirty="0"/>
              <a:t> 계정 </a:t>
            </a:r>
            <a:r>
              <a:rPr kumimoji="1" lang="en-US" altLang="ko-KR" dirty="0"/>
              <a:t>(</a:t>
            </a:r>
            <a:r>
              <a:rPr kumimoji="1" lang="ko-KR" altLang="en-US" dirty="0"/>
              <a:t>비밀번호</a:t>
            </a:r>
            <a:r>
              <a:rPr kumimoji="1" lang="en-US" altLang="ko-KR" dirty="0"/>
              <a:t>:</a:t>
            </a:r>
            <a:r>
              <a:rPr kumimoji="1" lang="ko-KR" altLang="en-US" dirty="0"/>
              <a:t> </a:t>
            </a:r>
            <a:r>
              <a:rPr kumimoji="1" lang="en-US" altLang="ko-KR" dirty="0"/>
              <a:t>12341234)</a:t>
            </a:r>
            <a:endParaRPr kumimoji="1" lang="ko-Kore-KR" altLang="en-US" dirty="0"/>
          </a:p>
        </p:txBody>
      </p:sp>
      <p:graphicFrame>
        <p:nvGraphicFramePr>
          <p:cNvPr id="4" name="표 7">
            <a:extLst>
              <a:ext uri="{FF2B5EF4-FFF2-40B4-BE49-F238E27FC236}">
                <a16:creationId xmlns:a16="http://schemas.microsoft.com/office/drawing/2014/main" id="{1B272A60-7FC4-FB58-ACB6-ACE22E8072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884055"/>
              </p:ext>
            </p:extLst>
          </p:nvPr>
        </p:nvGraphicFramePr>
        <p:xfrm>
          <a:off x="262979" y="1830421"/>
          <a:ext cx="5654343" cy="33375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150250">
                  <a:extLst>
                    <a:ext uri="{9D8B030D-6E8A-4147-A177-3AD203B41FA5}">
                      <a16:colId xmlns:a16="http://schemas.microsoft.com/office/drawing/2014/main" val="1221973480"/>
                    </a:ext>
                  </a:extLst>
                </a:gridCol>
                <a:gridCol w="1676921">
                  <a:extLst>
                    <a:ext uri="{9D8B030D-6E8A-4147-A177-3AD203B41FA5}">
                      <a16:colId xmlns:a16="http://schemas.microsoft.com/office/drawing/2014/main" val="3096046123"/>
                    </a:ext>
                  </a:extLst>
                </a:gridCol>
                <a:gridCol w="1413586">
                  <a:extLst>
                    <a:ext uri="{9D8B030D-6E8A-4147-A177-3AD203B41FA5}">
                      <a16:colId xmlns:a16="http://schemas.microsoft.com/office/drawing/2014/main" val="4123366296"/>
                    </a:ext>
                  </a:extLst>
                </a:gridCol>
                <a:gridCol w="1413586">
                  <a:extLst>
                    <a:ext uri="{9D8B030D-6E8A-4147-A177-3AD203B41FA5}">
                      <a16:colId xmlns:a16="http://schemas.microsoft.com/office/drawing/2014/main" val="7198486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o-Kore-KR" altLang="en-US" sz="1100" dirty="0">
                          <a:solidFill>
                            <a:sysClr val="windowText" lastClr="000000"/>
                          </a:solidFill>
                        </a:rPr>
                        <a:t>구분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ore-KR" altLang="en-US" sz="1100" dirty="0">
                          <a:solidFill>
                            <a:sysClr val="windowText" lastClr="000000"/>
                          </a:solidFill>
                        </a:rPr>
                        <a:t>권한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ore-KR" altLang="en-US" sz="1100" dirty="0">
                          <a:solidFill>
                            <a:sysClr val="windowText" lastClr="000000"/>
                          </a:solidFill>
                        </a:rPr>
                        <a:t>아이디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ore-KR" altLang="en-US" sz="1100" dirty="0">
                          <a:solidFill>
                            <a:sysClr val="windowText" lastClr="000000"/>
                          </a:solidFill>
                        </a:rPr>
                        <a:t>테스터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751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o-Kore-KR" altLang="en-US" sz="1100" dirty="0"/>
                        <a:t>사업본부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1100" dirty="0"/>
                        <a:t>1</a:t>
                      </a:r>
                      <a:r>
                        <a:rPr lang="ko-KR" altLang="en-US" sz="1100" dirty="0"/>
                        <a:t>단계 </a:t>
                      </a:r>
                      <a:r>
                        <a:rPr lang="ko-Kore-KR" altLang="en-US" sz="1100" dirty="0"/>
                        <a:t>작업자</a:t>
                      </a:r>
                      <a:r>
                        <a:rPr lang="en-US" altLang="ko-Kore-KR" sz="1100" dirty="0"/>
                        <a:t>1</a:t>
                      </a:r>
                      <a:endParaRPr lang="ko-Kore-KR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altLang="ko-Kore-KR" sz="1100" dirty="0"/>
                        <a:t>biz_b_worker1</a:t>
                      </a:r>
                      <a:endParaRPr lang="ko-Kore-KR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ore-KR" altLang="en-US" sz="1100" dirty="0"/>
                        <a:t>윤종현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1365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o-Kore-KR" altLang="en-US" sz="1100" dirty="0"/>
                        <a:t>사업본부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/>
                        <a:t>1</a:t>
                      </a:r>
                      <a:r>
                        <a:rPr lang="ko-KR" altLang="en-US" sz="1100" dirty="0"/>
                        <a:t>단계 </a:t>
                      </a:r>
                      <a:r>
                        <a:rPr lang="ko-Kore-KR" altLang="en-US" sz="1100" dirty="0"/>
                        <a:t>작업자</a:t>
                      </a:r>
                      <a:r>
                        <a:rPr lang="en-US" altLang="ko-Kore-KR" sz="1100" dirty="0"/>
                        <a:t>2</a:t>
                      </a:r>
                      <a:endParaRPr lang="ko-Kore-KR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altLang="ko-Kore-KR" sz="1100" dirty="0"/>
                        <a:t>biz_b_worker2</a:t>
                      </a:r>
                      <a:endParaRPr lang="ko-Kore-KR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ore-KR" altLang="en-US" sz="1100" dirty="0"/>
                        <a:t>박영숙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9283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o-Kore-KR" altLang="en-US" sz="1100" dirty="0"/>
                        <a:t>사업본부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1100" dirty="0"/>
                        <a:t>1</a:t>
                      </a:r>
                      <a:r>
                        <a:rPr lang="ko-KR" altLang="en-US" sz="1100" dirty="0"/>
                        <a:t>단계 </a:t>
                      </a:r>
                      <a:r>
                        <a:rPr lang="ko-KR" altLang="en-US" sz="1100" dirty="0" err="1"/>
                        <a:t>검수자</a:t>
                      </a:r>
                      <a:r>
                        <a:rPr lang="en-US" altLang="ko-KR" sz="1100" dirty="0"/>
                        <a:t>1</a:t>
                      </a:r>
                      <a:endParaRPr lang="ko-Kore-KR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altLang="ko-Kore-KR" sz="1100" dirty="0"/>
                        <a:t>biz_b_insp1</a:t>
                      </a:r>
                      <a:endParaRPr lang="ko-Kore-KR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ore-KR" altLang="en-US" sz="1100" dirty="0"/>
                        <a:t>윤종현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48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o-Kore-KR" altLang="en-US" sz="1100" dirty="0"/>
                        <a:t>사업본부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dirty="0"/>
                        <a:t>1</a:t>
                      </a:r>
                      <a:r>
                        <a:rPr lang="ko-KR" altLang="en-US" sz="1100" dirty="0"/>
                        <a:t>단계 </a:t>
                      </a:r>
                      <a:r>
                        <a:rPr lang="ko-KR" altLang="en-US" sz="1100" dirty="0" err="1"/>
                        <a:t>검수자</a:t>
                      </a:r>
                      <a:r>
                        <a:rPr lang="en-US" altLang="ko-KR" sz="1100" dirty="0"/>
                        <a:t>2</a:t>
                      </a:r>
                      <a:endParaRPr lang="ko-Kore-KR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altLang="ko-Kore-KR" sz="1100" dirty="0"/>
                        <a:t>biz_b_insp2</a:t>
                      </a:r>
                      <a:endParaRPr lang="ko-Kore-KR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ore-KR" altLang="en-US" sz="1100" dirty="0"/>
                        <a:t>박영숙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0992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o-Kore-KR" altLang="en-US" sz="1100" dirty="0"/>
                        <a:t>사업본부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/>
                        <a:t>2</a:t>
                      </a:r>
                      <a:r>
                        <a:rPr lang="ko-KR" altLang="en-US" sz="1100" dirty="0"/>
                        <a:t>단계 작업자</a:t>
                      </a:r>
                      <a:r>
                        <a:rPr lang="en-US" altLang="ko-KR" sz="1100" dirty="0"/>
                        <a:t>1</a:t>
                      </a:r>
                      <a:endParaRPr lang="ko-Kore-KR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altLang="ko-Kore-KR" sz="1100" dirty="0"/>
                        <a:t>biz_t_worker1</a:t>
                      </a:r>
                      <a:endParaRPr lang="ko-Kore-KR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ore-KR" altLang="en-US" sz="1100" dirty="0"/>
                        <a:t>윤종현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5270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o-Kore-KR" altLang="en-US" sz="1100" dirty="0"/>
                        <a:t>사업본부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/>
                        <a:t>2</a:t>
                      </a:r>
                      <a:r>
                        <a:rPr lang="ko-KR" altLang="en-US" sz="1100" dirty="0"/>
                        <a:t>단계 작업자</a:t>
                      </a:r>
                      <a:r>
                        <a:rPr lang="en-US" altLang="ko-KR" sz="1100" dirty="0"/>
                        <a:t>2</a:t>
                      </a:r>
                      <a:endParaRPr lang="ko-Kore-KR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altLang="ko-Kore-KR" sz="1100" dirty="0"/>
                        <a:t>biz_t_worker2</a:t>
                      </a:r>
                      <a:endParaRPr lang="ko-Kore-KR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ore-KR" altLang="en-US" sz="1100" dirty="0"/>
                        <a:t>박영숙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073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o-Kore-KR" altLang="en-US" sz="1100" dirty="0"/>
                        <a:t>사업본부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/>
                        <a:t>2</a:t>
                      </a:r>
                      <a:r>
                        <a:rPr lang="ko-KR" altLang="en-US" sz="1100" dirty="0"/>
                        <a:t>단계 </a:t>
                      </a:r>
                      <a:r>
                        <a:rPr lang="ko-KR" altLang="en-US" sz="1100" dirty="0" err="1"/>
                        <a:t>검수자</a:t>
                      </a:r>
                      <a:r>
                        <a:rPr lang="en-US" altLang="ko-KR" sz="1100" dirty="0"/>
                        <a:t>1</a:t>
                      </a:r>
                      <a:endParaRPr lang="ko-Kore-KR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altLang="ko-Kore-KR" sz="1100" dirty="0"/>
                        <a:t>biz_t_insp1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ore-KR" altLang="en-US" sz="1100" dirty="0"/>
                        <a:t>윤종현</a:t>
                      </a:r>
                      <a:endParaRPr lang="en" altLang="ko-Kore-KR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7437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o-Kore-KR" altLang="en-US" sz="1100" dirty="0"/>
                        <a:t>사업본부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/>
                        <a:t>2</a:t>
                      </a:r>
                      <a:r>
                        <a:rPr lang="ko-KR" altLang="en-US" sz="1100" dirty="0"/>
                        <a:t>단계 </a:t>
                      </a:r>
                      <a:r>
                        <a:rPr lang="ko-KR" altLang="en-US" sz="1100" dirty="0" err="1"/>
                        <a:t>검수자</a:t>
                      </a:r>
                      <a:r>
                        <a:rPr lang="en-US" altLang="ko-KR" sz="1100" dirty="0"/>
                        <a:t>2</a:t>
                      </a:r>
                      <a:endParaRPr lang="ko-Kore-KR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ko-Kore-KR" sz="1100" dirty="0"/>
                        <a:t>biz_t_insp2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ore-KR" altLang="en-US" sz="1100" dirty="0"/>
                        <a:t>박영숙</a:t>
                      </a:r>
                      <a:endParaRPr lang="en" altLang="ko-Kore-KR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4207540"/>
                  </a:ext>
                </a:extLst>
              </a:tr>
            </a:tbl>
          </a:graphicData>
        </a:graphic>
      </p:graphicFrame>
      <p:graphicFrame>
        <p:nvGraphicFramePr>
          <p:cNvPr id="5" name="표 7">
            <a:extLst>
              <a:ext uri="{FF2B5EF4-FFF2-40B4-BE49-F238E27FC236}">
                <a16:creationId xmlns:a16="http://schemas.microsoft.com/office/drawing/2014/main" id="{2D8EC068-A34F-BAE8-D0DB-9E63F1FF0D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223431"/>
              </p:ext>
            </p:extLst>
          </p:nvPr>
        </p:nvGraphicFramePr>
        <p:xfrm>
          <a:off x="6022428" y="780394"/>
          <a:ext cx="6064247" cy="561662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33637">
                  <a:extLst>
                    <a:ext uri="{9D8B030D-6E8A-4147-A177-3AD203B41FA5}">
                      <a16:colId xmlns:a16="http://schemas.microsoft.com/office/drawing/2014/main" val="1221973480"/>
                    </a:ext>
                  </a:extLst>
                </a:gridCol>
                <a:gridCol w="1798486">
                  <a:extLst>
                    <a:ext uri="{9D8B030D-6E8A-4147-A177-3AD203B41FA5}">
                      <a16:colId xmlns:a16="http://schemas.microsoft.com/office/drawing/2014/main" val="3096046123"/>
                    </a:ext>
                  </a:extLst>
                </a:gridCol>
                <a:gridCol w="1516062">
                  <a:extLst>
                    <a:ext uri="{9D8B030D-6E8A-4147-A177-3AD203B41FA5}">
                      <a16:colId xmlns:a16="http://schemas.microsoft.com/office/drawing/2014/main" val="4123366296"/>
                    </a:ext>
                  </a:extLst>
                </a:gridCol>
                <a:gridCol w="1516062">
                  <a:extLst>
                    <a:ext uri="{9D8B030D-6E8A-4147-A177-3AD203B41FA5}">
                      <a16:colId xmlns:a16="http://schemas.microsoft.com/office/drawing/2014/main" val="50199544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ko-Kore-KR" altLang="en-US" sz="1100" dirty="0">
                          <a:solidFill>
                            <a:sysClr val="windowText" lastClr="000000"/>
                          </a:solidFill>
                        </a:rPr>
                        <a:t>구분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ore-KR" altLang="en-US" sz="1100" dirty="0">
                          <a:solidFill>
                            <a:sysClr val="windowText" lastClr="000000"/>
                          </a:solidFill>
                        </a:rPr>
                        <a:t>권한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ore-KR" altLang="en-US" sz="1100" dirty="0">
                          <a:solidFill>
                            <a:sysClr val="windowText" lastClr="000000"/>
                          </a:solidFill>
                        </a:rPr>
                        <a:t>아이디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dirty="0">
                          <a:solidFill>
                            <a:sysClr val="windowText" lastClr="000000"/>
                          </a:solidFill>
                        </a:rPr>
                        <a:t>테스터</a:t>
                      </a:r>
                      <a:endParaRPr lang="ko-Kore-KR" altLang="en-US" sz="11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751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ko-Kore-KR" altLang="en-US" sz="1100" b="0" dirty="0"/>
                        <a:t>개발본부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1100" b="0" dirty="0"/>
                        <a:t>1</a:t>
                      </a:r>
                      <a:r>
                        <a:rPr lang="ko-KR" altLang="en-US" sz="1100" b="0" dirty="0"/>
                        <a:t>단계 </a:t>
                      </a:r>
                      <a:r>
                        <a:rPr lang="ko-Kore-KR" altLang="en-US" sz="1100" b="0" dirty="0"/>
                        <a:t>작업자</a:t>
                      </a:r>
                      <a:r>
                        <a:rPr lang="en-US" altLang="ko-Kore-KR" sz="1100" b="0" dirty="0"/>
                        <a:t>1</a:t>
                      </a:r>
                      <a:endParaRPr lang="ko-Kore-KR" altLang="en-US" sz="11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altLang="ko-Kore-KR" sz="1100" b="0" dirty="0"/>
                        <a:t>dev_b_worker1</a:t>
                      </a:r>
                      <a:endParaRPr lang="ko-Kore-KR" altLang="en-US" sz="11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ore-KR" altLang="en-US" sz="1100" b="0" dirty="0"/>
                        <a:t>김지영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046079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kumimoji="0" lang="ko-Kore-KR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개발본부</a:t>
                      </a:r>
                      <a:endParaRPr lang="ko-Kore-KR" altLang="en-US" sz="11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/>
                        <a:t>1</a:t>
                      </a:r>
                      <a:r>
                        <a:rPr lang="ko-KR" altLang="en-US" sz="1100" b="0" dirty="0"/>
                        <a:t>단계 </a:t>
                      </a:r>
                      <a:r>
                        <a:rPr lang="ko-Kore-KR" altLang="en-US" sz="1100" b="0" dirty="0"/>
                        <a:t>작업자</a:t>
                      </a:r>
                      <a:r>
                        <a:rPr lang="en-US" altLang="ko-Kore-KR" sz="1100" b="0" dirty="0"/>
                        <a:t>2</a:t>
                      </a:r>
                      <a:endParaRPr lang="ko-Kore-KR" altLang="en-US" sz="11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altLang="ko-Kore-KR" sz="1100" b="0" dirty="0"/>
                        <a:t>dev_b_worker2</a:t>
                      </a:r>
                      <a:endParaRPr lang="ko-Kore-KR" altLang="en-US" sz="11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ore-KR" altLang="en-US" sz="1100" b="0" dirty="0"/>
                        <a:t>도연재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136509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kumimoji="0" lang="ko-Kore-KR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개발본부</a:t>
                      </a:r>
                      <a:endParaRPr lang="ko-Kore-KR" altLang="en-US" sz="11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/>
                        <a:t>1</a:t>
                      </a:r>
                      <a:r>
                        <a:rPr lang="ko-KR" altLang="en-US" sz="1100" b="0" dirty="0"/>
                        <a:t>단계 </a:t>
                      </a:r>
                      <a:r>
                        <a:rPr lang="ko-Kore-KR" altLang="en-US" sz="1100" b="0" dirty="0"/>
                        <a:t>작업자</a:t>
                      </a:r>
                      <a:r>
                        <a:rPr lang="en-US" altLang="ko-Kore-KR" sz="1100" b="0" dirty="0"/>
                        <a:t>3</a:t>
                      </a:r>
                      <a:endParaRPr lang="ko-Kore-KR" altLang="en-US" sz="11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altLang="ko-Kore-KR" sz="1100" b="0" dirty="0"/>
                        <a:t>dev_b_worker3</a:t>
                      </a:r>
                      <a:endParaRPr lang="ko-Kore-KR" altLang="en-US" sz="11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ore-KR" altLang="en-US" sz="1100" b="0" dirty="0"/>
                        <a:t>정성결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984088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kumimoji="0" lang="ko-Kore-KR" alt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개발본부</a:t>
                      </a:r>
                      <a:endParaRPr lang="ko-Kore-KR" altLang="en-US" sz="11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1100" b="0" dirty="0"/>
                        <a:t>1</a:t>
                      </a:r>
                      <a:r>
                        <a:rPr lang="ko-KR" altLang="en-US" sz="1100" b="0" dirty="0"/>
                        <a:t>단계 </a:t>
                      </a:r>
                      <a:r>
                        <a:rPr lang="ko-KR" altLang="en-US" sz="1100" b="0" dirty="0" err="1"/>
                        <a:t>검수자</a:t>
                      </a:r>
                      <a:r>
                        <a:rPr lang="en-US" altLang="ko-KR" sz="1100" b="0" dirty="0"/>
                        <a:t>1</a:t>
                      </a:r>
                      <a:endParaRPr lang="ko-Kore-KR" altLang="en-US" sz="11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altLang="ko-Kore-KR" sz="1100" b="0" dirty="0"/>
                        <a:t>dev_b_insp1</a:t>
                      </a:r>
                      <a:endParaRPr lang="ko-Kore-KR" altLang="en-US" sz="11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ore-KR" altLang="en-US" sz="1100" b="0" dirty="0"/>
                        <a:t>김지영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928333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kumimoji="0" lang="ko-Kore-KR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개발본부</a:t>
                      </a:r>
                      <a:endParaRPr lang="ko-Kore-KR" altLang="en-US" sz="11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0" dirty="0"/>
                        <a:t>1</a:t>
                      </a:r>
                      <a:r>
                        <a:rPr lang="ko-KR" altLang="en-US" sz="1100" b="0" dirty="0"/>
                        <a:t>단계 </a:t>
                      </a:r>
                      <a:r>
                        <a:rPr lang="ko-KR" altLang="en-US" sz="1100" b="0" dirty="0" err="1"/>
                        <a:t>검수자</a:t>
                      </a:r>
                      <a:r>
                        <a:rPr lang="en-US" altLang="ko-KR" sz="1100" b="0" dirty="0"/>
                        <a:t>2</a:t>
                      </a:r>
                      <a:endParaRPr lang="ko-Kore-KR" altLang="en-US" sz="11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altLang="ko-Kore-KR" sz="1100" b="0" dirty="0"/>
                        <a:t>dev_b_insp2</a:t>
                      </a:r>
                      <a:endParaRPr lang="ko-Kore-KR" altLang="en-US" sz="11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ore-KR" altLang="en-US" sz="1100" b="0" dirty="0"/>
                        <a:t>도연재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4845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kumimoji="0" lang="ko-Kore-KR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개발본부</a:t>
                      </a:r>
                      <a:endParaRPr lang="ko-Kore-KR" altLang="en-US" sz="11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0" dirty="0"/>
                        <a:t>1</a:t>
                      </a:r>
                      <a:r>
                        <a:rPr lang="ko-KR" altLang="en-US" sz="1100" b="0" dirty="0"/>
                        <a:t>단계 </a:t>
                      </a:r>
                      <a:r>
                        <a:rPr lang="ko-KR" altLang="en-US" sz="1100" b="0" dirty="0" err="1"/>
                        <a:t>검수자</a:t>
                      </a:r>
                      <a:r>
                        <a:rPr lang="en-US" altLang="ko-KR" sz="1100" b="0" dirty="0"/>
                        <a:t>3</a:t>
                      </a:r>
                      <a:endParaRPr lang="ko-Kore-KR" altLang="en-US" sz="11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altLang="ko-Kore-KR" sz="1100" b="0" dirty="0"/>
                        <a:t>dev_b_insp3</a:t>
                      </a:r>
                      <a:endParaRPr lang="ko-Kore-KR" altLang="en-US" sz="11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ore-KR" altLang="en-US" sz="1100" b="0" dirty="0"/>
                        <a:t>정성결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16312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kumimoji="0" lang="ko-Kore-KR" alt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개발본부</a:t>
                      </a:r>
                      <a:endParaRPr lang="ko-Kore-KR" altLang="en-US" sz="11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/>
                        <a:t>2</a:t>
                      </a:r>
                      <a:r>
                        <a:rPr lang="ko-KR" altLang="en-US" sz="1100" b="0" dirty="0"/>
                        <a:t>단계 작업자</a:t>
                      </a:r>
                      <a:r>
                        <a:rPr lang="en-US" altLang="ko-KR" sz="1100" b="0" dirty="0"/>
                        <a:t>1</a:t>
                      </a:r>
                      <a:endParaRPr lang="ko-Kore-KR" altLang="en-US" sz="11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altLang="ko-Kore-KR" sz="1100" b="0" dirty="0"/>
                        <a:t>dev_t_worker1</a:t>
                      </a:r>
                      <a:endParaRPr lang="ko-Kore-KR" altLang="en-US" sz="11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ore-KR" altLang="en-US" sz="1100" b="0" dirty="0"/>
                        <a:t>김지영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099246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kumimoji="0" lang="ko-Kore-KR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개발본부</a:t>
                      </a:r>
                      <a:endParaRPr lang="ko-Kore-KR" altLang="en-US" sz="11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/>
                        <a:t>2</a:t>
                      </a:r>
                      <a:r>
                        <a:rPr lang="ko-KR" altLang="en-US" sz="1100" b="0" dirty="0"/>
                        <a:t>단계 작업자</a:t>
                      </a:r>
                      <a:r>
                        <a:rPr lang="en-US" altLang="ko-KR" sz="1100" b="0" dirty="0"/>
                        <a:t>2</a:t>
                      </a:r>
                      <a:endParaRPr lang="ko-Kore-KR" altLang="en-US" sz="11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altLang="ko-Kore-KR" sz="1100" b="0" dirty="0"/>
                        <a:t>dev_t_worker2</a:t>
                      </a:r>
                      <a:endParaRPr lang="ko-Kore-KR" altLang="en-US" sz="11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ore-KR" altLang="en-US" sz="1100" b="0" dirty="0"/>
                        <a:t>도연재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527043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kumimoji="0" lang="ko-Kore-KR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개발본부</a:t>
                      </a:r>
                      <a:endParaRPr lang="ko-Kore-KR" altLang="en-US" sz="11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/>
                        <a:t>2</a:t>
                      </a:r>
                      <a:r>
                        <a:rPr lang="ko-KR" altLang="en-US" sz="1100" b="0" dirty="0"/>
                        <a:t>단계 작업자</a:t>
                      </a:r>
                      <a:r>
                        <a:rPr lang="en-US" altLang="ko-KR" sz="1100" b="0" dirty="0"/>
                        <a:t>3</a:t>
                      </a:r>
                      <a:endParaRPr lang="ko-Kore-KR" altLang="en-US" sz="11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altLang="ko-Kore-KR" sz="1100" b="0" dirty="0"/>
                        <a:t>dev_t_worker3</a:t>
                      </a:r>
                      <a:endParaRPr lang="ko-Kore-KR" altLang="en-US" sz="11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ore-KR" altLang="en-US" sz="1100" b="0" dirty="0"/>
                        <a:t>정성결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182226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kumimoji="0" lang="ko-Kore-KR" alt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개발본부</a:t>
                      </a:r>
                      <a:endParaRPr lang="ko-Kore-KR" altLang="en-US" sz="11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/>
                        <a:t>2</a:t>
                      </a:r>
                      <a:r>
                        <a:rPr lang="ko-KR" altLang="en-US" sz="1100" b="0" dirty="0"/>
                        <a:t>단계 </a:t>
                      </a:r>
                      <a:r>
                        <a:rPr lang="ko-KR" altLang="en-US" sz="1100" b="0" dirty="0" err="1"/>
                        <a:t>검수자</a:t>
                      </a:r>
                      <a:r>
                        <a:rPr lang="en-US" altLang="ko-KR" sz="1100" b="0" dirty="0"/>
                        <a:t>1</a:t>
                      </a:r>
                      <a:endParaRPr lang="ko-Kore-KR" altLang="en-US" sz="11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altLang="ko-Kore-KR" sz="1100" b="0" dirty="0"/>
                        <a:t>dev_t_insp1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ore-KR" altLang="en-US" sz="1100" b="0" dirty="0"/>
                        <a:t>김지영</a:t>
                      </a:r>
                      <a:endParaRPr lang="en" altLang="ko-Kore-KR" sz="11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07381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kumimoji="0" lang="ko-Kore-KR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개발본부</a:t>
                      </a:r>
                      <a:endParaRPr lang="ko-Kore-KR" altLang="en-US" sz="11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/>
                        <a:t>2</a:t>
                      </a:r>
                      <a:r>
                        <a:rPr lang="ko-KR" altLang="en-US" sz="1100" b="0" dirty="0"/>
                        <a:t>단계 </a:t>
                      </a:r>
                      <a:r>
                        <a:rPr lang="ko-KR" altLang="en-US" sz="1100" b="0" dirty="0" err="1"/>
                        <a:t>검수자</a:t>
                      </a:r>
                      <a:r>
                        <a:rPr lang="en-US" altLang="ko-KR" sz="1100" b="0" dirty="0"/>
                        <a:t>2</a:t>
                      </a:r>
                      <a:endParaRPr lang="ko-Kore-KR" altLang="en-US" sz="11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ko-Kore-KR" sz="1100" b="0" dirty="0"/>
                        <a:t>dev_t_insp2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ore-KR" altLang="en-US" sz="1100" b="0" dirty="0"/>
                        <a:t>도연재</a:t>
                      </a:r>
                      <a:endParaRPr lang="en" altLang="ko-Kore-KR" sz="11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743748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kumimoji="0" lang="ko-Kore-KR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개발본부</a:t>
                      </a:r>
                      <a:endParaRPr lang="ko-Kore-KR" altLang="en-US" sz="11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/>
                        <a:t>2</a:t>
                      </a:r>
                      <a:r>
                        <a:rPr lang="ko-KR" altLang="en-US" sz="1100" b="0" dirty="0"/>
                        <a:t>단계 </a:t>
                      </a:r>
                      <a:r>
                        <a:rPr lang="ko-KR" altLang="en-US" sz="1100" b="0" dirty="0" err="1"/>
                        <a:t>검수자</a:t>
                      </a:r>
                      <a:r>
                        <a:rPr lang="en-US" altLang="ko-KR" sz="1100" b="0" dirty="0"/>
                        <a:t>3</a:t>
                      </a:r>
                      <a:endParaRPr lang="ko-Kore-KR" altLang="en-US" sz="11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ko-Kore-KR" sz="1100" b="0" dirty="0"/>
                        <a:t>dev_t_insp3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ore-KR" altLang="en-US" sz="1100" b="0" dirty="0"/>
                        <a:t>정성결</a:t>
                      </a:r>
                      <a:endParaRPr lang="en" altLang="ko-Kore-KR" sz="11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8647"/>
                  </a:ext>
                </a:extLst>
              </a:tr>
            </a:tbl>
          </a:graphicData>
        </a:graphic>
      </p:graphicFrame>
      <p:graphicFrame>
        <p:nvGraphicFramePr>
          <p:cNvPr id="9" name="표 7">
            <a:extLst>
              <a:ext uri="{FF2B5EF4-FFF2-40B4-BE49-F238E27FC236}">
                <a16:creationId xmlns:a16="http://schemas.microsoft.com/office/drawing/2014/main" id="{E1B6772C-C078-4898-06CC-4819CFF811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810810"/>
              </p:ext>
            </p:extLst>
          </p:nvPr>
        </p:nvGraphicFramePr>
        <p:xfrm>
          <a:off x="262980" y="5476329"/>
          <a:ext cx="5654342" cy="86098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533667">
                  <a:extLst>
                    <a:ext uri="{9D8B030D-6E8A-4147-A177-3AD203B41FA5}">
                      <a16:colId xmlns:a16="http://schemas.microsoft.com/office/drawing/2014/main" val="1221973480"/>
                    </a:ext>
                  </a:extLst>
                </a:gridCol>
                <a:gridCol w="2235894">
                  <a:extLst>
                    <a:ext uri="{9D8B030D-6E8A-4147-A177-3AD203B41FA5}">
                      <a16:colId xmlns:a16="http://schemas.microsoft.com/office/drawing/2014/main" val="3096046123"/>
                    </a:ext>
                  </a:extLst>
                </a:gridCol>
                <a:gridCol w="1884781">
                  <a:extLst>
                    <a:ext uri="{9D8B030D-6E8A-4147-A177-3AD203B41FA5}">
                      <a16:colId xmlns:a16="http://schemas.microsoft.com/office/drawing/2014/main" val="4123366296"/>
                    </a:ext>
                  </a:extLst>
                </a:gridCol>
              </a:tblGrid>
              <a:tr h="300954">
                <a:tc>
                  <a:txBody>
                    <a:bodyPr/>
                    <a:lstStyle/>
                    <a:p>
                      <a:pPr algn="ctr"/>
                      <a:r>
                        <a:rPr lang="ko-Kore-KR" altLang="en-US" sz="1100" dirty="0">
                          <a:solidFill>
                            <a:sysClr val="windowText" lastClr="000000"/>
                          </a:solidFill>
                        </a:rPr>
                        <a:t>구분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C1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ore-KR" altLang="en-US" sz="1100" dirty="0">
                          <a:solidFill>
                            <a:sysClr val="windowText" lastClr="000000"/>
                          </a:solidFill>
                        </a:rPr>
                        <a:t>권한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C1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ore-KR" altLang="en-US" sz="1100" dirty="0">
                          <a:solidFill>
                            <a:sysClr val="windowText" lastClr="000000"/>
                          </a:solidFill>
                        </a:rPr>
                        <a:t>아이디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C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751003"/>
                  </a:ext>
                </a:extLst>
              </a:tr>
              <a:tr h="300954">
                <a:tc>
                  <a:txBody>
                    <a:bodyPr/>
                    <a:lstStyle/>
                    <a:p>
                      <a:pPr algn="ctr"/>
                      <a:r>
                        <a:rPr lang="ko-Kore-KR" altLang="en-US" sz="1100" dirty="0"/>
                        <a:t>연구소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dirty="0"/>
                        <a:t>1</a:t>
                      </a:r>
                      <a:r>
                        <a:rPr lang="ko-KR" altLang="en-US" sz="1100" dirty="0"/>
                        <a:t>단계 작업자</a:t>
                      </a:r>
                      <a:endParaRPr lang="ko-Kore-KR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ore-KR" sz="1100" dirty="0"/>
                        <a:t>lab_worker1</a:t>
                      </a:r>
                      <a:endParaRPr lang="ko-Kore-KR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0460796"/>
                  </a:ext>
                </a:extLst>
              </a:tr>
              <a:tr h="210985">
                <a:tc>
                  <a:txBody>
                    <a:bodyPr/>
                    <a:lstStyle/>
                    <a:p>
                      <a:pPr algn="ctr"/>
                      <a:r>
                        <a:rPr lang="ko-Kore-KR" altLang="en-US" sz="1100" dirty="0"/>
                        <a:t>연구소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dirty="0"/>
                        <a:t>1</a:t>
                      </a:r>
                      <a:r>
                        <a:rPr lang="ko-KR" altLang="en-US" sz="1100" dirty="0"/>
                        <a:t>단계 </a:t>
                      </a:r>
                      <a:r>
                        <a:rPr lang="ko-KR" altLang="en-US" sz="1100" dirty="0" err="1"/>
                        <a:t>검수자</a:t>
                      </a:r>
                      <a:endParaRPr lang="ko-Kore-KR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ore-KR" sz="1100" dirty="0"/>
                        <a:t>lab_insp1</a:t>
                      </a:r>
                      <a:endParaRPr lang="ko-Kore-KR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3145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0333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9DAF306-581F-2142-8EFD-12132D6ED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01" y="860081"/>
            <a:ext cx="7772400" cy="40237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133646-EB90-2DD4-ED1B-13F6FF597128}"/>
              </a:ext>
            </a:extLst>
          </p:cNvPr>
          <p:cNvSpPr txBox="1"/>
          <p:nvPr/>
        </p:nvSpPr>
        <p:spPr>
          <a:xfrm>
            <a:off x="262980" y="269868"/>
            <a:ext cx="8994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/>
              <a:t>18.</a:t>
            </a:r>
            <a:r>
              <a:rPr kumimoji="1" lang="ko-KR" altLang="en-US" dirty="0"/>
              <a:t> 프로젝트 관리 </a:t>
            </a:r>
            <a:r>
              <a:rPr kumimoji="1" lang="en-US" altLang="ko-KR" dirty="0"/>
              <a:t>&gt;</a:t>
            </a:r>
            <a:r>
              <a:rPr kumimoji="1" lang="ko-KR" altLang="en-US" dirty="0"/>
              <a:t> 데이터 목록</a:t>
            </a:r>
            <a:r>
              <a:rPr kumimoji="1" lang="en-US" altLang="ko-KR" dirty="0"/>
              <a:t> &gt; </a:t>
            </a:r>
            <a:r>
              <a:rPr kumimoji="1" lang="ko-KR" altLang="en-US" dirty="0"/>
              <a:t>관리자 확인 요청 데이터 상세 화면 </a:t>
            </a:r>
            <a:r>
              <a:rPr kumimoji="1" lang="en-US" altLang="ko-KR" dirty="0"/>
              <a:t>(</a:t>
            </a:r>
            <a:r>
              <a:rPr kumimoji="1" lang="ko-KR" altLang="en-US" dirty="0"/>
              <a:t>관리자</a:t>
            </a:r>
            <a:r>
              <a:rPr kumimoji="1" lang="en-US" altLang="ko-KR" dirty="0"/>
              <a:t>)</a:t>
            </a:r>
            <a:endParaRPr kumimoji="1" lang="ko-Kore-KR" altLang="en-US" dirty="0"/>
          </a:p>
        </p:txBody>
      </p:sp>
      <p:graphicFrame>
        <p:nvGraphicFramePr>
          <p:cNvPr id="5" name="표 6">
            <a:extLst>
              <a:ext uri="{FF2B5EF4-FFF2-40B4-BE49-F238E27FC236}">
                <a16:creationId xmlns:a16="http://schemas.microsoft.com/office/drawing/2014/main" id="{6BBCFCD3-A1AD-3A0C-DF74-69B9744ACF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785481"/>
              </p:ext>
            </p:extLst>
          </p:nvPr>
        </p:nvGraphicFramePr>
        <p:xfrm>
          <a:off x="8268249" y="860081"/>
          <a:ext cx="3601450" cy="1289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800">
                  <a:extLst>
                    <a:ext uri="{9D8B030D-6E8A-4147-A177-3AD203B41FA5}">
                      <a16:colId xmlns:a16="http://schemas.microsoft.com/office/drawing/2014/main" val="3530201032"/>
                    </a:ext>
                  </a:extLst>
                </a:gridCol>
                <a:gridCol w="1186181">
                  <a:extLst>
                    <a:ext uri="{9D8B030D-6E8A-4147-A177-3AD203B41FA5}">
                      <a16:colId xmlns:a16="http://schemas.microsoft.com/office/drawing/2014/main" val="540478575"/>
                    </a:ext>
                  </a:extLst>
                </a:gridCol>
                <a:gridCol w="2076469">
                  <a:extLst>
                    <a:ext uri="{9D8B030D-6E8A-4147-A177-3AD203B41FA5}">
                      <a16:colId xmlns:a16="http://schemas.microsoft.com/office/drawing/2014/main" val="4281066905"/>
                    </a:ext>
                  </a:extLst>
                </a:gridCol>
              </a:tblGrid>
              <a:tr h="253771">
                <a:tc gridSpan="3">
                  <a:txBody>
                    <a:bodyPr/>
                    <a:lstStyle/>
                    <a:p>
                      <a:pPr algn="ctr"/>
                      <a:r>
                        <a:rPr lang="ko-KR" altLang="en-US" sz="1100" dirty="0">
                          <a:solidFill>
                            <a:schemeClr val="tx1"/>
                          </a:solidFill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설명</a:t>
                      </a:r>
                      <a:endParaRPr lang="ko-Kore-KR" altLang="en-US" sz="1100" dirty="0">
                        <a:solidFill>
                          <a:schemeClr val="tx1"/>
                        </a:solidFill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661873"/>
                  </a:ext>
                </a:extLst>
              </a:tr>
              <a:tr h="343404">
                <a:tc>
                  <a:txBody>
                    <a:bodyPr/>
                    <a:lstStyle/>
                    <a:p>
                      <a:r>
                        <a:rPr lang="en-US" altLang="ko-Kore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1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관리자 확인 요청</a:t>
                      </a:r>
                      <a:endParaRPr lang="en-US" altLang="ko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작업자 또는 검수자가 작성한 기재 사유 노출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9244257"/>
                  </a:ext>
                </a:extLst>
              </a:tr>
              <a:tr h="343404">
                <a:tc>
                  <a:txBody>
                    <a:bodyPr/>
                    <a:lstStyle/>
                    <a:p>
                      <a:r>
                        <a:rPr lang="en-US" altLang="ko-Kore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2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원복</a:t>
                      </a:r>
                      <a:endParaRPr lang="en-US" altLang="ko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확인 요청 한 작업자에게 다시 작업 요청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8919150"/>
                  </a:ext>
                </a:extLst>
              </a:tr>
              <a:tr h="343404">
                <a:tc>
                  <a:txBody>
                    <a:bodyPr/>
                    <a:lstStyle/>
                    <a:p>
                      <a:r>
                        <a:rPr lang="en-US" altLang="ko-Kore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3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폐기</a:t>
                      </a:r>
                      <a:endParaRPr lang="en-US" altLang="ko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에러 데이터로 판단 해당 데이터 폐기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256664"/>
                  </a:ext>
                </a:extLst>
              </a:tr>
            </a:tbl>
          </a:graphicData>
        </a:graphic>
      </p:graphicFrame>
      <p:sp>
        <p:nvSpPr>
          <p:cNvPr id="13" name="직사각형 12">
            <a:extLst>
              <a:ext uri="{FF2B5EF4-FFF2-40B4-BE49-F238E27FC236}">
                <a16:creationId xmlns:a16="http://schemas.microsoft.com/office/drawing/2014/main" id="{C3A734E0-D3D2-88CF-7C46-B24367836EA2}"/>
              </a:ext>
            </a:extLst>
          </p:cNvPr>
          <p:cNvSpPr/>
          <p:nvPr/>
        </p:nvSpPr>
        <p:spPr>
          <a:xfrm>
            <a:off x="1426193" y="1218221"/>
            <a:ext cx="195356" cy="1393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000" dirty="0"/>
              <a:t>1</a:t>
            </a:r>
            <a:endParaRPr kumimoji="1" lang="ko-Kore-KR" altLang="en-US" sz="1000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556B6A46-71DA-2B6B-292C-E424CE60DC77}"/>
              </a:ext>
            </a:extLst>
          </p:cNvPr>
          <p:cNvSpPr/>
          <p:nvPr/>
        </p:nvSpPr>
        <p:spPr>
          <a:xfrm>
            <a:off x="1652436" y="2236316"/>
            <a:ext cx="195356" cy="1393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000" dirty="0"/>
              <a:t>2</a:t>
            </a:r>
            <a:endParaRPr kumimoji="1" lang="ko-Kore-KR" altLang="en-US" sz="1000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3482930E-D02C-7C68-03FD-145F4C49BF39}"/>
              </a:ext>
            </a:extLst>
          </p:cNvPr>
          <p:cNvSpPr/>
          <p:nvPr/>
        </p:nvSpPr>
        <p:spPr>
          <a:xfrm>
            <a:off x="1925814" y="2245743"/>
            <a:ext cx="195356" cy="1393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000" dirty="0"/>
              <a:t>3</a:t>
            </a:r>
            <a:endParaRPr kumimoji="1" lang="ko-Kore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793649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B4DA547C-45CC-994B-66C4-9E5612F1A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264" y="1232338"/>
            <a:ext cx="5565407" cy="52105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133646-EB90-2DD4-ED1B-13F6FF597128}"/>
              </a:ext>
            </a:extLst>
          </p:cNvPr>
          <p:cNvSpPr txBox="1"/>
          <p:nvPr/>
        </p:nvSpPr>
        <p:spPr>
          <a:xfrm>
            <a:off x="262981" y="136634"/>
            <a:ext cx="3100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dirty="0"/>
              <a:t>1</a:t>
            </a:r>
            <a:r>
              <a:rPr kumimoji="1" lang="en-US" altLang="ko-KR" dirty="0"/>
              <a:t>.</a:t>
            </a:r>
            <a:r>
              <a:rPr kumimoji="1" lang="ko-KR" altLang="en-US" dirty="0"/>
              <a:t> 로그인</a:t>
            </a:r>
            <a:endParaRPr kumimoji="1" lang="ko-Kore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E8D2C1-0C2C-3D47-DA61-BFAAB74581F5}"/>
              </a:ext>
            </a:extLst>
          </p:cNvPr>
          <p:cNvSpPr txBox="1"/>
          <p:nvPr/>
        </p:nvSpPr>
        <p:spPr>
          <a:xfrm>
            <a:off x="1366567" y="136634"/>
            <a:ext cx="5565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ore-KR" altLang="en-US" dirty="0">
                <a:hlinkClick r:id="rId3"/>
              </a:rPr>
              <a:t>http://3.39.168.147</a:t>
            </a:r>
            <a:endParaRPr lang="en-US" altLang="ko-Kore-KR" dirty="0"/>
          </a:p>
        </p:txBody>
      </p:sp>
    </p:spTree>
    <p:extLst>
      <p:ext uri="{BB962C8B-B14F-4D97-AF65-F5344CB8AC3E}">
        <p14:creationId xmlns:p14="http://schemas.microsoft.com/office/powerpoint/2010/main" val="1339604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B76EE62-67F1-37D8-0410-DDF5D88C9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78" y="431663"/>
            <a:ext cx="7772400" cy="58150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133646-EB90-2DD4-ED1B-13F6FF597128}"/>
              </a:ext>
            </a:extLst>
          </p:cNvPr>
          <p:cNvSpPr txBox="1"/>
          <p:nvPr/>
        </p:nvSpPr>
        <p:spPr>
          <a:xfrm>
            <a:off x="262981" y="136634"/>
            <a:ext cx="5044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/>
              <a:t>2.</a:t>
            </a:r>
            <a:r>
              <a:rPr kumimoji="1" lang="ko-KR" altLang="en-US" dirty="0"/>
              <a:t> 작업 관리 </a:t>
            </a:r>
            <a:r>
              <a:rPr kumimoji="1" lang="en-US" altLang="ko-KR" dirty="0"/>
              <a:t>&gt;</a:t>
            </a:r>
            <a:r>
              <a:rPr kumimoji="1" lang="ko-KR" altLang="en-US" dirty="0"/>
              <a:t> 작업 목록 </a:t>
            </a:r>
            <a:r>
              <a:rPr kumimoji="1" lang="en-US" altLang="ko-KR" dirty="0"/>
              <a:t>(</a:t>
            </a:r>
            <a:r>
              <a:rPr kumimoji="1" lang="ko-KR" altLang="en-US" dirty="0"/>
              <a:t>작업자</a:t>
            </a:r>
            <a:r>
              <a:rPr kumimoji="1" lang="en-US" altLang="ko-KR" dirty="0"/>
              <a:t>)</a:t>
            </a:r>
            <a:endParaRPr kumimoji="1" lang="ko-Kore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BBCBD79-CA2E-61A0-A062-7FA9F92AECCF}"/>
              </a:ext>
            </a:extLst>
          </p:cNvPr>
          <p:cNvSpPr/>
          <p:nvPr/>
        </p:nvSpPr>
        <p:spPr>
          <a:xfrm>
            <a:off x="5998322" y="496758"/>
            <a:ext cx="195356" cy="17054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ore-KR" sz="1000" dirty="0"/>
              <a:t>1</a:t>
            </a:r>
            <a:endParaRPr kumimoji="1" lang="ko-Kore-KR" altLang="en-US" sz="1000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D9A029F1-08F7-0BA6-3CE9-CD0911B9AE7D}"/>
              </a:ext>
            </a:extLst>
          </p:cNvPr>
          <p:cNvSpPr/>
          <p:nvPr/>
        </p:nvSpPr>
        <p:spPr>
          <a:xfrm>
            <a:off x="3889900" y="2920338"/>
            <a:ext cx="195356" cy="17054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000" dirty="0"/>
              <a:t>3</a:t>
            </a:r>
            <a:endParaRPr kumimoji="1" lang="ko-Kore-KR" altLang="en-US" sz="1000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4E934728-C84D-8A70-26AD-6D886F89AF11}"/>
              </a:ext>
            </a:extLst>
          </p:cNvPr>
          <p:cNvSpPr/>
          <p:nvPr/>
        </p:nvSpPr>
        <p:spPr>
          <a:xfrm>
            <a:off x="1665106" y="1484113"/>
            <a:ext cx="195356" cy="17054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000" dirty="0"/>
              <a:t>2</a:t>
            </a:r>
            <a:endParaRPr kumimoji="1" lang="ko-Kore-KR" altLang="en-US" sz="1000" dirty="0"/>
          </a:p>
        </p:txBody>
      </p:sp>
      <p:graphicFrame>
        <p:nvGraphicFramePr>
          <p:cNvPr id="6" name="표 6">
            <a:extLst>
              <a:ext uri="{FF2B5EF4-FFF2-40B4-BE49-F238E27FC236}">
                <a16:creationId xmlns:a16="http://schemas.microsoft.com/office/drawing/2014/main" id="{3DA6A1CC-0483-9FF7-E833-4236C08C368A}"/>
              </a:ext>
            </a:extLst>
          </p:cNvPr>
          <p:cNvGraphicFramePr>
            <a:graphicFrameLocks noGrp="1"/>
          </p:cNvGraphicFramePr>
          <p:nvPr/>
        </p:nvGraphicFramePr>
        <p:xfrm>
          <a:off x="8035381" y="505966"/>
          <a:ext cx="3601450" cy="13152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800">
                  <a:extLst>
                    <a:ext uri="{9D8B030D-6E8A-4147-A177-3AD203B41FA5}">
                      <a16:colId xmlns:a16="http://schemas.microsoft.com/office/drawing/2014/main" val="3530201032"/>
                    </a:ext>
                  </a:extLst>
                </a:gridCol>
                <a:gridCol w="1186181">
                  <a:extLst>
                    <a:ext uri="{9D8B030D-6E8A-4147-A177-3AD203B41FA5}">
                      <a16:colId xmlns:a16="http://schemas.microsoft.com/office/drawing/2014/main" val="540478575"/>
                    </a:ext>
                  </a:extLst>
                </a:gridCol>
                <a:gridCol w="2076469">
                  <a:extLst>
                    <a:ext uri="{9D8B030D-6E8A-4147-A177-3AD203B41FA5}">
                      <a16:colId xmlns:a16="http://schemas.microsoft.com/office/drawing/2014/main" val="4281066905"/>
                    </a:ext>
                  </a:extLst>
                </a:gridCol>
              </a:tblGrid>
              <a:tr h="253771">
                <a:tc gridSpan="3">
                  <a:txBody>
                    <a:bodyPr/>
                    <a:lstStyle/>
                    <a:p>
                      <a:pPr algn="ctr"/>
                      <a:r>
                        <a:rPr lang="ko-KR" altLang="en-US" sz="1100" dirty="0">
                          <a:solidFill>
                            <a:schemeClr val="tx1"/>
                          </a:solidFill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설명</a:t>
                      </a:r>
                      <a:endParaRPr lang="ko-Kore-KR" altLang="en-US" sz="1100" dirty="0">
                        <a:solidFill>
                          <a:schemeClr val="tx1"/>
                        </a:solidFill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661873"/>
                  </a:ext>
                </a:extLst>
              </a:tr>
              <a:tr h="343404">
                <a:tc>
                  <a:txBody>
                    <a:bodyPr/>
                    <a:lstStyle/>
                    <a:p>
                      <a:r>
                        <a:rPr lang="en-US" altLang="ko-Kore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1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작업 건수</a:t>
                      </a:r>
                      <a:endParaRPr lang="en-US" altLang="ko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작업자 작업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,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반려 건수 노출</a:t>
                      </a:r>
                      <a:endParaRPr lang="en-US" altLang="ko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마우스 오버 시 노출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9244257"/>
                  </a:ext>
                </a:extLst>
              </a:tr>
              <a:tr h="343404">
                <a:tc>
                  <a:txBody>
                    <a:bodyPr/>
                    <a:lstStyle/>
                    <a:p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2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프로젝트</a:t>
                      </a:r>
                      <a:endParaRPr lang="en-US" altLang="ko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ore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권한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이 있는 프로젝트 목록 노출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4176358"/>
                  </a:ext>
                </a:extLst>
              </a:tr>
              <a:tr h="369323">
                <a:tc>
                  <a:txBody>
                    <a:bodyPr/>
                    <a:lstStyle/>
                    <a:p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3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데이터 아이디</a:t>
                      </a:r>
                      <a:endParaRPr lang="en-US" altLang="ko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데이터 아이디 클릭 시 작업 상세 화면 이동</a:t>
                      </a:r>
                      <a:endParaRPr lang="en-US" altLang="ko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37380"/>
                  </a:ext>
                </a:extLst>
              </a:tr>
            </a:tbl>
          </a:graphicData>
        </a:graphic>
      </p:graphicFrame>
      <p:cxnSp>
        <p:nvCxnSpPr>
          <p:cNvPr id="13" name="꺾인 연결선[E] 12">
            <a:extLst>
              <a:ext uri="{FF2B5EF4-FFF2-40B4-BE49-F238E27FC236}">
                <a16:creationId xmlns:a16="http://schemas.microsoft.com/office/drawing/2014/main" id="{FCEE4311-2597-28DD-6B8F-6676045EF37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681448" y="1254430"/>
            <a:ext cx="2301680" cy="1015378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그림 14">
            <a:extLst>
              <a:ext uri="{FF2B5EF4-FFF2-40B4-BE49-F238E27FC236}">
                <a16:creationId xmlns:a16="http://schemas.microsoft.com/office/drawing/2014/main" id="{B75DC029-6CC7-F4E6-E92A-D5148888D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9987" y="2328853"/>
            <a:ext cx="4216844" cy="172396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49589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F5D4B412-F7D1-2191-96F0-CB2C2FBDA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57" y="780584"/>
            <a:ext cx="8072678" cy="41998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133646-EB90-2DD4-ED1B-13F6FF597128}"/>
              </a:ext>
            </a:extLst>
          </p:cNvPr>
          <p:cNvSpPr txBox="1"/>
          <p:nvPr/>
        </p:nvSpPr>
        <p:spPr>
          <a:xfrm>
            <a:off x="262981" y="136634"/>
            <a:ext cx="7956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/>
              <a:t>3.</a:t>
            </a:r>
            <a:r>
              <a:rPr kumimoji="1" lang="ko-KR" altLang="en-US" dirty="0"/>
              <a:t> 작업 관리 </a:t>
            </a:r>
            <a:r>
              <a:rPr kumimoji="1" lang="en-US" altLang="ko-KR" dirty="0"/>
              <a:t>&gt;</a:t>
            </a:r>
            <a:r>
              <a:rPr kumimoji="1" lang="ko-KR" altLang="en-US" dirty="0"/>
              <a:t> 작업 목록 </a:t>
            </a:r>
            <a:r>
              <a:rPr kumimoji="1" lang="en-US" altLang="ko-KR" dirty="0"/>
              <a:t>&gt;</a:t>
            </a:r>
            <a:r>
              <a:rPr kumimoji="1" lang="ko-KR" altLang="en-US" dirty="0"/>
              <a:t> 작업 상세 화면 </a:t>
            </a:r>
            <a:r>
              <a:rPr kumimoji="1" lang="en-US" altLang="ko-KR" dirty="0"/>
              <a:t>:</a:t>
            </a:r>
            <a:r>
              <a:rPr kumimoji="1" lang="ko-KR" altLang="en-US" dirty="0"/>
              <a:t> </a:t>
            </a:r>
            <a:r>
              <a:rPr kumimoji="1" lang="en-US" altLang="ko-KR" dirty="0"/>
              <a:t>1</a:t>
            </a:r>
            <a:r>
              <a:rPr kumimoji="1" lang="ko-KR" altLang="en-US" dirty="0"/>
              <a:t>단계 정제 </a:t>
            </a:r>
            <a:r>
              <a:rPr kumimoji="1" lang="en-US" altLang="ko-KR" dirty="0"/>
              <a:t>#1</a:t>
            </a:r>
            <a:r>
              <a:rPr kumimoji="1" lang="ko-KR" altLang="en-US" dirty="0"/>
              <a:t> </a:t>
            </a:r>
            <a:r>
              <a:rPr kumimoji="1" lang="en-US" altLang="ko-KR" dirty="0"/>
              <a:t>(</a:t>
            </a:r>
            <a:r>
              <a:rPr kumimoji="1" lang="ko-KR" altLang="en-US" dirty="0"/>
              <a:t>작업자</a:t>
            </a:r>
            <a:r>
              <a:rPr kumimoji="1" lang="en-US" altLang="ko-KR" dirty="0"/>
              <a:t>)</a:t>
            </a:r>
            <a:endParaRPr kumimoji="1" lang="ko-Kore-KR" altLang="en-US" dirty="0"/>
          </a:p>
        </p:txBody>
      </p:sp>
      <p:graphicFrame>
        <p:nvGraphicFramePr>
          <p:cNvPr id="5" name="표 6">
            <a:extLst>
              <a:ext uri="{FF2B5EF4-FFF2-40B4-BE49-F238E27FC236}">
                <a16:creationId xmlns:a16="http://schemas.microsoft.com/office/drawing/2014/main" id="{6BBCFCD3-A1AD-3A0C-DF74-69B9744ACF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580978"/>
              </p:ext>
            </p:extLst>
          </p:nvPr>
        </p:nvGraphicFramePr>
        <p:xfrm>
          <a:off x="8310582" y="150823"/>
          <a:ext cx="3601450" cy="6108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800">
                  <a:extLst>
                    <a:ext uri="{9D8B030D-6E8A-4147-A177-3AD203B41FA5}">
                      <a16:colId xmlns:a16="http://schemas.microsoft.com/office/drawing/2014/main" val="3530201032"/>
                    </a:ext>
                  </a:extLst>
                </a:gridCol>
                <a:gridCol w="1186181">
                  <a:extLst>
                    <a:ext uri="{9D8B030D-6E8A-4147-A177-3AD203B41FA5}">
                      <a16:colId xmlns:a16="http://schemas.microsoft.com/office/drawing/2014/main" val="540478575"/>
                    </a:ext>
                  </a:extLst>
                </a:gridCol>
                <a:gridCol w="2076469">
                  <a:extLst>
                    <a:ext uri="{9D8B030D-6E8A-4147-A177-3AD203B41FA5}">
                      <a16:colId xmlns:a16="http://schemas.microsoft.com/office/drawing/2014/main" val="4281066905"/>
                    </a:ext>
                  </a:extLst>
                </a:gridCol>
              </a:tblGrid>
              <a:tr h="253130">
                <a:tc gridSpan="3">
                  <a:txBody>
                    <a:bodyPr/>
                    <a:lstStyle/>
                    <a:p>
                      <a:pPr algn="ctr"/>
                      <a:r>
                        <a:rPr lang="ko-KR" altLang="en-US" sz="1100" dirty="0">
                          <a:solidFill>
                            <a:schemeClr val="tx1"/>
                          </a:solidFill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설명</a:t>
                      </a:r>
                      <a:endParaRPr lang="ko-Kore-KR" altLang="en-US" sz="1100" dirty="0">
                        <a:solidFill>
                          <a:schemeClr val="tx1"/>
                        </a:solidFill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661873"/>
                  </a:ext>
                </a:extLst>
              </a:tr>
              <a:tr h="1042299">
                <a:tc>
                  <a:txBody>
                    <a:bodyPr/>
                    <a:lstStyle/>
                    <a:p>
                      <a:r>
                        <a:rPr lang="en-US" altLang="ko-Kore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1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단축키 정보 </a:t>
                      </a:r>
                      <a:endParaRPr lang="en-US" altLang="ko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  <a:p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(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마우스 오버 시 노출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ore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Esc: 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그리기 도구 닫기</a:t>
                      </a:r>
                      <a:endParaRPr lang="en-US" altLang="ko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  <a:p>
                      <a:r>
                        <a:rPr lang="en-US" altLang="ko-Kore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Alt + N : 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객체 생성</a:t>
                      </a:r>
                      <a:endParaRPr lang="en-US" altLang="ko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  <a:p>
                      <a:r>
                        <a:rPr lang="en-US" altLang="ko-Kore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Ctrl + z : undo</a:t>
                      </a:r>
                    </a:p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객체 선택 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+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delete : 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삭제</a:t>
                      </a:r>
                      <a:endParaRPr lang="en-US" altLang="ko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객체 선택 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+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</a:t>
                      </a:r>
                      <a:r>
                        <a:rPr lang="en-US" altLang="ko-Kore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WASD: 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객체 이동</a:t>
                      </a:r>
                      <a:endParaRPr lang="en-US" altLang="ko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  <a:p>
                      <a:r>
                        <a:rPr lang="en-US" altLang="ko-Kore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Ctrl + c: 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객체 복사</a:t>
                      </a:r>
                      <a:endParaRPr lang="en-US" altLang="ko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  <a:p>
                      <a:r>
                        <a:rPr lang="en-US" altLang="ko-Kore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Ctrl + v : 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객체 붙여넣기</a:t>
                      </a:r>
                    </a:p>
                    <a:p>
                      <a:endParaRPr lang="ko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9244257"/>
                  </a:ext>
                </a:extLst>
              </a:tr>
              <a:tr h="446699">
                <a:tc>
                  <a:txBody>
                    <a:bodyPr/>
                    <a:lstStyle/>
                    <a:p>
                      <a:r>
                        <a:rPr lang="en-US" altLang="ko-Kore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2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ore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관리자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확인 요청</a:t>
                      </a:r>
                      <a:endParaRPr lang="en-US" altLang="ko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버튼 클릭 시 작업자 기재 사유 작성 영역 노출 </a:t>
                      </a:r>
                      <a:endParaRPr lang="en-US" altLang="ko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문제가 있는 데이터 시 관리자에게 확인 요청</a:t>
                      </a:r>
                      <a:endParaRPr lang="en-US" altLang="ko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37380"/>
                  </a:ext>
                </a:extLst>
              </a:tr>
              <a:tr h="272394">
                <a:tc>
                  <a:txBody>
                    <a:bodyPr/>
                    <a:lstStyle/>
                    <a:p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3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ore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전체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화면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ore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F11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전체화면 </a:t>
                      </a:r>
                      <a:r>
                        <a:rPr lang="ko-Kore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기능</a:t>
                      </a:r>
                      <a:endParaRPr lang="en-US" altLang="ko-Kore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527401"/>
                  </a:ext>
                </a:extLst>
              </a:tr>
              <a:tr h="327580">
                <a:tc>
                  <a:txBody>
                    <a:bodyPr/>
                    <a:lstStyle/>
                    <a:p>
                      <a:r>
                        <a:rPr lang="en-US" altLang="ko-Kore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4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이전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이전 작업 화면으로 이동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  <a:p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8085049"/>
                  </a:ext>
                </a:extLst>
              </a:tr>
              <a:tr h="327580">
                <a:tc>
                  <a:txBody>
                    <a:bodyPr/>
                    <a:lstStyle/>
                    <a:p>
                      <a:r>
                        <a:rPr lang="en-US" altLang="ko-Kore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5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ore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다음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ore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다음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작업 화면으로 이동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  <a:p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401761"/>
                  </a:ext>
                </a:extLst>
              </a:tr>
              <a:tr h="238903">
                <a:tc>
                  <a:txBody>
                    <a:bodyPr/>
                    <a:lstStyle/>
                    <a:p>
                      <a:r>
                        <a:rPr lang="en-US" altLang="ko-Kore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6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보류</a:t>
                      </a:r>
                      <a:endParaRPr lang="en-US" altLang="ko-Kore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ore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개발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중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7297341"/>
                  </a:ext>
                </a:extLst>
              </a:tr>
              <a:tr h="446699">
                <a:tc>
                  <a:txBody>
                    <a:bodyPr/>
                    <a:lstStyle/>
                    <a:p>
                      <a:r>
                        <a:rPr lang="en-US" altLang="ko-Kore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7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저장</a:t>
                      </a:r>
                      <a:endParaRPr lang="en-US" altLang="ko-Kore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ore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임시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저장기능</a:t>
                      </a:r>
                      <a:endParaRPr lang="en-US" altLang="ko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작업자 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‘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작업 목록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’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데이터에만 노출 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(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반려 데이터는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저장기능 없음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)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7767212"/>
                  </a:ext>
                </a:extLst>
              </a:tr>
              <a:tr h="289263">
                <a:tc>
                  <a:txBody>
                    <a:bodyPr/>
                    <a:lstStyle/>
                    <a:p>
                      <a:r>
                        <a:rPr lang="en-US" altLang="ko-Kore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8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ore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제출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ore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검수자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에게 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‘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검수 요청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’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0502217"/>
                  </a:ext>
                </a:extLst>
              </a:tr>
              <a:tr h="240849">
                <a:tc>
                  <a:txBody>
                    <a:bodyPr/>
                    <a:lstStyle/>
                    <a:p>
                      <a:r>
                        <a:rPr lang="en-US" altLang="ko-Kore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9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ore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회전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ore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이미지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회전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8248573"/>
                  </a:ext>
                </a:extLst>
              </a:tr>
              <a:tr h="262745">
                <a:tc>
                  <a:txBody>
                    <a:bodyPr/>
                    <a:lstStyle/>
                    <a:p>
                      <a:r>
                        <a:rPr lang="en-US" altLang="ko-Kore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1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0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ore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Fit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기능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ore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이미지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원래 비율로 되돌리기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4506820"/>
                  </a:ext>
                </a:extLst>
              </a:tr>
              <a:tr h="226252">
                <a:tc>
                  <a:txBody>
                    <a:bodyPr/>
                    <a:lstStyle/>
                    <a:p>
                      <a:r>
                        <a:rPr lang="en-US" altLang="ko-Kore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1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1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ore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ROI </a:t>
                      </a:r>
                      <a:r>
                        <a:rPr lang="ko-Kore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확대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ore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개발중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2983884"/>
                  </a:ext>
                </a:extLst>
              </a:tr>
              <a:tr h="208460">
                <a:tc>
                  <a:txBody>
                    <a:bodyPr/>
                    <a:lstStyle/>
                    <a:p>
                      <a:r>
                        <a:rPr lang="en-US" altLang="ko-Kore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1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2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ore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Grid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ore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Grid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생성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1364494"/>
                  </a:ext>
                </a:extLst>
              </a:tr>
              <a:tr h="376362">
                <a:tc>
                  <a:txBody>
                    <a:bodyPr/>
                    <a:lstStyle/>
                    <a:p>
                      <a:r>
                        <a:rPr lang="en-US" altLang="ko-Kore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1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3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ore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바운딩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박스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ore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클릭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시 라벨 선택 영역 노출</a:t>
                      </a:r>
                      <a:endParaRPr lang="en-US" altLang="ko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라벨 선택 후 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＇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확인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’</a:t>
                      </a:r>
                    </a:p>
                    <a:p>
                      <a:endParaRPr lang="en-US" altLang="ko-Kore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  <a:p>
                      <a:r>
                        <a:rPr lang="ko-KR" altLang="en-US" sz="800" dirty="0">
                          <a:solidFill>
                            <a:srgbClr val="FF0000"/>
                          </a:solidFill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클릭</a:t>
                      </a:r>
                      <a:r>
                        <a:rPr lang="en-US" altLang="ko-KR" sz="800" dirty="0">
                          <a:solidFill>
                            <a:srgbClr val="FF0000"/>
                          </a:solidFill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!</a:t>
                      </a:r>
                      <a:r>
                        <a:rPr lang="ko-KR" altLang="en-US" sz="800" dirty="0">
                          <a:solidFill>
                            <a:srgbClr val="FF0000"/>
                          </a:solidFill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한 다음 마우스 이동 하면 박스 생성 마지막 지점에서 다시 클릭</a:t>
                      </a:r>
                      <a:r>
                        <a:rPr lang="en-US" altLang="ko-KR" sz="800" dirty="0">
                          <a:solidFill>
                            <a:srgbClr val="FF0000"/>
                          </a:solidFill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!</a:t>
                      </a:r>
                      <a:endParaRPr lang="ko-Kore-KR" altLang="en-US" sz="800" dirty="0">
                        <a:solidFill>
                          <a:srgbClr val="FF0000"/>
                        </a:solidFill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4506335"/>
                  </a:ext>
                </a:extLst>
              </a:tr>
              <a:tr h="376362">
                <a:tc>
                  <a:txBody>
                    <a:bodyPr/>
                    <a:lstStyle/>
                    <a:p>
                      <a:r>
                        <a:rPr lang="en-US" altLang="ko-Kore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1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4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ore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이미지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ore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이미지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‘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더블 클릭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’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시 원래대로</a:t>
                      </a:r>
                      <a:endParaRPr lang="en-US" altLang="ko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마우스 휠 축소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/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확대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206105"/>
                  </a:ext>
                </a:extLst>
              </a:tr>
              <a:tr h="376362">
                <a:tc>
                  <a:txBody>
                    <a:bodyPr/>
                    <a:lstStyle/>
                    <a:p>
                      <a:r>
                        <a:rPr lang="en-US" altLang="ko-Kore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1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5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ore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작업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화면 숨김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ore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오른쪽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Tool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</a:t>
                      </a:r>
                      <a:r>
                        <a:rPr lang="ko-KR" altLang="en-US" sz="800" dirty="0" err="1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숨김처리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0260424"/>
                  </a:ext>
                </a:extLst>
              </a:tr>
            </a:tbl>
          </a:graphicData>
        </a:graphic>
      </p:graphicFrame>
      <p:sp>
        <p:nvSpPr>
          <p:cNvPr id="7" name="직사각형 6">
            <a:extLst>
              <a:ext uri="{FF2B5EF4-FFF2-40B4-BE49-F238E27FC236}">
                <a16:creationId xmlns:a16="http://schemas.microsoft.com/office/drawing/2014/main" id="{6BBCBD79-CA2E-61A0-A062-7FA9F92AECCF}"/>
              </a:ext>
            </a:extLst>
          </p:cNvPr>
          <p:cNvSpPr/>
          <p:nvPr/>
        </p:nvSpPr>
        <p:spPr>
          <a:xfrm>
            <a:off x="1261803" y="1106496"/>
            <a:ext cx="195356" cy="17054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000" dirty="0"/>
              <a:t>2</a:t>
            </a:r>
            <a:endParaRPr kumimoji="1" lang="ko-Kore-KR" altLang="en-US" sz="1000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3BCE65C3-3BAD-880C-2B44-8C580C8719A9}"/>
              </a:ext>
            </a:extLst>
          </p:cNvPr>
          <p:cNvSpPr/>
          <p:nvPr/>
        </p:nvSpPr>
        <p:spPr>
          <a:xfrm>
            <a:off x="486196" y="1277946"/>
            <a:ext cx="195356" cy="17054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ore-KR" sz="1000" dirty="0"/>
              <a:t>1</a:t>
            </a:r>
            <a:endParaRPr kumimoji="1" lang="ko-Kore-KR" altLang="en-US" sz="1000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15AE0DEB-E2FB-3E30-86CA-1F3AB4BCFD18}"/>
              </a:ext>
            </a:extLst>
          </p:cNvPr>
          <p:cNvSpPr/>
          <p:nvPr/>
        </p:nvSpPr>
        <p:spPr>
          <a:xfrm>
            <a:off x="6894718" y="935954"/>
            <a:ext cx="195356" cy="17054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000" dirty="0"/>
              <a:t>3</a:t>
            </a:r>
            <a:endParaRPr kumimoji="1" lang="ko-Kore-KR" altLang="en-US" sz="1000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30479AF4-335C-79BB-521E-318F3BE9FE67}"/>
              </a:ext>
            </a:extLst>
          </p:cNvPr>
          <p:cNvSpPr/>
          <p:nvPr/>
        </p:nvSpPr>
        <p:spPr>
          <a:xfrm>
            <a:off x="7114108" y="935955"/>
            <a:ext cx="195356" cy="17054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000" dirty="0"/>
              <a:t>4</a:t>
            </a:r>
            <a:endParaRPr kumimoji="1" lang="ko-Kore-KR" altLang="en-US" sz="1000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8BD83E3A-53BF-C4D0-11DF-3F8E4A07792F}"/>
              </a:ext>
            </a:extLst>
          </p:cNvPr>
          <p:cNvSpPr/>
          <p:nvPr/>
        </p:nvSpPr>
        <p:spPr>
          <a:xfrm>
            <a:off x="7319859" y="935955"/>
            <a:ext cx="195356" cy="17054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000" dirty="0"/>
              <a:t>5</a:t>
            </a:r>
            <a:endParaRPr kumimoji="1" lang="ko-Kore-KR" altLang="en-US" sz="1000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7F26F22-A51C-AEB2-5447-2DBCD7485563}"/>
              </a:ext>
            </a:extLst>
          </p:cNvPr>
          <p:cNvSpPr/>
          <p:nvPr/>
        </p:nvSpPr>
        <p:spPr>
          <a:xfrm>
            <a:off x="7530813" y="935954"/>
            <a:ext cx="195356" cy="17054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000" dirty="0"/>
              <a:t>6</a:t>
            </a:r>
            <a:endParaRPr kumimoji="1" lang="ko-Kore-KR" altLang="en-US" sz="1000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3EFA3C2-41DA-0A38-33B2-6DD67CED3C2C}"/>
              </a:ext>
            </a:extLst>
          </p:cNvPr>
          <p:cNvSpPr/>
          <p:nvPr/>
        </p:nvSpPr>
        <p:spPr>
          <a:xfrm>
            <a:off x="7788797" y="935955"/>
            <a:ext cx="195356" cy="17054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000" dirty="0"/>
              <a:t>7</a:t>
            </a:r>
            <a:endParaRPr kumimoji="1" lang="ko-Kore-KR" altLang="en-US" sz="1000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754BBE3B-F1DE-37F6-DCA1-CB56A876DE12}"/>
              </a:ext>
            </a:extLst>
          </p:cNvPr>
          <p:cNvSpPr/>
          <p:nvPr/>
        </p:nvSpPr>
        <p:spPr>
          <a:xfrm>
            <a:off x="8024588" y="942886"/>
            <a:ext cx="195356" cy="17054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000" dirty="0"/>
              <a:t>8</a:t>
            </a:r>
            <a:endParaRPr kumimoji="1" lang="ko-Kore-KR" altLang="en-US" sz="1000" dirty="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ACF9A07B-EAE6-7582-4029-934325FBEA46}"/>
              </a:ext>
            </a:extLst>
          </p:cNvPr>
          <p:cNvSpPr/>
          <p:nvPr/>
        </p:nvSpPr>
        <p:spPr>
          <a:xfrm>
            <a:off x="386303" y="1646780"/>
            <a:ext cx="195356" cy="17054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000" dirty="0"/>
              <a:t>9</a:t>
            </a:r>
            <a:endParaRPr kumimoji="1" lang="ko-Kore-KR" altLang="en-US" sz="1000" dirty="0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4E9375D1-457E-8D90-6804-FE46263DAAA2}"/>
              </a:ext>
            </a:extLst>
          </p:cNvPr>
          <p:cNvSpPr/>
          <p:nvPr/>
        </p:nvSpPr>
        <p:spPr>
          <a:xfrm>
            <a:off x="388518" y="1924678"/>
            <a:ext cx="293034" cy="16726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800" dirty="0"/>
              <a:t>10</a:t>
            </a:r>
            <a:endParaRPr kumimoji="1" lang="ko-Kore-KR" altLang="en-US" sz="800" dirty="0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82CC6DC8-96C2-857A-AB6B-26D917847369}"/>
              </a:ext>
            </a:extLst>
          </p:cNvPr>
          <p:cNvSpPr/>
          <p:nvPr/>
        </p:nvSpPr>
        <p:spPr>
          <a:xfrm>
            <a:off x="386303" y="2147422"/>
            <a:ext cx="293034" cy="16726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800" dirty="0"/>
              <a:t>11</a:t>
            </a:r>
            <a:endParaRPr kumimoji="1" lang="ko-Kore-KR" altLang="en-US" sz="800" dirty="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547E89FD-19D2-6CBD-CD4C-93D4C61D0386}"/>
              </a:ext>
            </a:extLst>
          </p:cNvPr>
          <p:cNvSpPr/>
          <p:nvPr/>
        </p:nvSpPr>
        <p:spPr>
          <a:xfrm>
            <a:off x="386303" y="2400963"/>
            <a:ext cx="293034" cy="16726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800" dirty="0"/>
              <a:t>12</a:t>
            </a:r>
            <a:endParaRPr kumimoji="1" lang="ko-Kore-KR" altLang="en-US" sz="800" dirty="0"/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088A5D62-8906-C05F-2A4C-D62CD38BD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029" y="2641957"/>
            <a:ext cx="1236130" cy="973553"/>
          </a:xfrm>
          <a:prstGeom prst="rect">
            <a:avLst/>
          </a:prstGeom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0B0F0845-3A38-44B4-B6DF-C213556B282F}"/>
              </a:ext>
            </a:extLst>
          </p:cNvPr>
          <p:cNvSpPr/>
          <p:nvPr/>
        </p:nvSpPr>
        <p:spPr>
          <a:xfrm>
            <a:off x="862033" y="2713246"/>
            <a:ext cx="293034" cy="16726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800" dirty="0"/>
              <a:t>13</a:t>
            </a:r>
            <a:endParaRPr kumimoji="1" lang="ko-Kore-KR" altLang="en-US" sz="800" dirty="0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9EC1F6A7-8ED2-E370-0068-5E76955DC940}"/>
              </a:ext>
            </a:extLst>
          </p:cNvPr>
          <p:cNvSpPr/>
          <p:nvPr/>
        </p:nvSpPr>
        <p:spPr>
          <a:xfrm>
            <a:off x="3879930" y="1479519"/>
            <a:ext cx="293034" cy="16726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800" dirty="0"/>
              <a:t>14</a:t>
            </a:r>
            <a:endParaRPr kumimoji="1" lang="ko-Kore-KR" altLang="en-US" sz="800" dirty="0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614AE497-8699-A7E1-45E2-12D27270B111}"/>
              </a:ext>
            </a:extLst>
          </p:cNvPr>
          <p:cNvSpPr/>
          <p:nvPr/>
        </p:nvSpPr>
        <p:spPr>
          <a:xfrm>
            <a:off x="5002559" y="3261739"/>
            <a:ext cx="293034" cy="16726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800" dirty="0"/>
              <a:t>15</a:t>
            </a:r>
            <a:endParaRPr kumimoji="1" lang="ko-Kore-KR" altLang="en-US" sz="800" dirty="0"/>
          </a:p>
        </p:txBody>
      </p:sp>
    </p:spTree>
    <p:extLst>
      <p:ext uri="{BB962C8B-B14F-4D97-AF65-F5344CB8AC3E}">
        <p14:creationId xmlns:p14="http://schemas.microsoft.com/office/powerpoint/2010/main" val="867779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A3FC7DAF-A687-97AF-164D-BA4DD255E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90" y="4046898"/>
            <a:ext cx="2679700" cy="274689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A36B9BF1-9928-199B-CDFD-EF8C7F128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968" y="620323"/>
            <a:ext cx="7877634" cy="39788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133646-EB90-2DD4-ED1B-13F6FF597128}"/>
              </a:ext>
            </a:extLst>
          </p:cNvPr>
          <p:cNvSpPr txBox="1"/>
          <p:nvPr/>
        </p:nvSpPr>
        <p:spPr>
          <a:xfrm>
            <a:off x="262981" y="136634"/>
            <a:ext cx="7894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/>
              <a:t>4.</a:t>
            </a:r>
            <a:r>
              <a:rPr kumimoji="1" lang="ko-KR" altLang="en-US" dirty="0"/>
              <a:t> 작업 관리 </a:t>
            </a:r>
            <a:r>
              <a:rPr kumimoji="1" lang="en-US" altLang="ko-KR" dirty="0"/>
              <a:t>&gt;</a:t>
            </a:r>
            <a:r>
              <a:rPr kumimoji="1" lang="ko-KR" altLang="en-US" dirty="0"/>
              <a:t> 작업 목록 </a:t>
            </a:r>
            <a:r>
              <a:rPr kumimoji="1" lang="en-US" altLang="ko-KR" dirty="0"/>
              <a:t>&gt;</a:t>
            </a:r>
            <a:r>
              <a:rPr kumimoji="1" lang="ko-KR" altLang="en-US" dirty="0"/>
              <a:t> 작업 상세 화면 </a:t>
            </a:r>
            <a:r>
              <a:rPr kumimoji="1" lang="en-US" altLang="ko-KR" dirty="0"/>
              <a:t>:</a:t>
            </a:r>
            <a:r>
              <a:rPr kumimoji="1" lang="ko-KR" altLang="en-US" dirty="0"/>
              <a:t> </a:t>
            </a:r>
            <a:r>
              <a:rPr kumimoji="1" lang="en-US" altLang="ko-KR" dirty="0"/>
              <a:t>1</a:t>
            </a:r>
            <a:r>
              <a:rPr kumimoji="1" lang="ko-KR" altLang="en-US" dirty="0"/>
              <a:t>단계 정제 </a:t>
            </a:r>
            <a:r>
              <a:rPr kumimoji="1" lang="en-US" altLang="ko-KR" dirty="0"/>
              <a:t>#2</a:t>
            </a:r>
            <a:r>
              <a:rPr kumimoji="1" lang="ko-KR" altLang="en-US" dirty="0"/>
              <a:t> </a:t>
            </a:r>
            <a:r>
              <a:rPr kumimoji="1" lang="en-US" altLang="ko-KR" dirty="0"/>
              <a:t>(</a:t>
            </a:r>
            <a:r>
              <a:rPr kumimoji="1" lang="ko-KR" altLang="en-US" dirty="0"/>
              <a:t>작업자</a:t>
            </a:r>
            <a:r>
              <a:rPr kumimoji="1" lang="en-US" altLang="ko-KR" dirty="0"/>
              <a:t>)</a:t>
            </a:r>
            <a:endParaRPr kumimoji="1" lang="ko-Kore-KR" altLang="en-US" dirty="0"/>
          </a:p>
        </p:txBody>
      </p:sp>
      <p:graphicFrame>
        <p:nvGraphicFramePr>
          <p:cNvPr id="5" name="표 6">
            <a:extLst>
              <a:ext uri="{FF2B5EF4-FFF2-40B4-BE49-F238E27FC236}">
                <a16:creationId xmlns:a16="http://schemas.microsoft.com/office/drawing/2014/main" id="{6BBCFCD3-A1AD-3A0C-DF74-69B9744ACF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274973"/>
              </p:ext>
            </p:extLst>
          </p:nvPr>
        </p:nvGraphicFramePr>
        <p:xfrm>
          <a:off x="8310582" y="150823"/>
          <a:ext cx="3601450" cy="3624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800">
                  <a:extLst>
                    <a:ext uri="{9D8B030D-6E8A-4147-A177-3AD203B41FA5}">
                      <a16:colId xmlns:a16="http://schemas.microsoft.com/office/drawing/2014/main" val="3530201032"/>
                    </a:ext>
                  </a:extLst>
                </a:gridCol>
                <a:gridCol w="1186181">
                  <a:extLst>
                    <a:ext uri="{9D8B030D-6E8A-4147-A177-3AD203B41FA5}">
                      <a16:colId xmlns:a16="http://schemas.microsoft.com/office/drawing/2014/main" val="540478575"/>
                    </a:ext>
                  </a:extLst>
                </a:gridCol>
                <a:gridCol w="2076469">
                  <a:extLst>
                    <a:ext uri="{9D8B030D-6E8A-4147-A177-3AD203B41FA5}">
                      <a16:colId xmlns:a16="http://schemas.microsoft.com/office/drawing/2014/main" val="4281066905"/>
                    </a:ext>
                  </a:extLst>
                </a:gridCol>
              </a:tblGrid>
              <a:tr h="253771">
                <a:tc gridSpan="3">
                  <a:txBody>
                    <a:bodyPr/>
                    <a:lstStyle/>
                    <a:p>
                      <a:pPr algn="ctr"/>
                      <a:r>
                        <a:rPr lang="ko-KR" altLang="en-US" sz="1100" dirty="0">
                          <a:solidFill>
                            <a:schemeClr val="tx1"/>
                          </a:solidFill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설명</a:t>
                      </a:r>
                      <a:endParaRPr lang="ko-Kore-KR" altLang="en-US" sz="1100" dirty="0">
                        <a:solidFill>
                          <a:schemeClr val="tx1"/>
                        </a:solidFill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661873"/>
                  </a:ext>
                </a:extLst>
              </a:tr>
              <a:tr h="343404">
                <a:tc>
                  <a:txBody>
                    <a:bodyPr/>
                    <a:lstStyle/>
                    <a:p>
                      <a:r>
                        <a:rPr lang="en-US" altLang="ko-Kore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1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메타 데이터</a:t>
                      </a:r>
                      <a:endParaRPr lang="en-US" altLang="ko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표 종류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,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표 분야 선택</a:t>
                      </a:r>
                      <a:endParaRPr lang="en-US" altLang="ko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표 제목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,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단위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: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</a:t>
                      </a:r>
                      <a:r>
                        <a:rPr lang="ko-KR" altLang="en-US" sz="800" dirty="0" err="1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바운딩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할 경우 작성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9244257"/>
                  </a:ext>
                </a:extLst>
              </a:tr>
              <a:tr h="369323">
                <a:tc>
                  <a:txBody>
                    <a:bodyPr/>
                    <a:lstStyle/>
                    <a:p>
                      <a:r>
                        <a:rPr lang="en-US" altLang="ko-Kore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2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표 구조정보</a:t>
                      </a:r>
                      <a:endParaRPr lang="en-US" altLang="ko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표 헤더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,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행 개수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,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열 개수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,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헤더 볼드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,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바디 배경색 체크</a:t>
                      </a:r>
                      <a:endParaRPr lang="en-US" altLang="ko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37380"/>
                  </a:ext>
                </a:extLst>
              </a:tr>
              <a:tr h="266812">
                <a:tc>
                  <a:txBody>
                    <a:bodyPr/>
                    <a:lstStyle/>
                    <a:p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3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ore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투명도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ore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전체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라벨의 투명도 조절 기능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527401"/>
                  </a:ext>
                </a:extLst>
              </a:tr>
              <a:tr h="320868">
                <a:tc>
                  <a:txBody>
                    <a:bodyPr/>
                    <a:lstStyle/>
                    <a:p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4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선택된 항목 투명도</a:t>
                      </a:r>
                      <a:endParaRPr lang="en-US" altLang="ko-Kore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ore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선택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한 라벨의 투명도 조절 기능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8085049"/>
                  </a:ext>
                </a:extLst>
              </a:tr>
              <a:tr h="320868">
                <a:tc>
                  <a:txBody>
                    <a:bodyPr/>
                    <a:lstStyle/>
                    <a:p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5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전체 </a:t>
                      </a:r>
                      <a:r>
                        <a:rPr lang="en-US" altLang="ko-Kore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Lock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전체 라벨 잠금 기능 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(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선택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,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이동 안됨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)</a:t>
                      </a:r>
                      <a:endParaRPr lang="en-US" altLang="ko-Kore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401761"/>
                  </a:ext>
                </a:extLst>
              </a:tr>
              <a:tr h="234008">
                <a:tc>
                  <a:txBody>
                    <a:bodyPr/>
                    <a:lstStyle/>
                    <a:p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6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전체 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View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전체 라벨 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view on/off 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기능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7297341"/>
                  </a:ext>
                </a:extLst>
              </a:tr>
              <a:tr h="235914">
                <a:tc>
                  <a:txBody>
                    <a:bodyPr/>
                    <a:lstStyle/>
                    <a:p>
                      <a:r>
                        <a:rPr lang="en-US" altLang="ko-Kore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7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라벨</a:t>
                      </a:r>
                      <a:endParaRPr lang="en-US" altLang="ko-Kore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ore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라벨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수정 기능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8248573"/>
                  </a:ext>
                </a:extLst>
              </a:tr>
              <a:tr h="257361">
                <a:tc>
                  <a:txBody>
                    <a:bodyPr/>
                    <a:lstStyle/>
                    <a:p>
                      <a:r>
                        <a:rPr lang="en-US" altLang="ko-Kore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8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개별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Lock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ore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해당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라벨 잠금 기능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(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선택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,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이동 안됨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)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4506820"/>
                  </a:ext>
                </a:extLst>
              </a:tr>
              <a:tr h="221616">
                <a:tc>
                  <a:txBody>
                    <a:bodyPr/>
                    <a:lstStyle/>
                    <a:p>
                      <a:r>
                        <a:rPr lang="en-US" altLang="ko-Kore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9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ore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개별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View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ore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해당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라벨 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view on/off 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기능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2983884"/>
                  </a:ext>
                </a:extLst>
              </a:tr>
              <a:tr h="208988">
                <a:tc>
                  <a:txBody>
                    <a:bodyPr/>
                    <a:lstStyle/>
                    <a:p>
                      <a:r>
                        <a:rPr lang="en-US" altLang="ko-Kore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1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0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ore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삭제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ore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해당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라벨 삭제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1364494"/>
                  </a:ext>
                </a:extLst>
              </a:tr>
              <a:tr h="208988">
                <a:tc>
                  <a:txBody>
                    <a:bodyPr/>
                    <a:lstStyle/>
                    <a:p>
                      <a:r>
                        <a:rPr lang="en-US" altLang="ko-Kore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1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1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ore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복사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ore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해당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라벨 복사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4506335"/>
                  </a:ext>
                </a:extLst>
              </a:tr>
              <a:tr h="368650">
                <a:tc>
                  <a:txBody>
                    <a:bodyPr/>
                    <a:lstStyle/>
                    <a:p>
                      <a:r>
                        <a:rPr lang="en-US" altLang="ko-Kore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1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2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ore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라벨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ore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라벨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목록 및 개수 노출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206105"/>
                  </a:ext>
                </a:extLst>
              </a:tr>
            </a:tbl>
          </a:graphicData>
        </a:graphic>
      </p:graphicFrame>
      <p:sp>
        <p:nvSpPr>
          <p:cNvPr id="14" name="직사각형 13">
            <a:extLst>
              <a:ext uri="{FF2B5EF4-FFF2-40B4-BE49-F238E27FC236}">
                <a16:creationId xmlns:a16="http://schemas.microsoft.com/office/drawing/2014/main" id="{15AE0DEB-E2FB-3E30-86CA-1F3AB4BCFD18}"/>
              </a:ext>
            </a:extLst>
          </p:cNvPr>
          <p:cNvSpPr/>
          <p:nvPr/>
        </p:nvSpPr>
        <p:spPr>
          <a:xfrm>
            <a:off x="5826382" y="1227278"/>
            <a:ext cx="195356" cy="1393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000" dirty="0"/>
              <a:t>1</a:t>
            </a:r>
            <a:endParaRPr kumimoji="1" lang="ko-Kore-KR" altLang="en-US" sz="1000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30479AF4-335C-79BB-521E-318F3BE9FE67}"/>
              </a:ext>
            </a:extLst>
          </p:cNvPr>
          <p:cNvSpPr/>
          <p:nvPr/>
        </p:nvSpPr>
        <p:spPr>
          <a:xfrm>
            <a:off x="5858470" y="3579568"/>
            <a:ext cx="195356" cy="1393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000" dirty="0"/>
              <a:t>2</a:t>
            </a:r>
            <a:endParaRPr kumimoji="1" lang="ko-Kore-KR" altLang="en-US" sz="1000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8BD83E3A-53BF-C4D0-11DF-3F8E4A07792F}"/>
              </a:ext>
            </a:extLst>
          </p:cNvPr>
          <p:cNvSpPr/>
          <p:nvPr/>
        </p:nvSpPr>
        <p:spPr>
          <a:xfrm>
            <a:off x="750580" y="4619551"/>
            <a:ext cx="195356" cy="1393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000" dirty="0"/>
              <a:t>5</a:t>
            </a:r>
            <a:endParaRPr kumimoji="1" lang="ko-Kore-KR" altLang="en-US" sz="1000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7F26F22-A51C-AEB2-5447-2DBCD7485563}"/>
              </a:ext>
            </a:extLst>
          </p:cNvPr>
          <p:cNvSpPr/>
          <p:nvPr/>
        </p:nvSpPr>
        <p:spPr>
          <a:xfrm>
            <a:off x="1068080" y="4619551"/>
            <a:ext cx="195356" cy="1393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000" dirty="0"/>
              <a:t>6</a:t>
            </a:r>
            <a:endParaRPr kumimoji="1" lang="ko-Kore-KR" altLang="en-US" sz="1000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3EFA3C2-41DA-0A38-33B2-6DD67CED3C2C}"/>
              </a:ext>
            </a:extLst>
          </p:cNvPr>
          <p:cNvSpPr/>
          <p:nvPr/>
        </p:nvSpPr>
        <p:spPr>
          <a:xfrm>
            <a:off x="7214999" y="4046898"/>
            <a:ext cx="195356" cy="1393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000" dirty="0"/>
              <a:t>3</a:t>
            </a:r>
            <a:endParaRPr kumimoji="1" lang="ko-Kore-KR" altLang="en-US" sz="1000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754BBE3B-F1DE-37F6-DCA1-CB56A876DE12}"/>
              </a:ext>
            </a:extLst>
          </p:cNvPr>
          <p:cNvSpPr/>
          <p:nvPr/>
        </p:nvSpPr>
        <p:spPr>
          <a:xfrm>
            <a:off x="7537104" y="4298667"/>
            <a:ext cx="195356" cy="1393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000" dirty="0"/>
              <a:t>4</a:t>
            </a:r>
            <a:endParaRPr kumimoji="1" lang="ko-Kore-KR" altLang="en-US" sz="1000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57A74D97-BAF7-681B-46C8-218E69A15F48}"/>
              </a:ext>
            </a:extLst>
          </p:cNvPr>
          <p:cNvSpPr/>
          <p:nvPr/>
        </p:nvSpPr>
        <p:spPr>
          <a:xfrm>
            <a:off x="2887442" y="5557175"/>
            <a:ext cx="292048" cy="1393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800" dirty="0"/>
              <a:t>10</a:t>
            </a:r>
            <a:endParaRPr kumimoji="1" lang="ko-Kore-KR" altLang="en-US" sz="800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A310EB7-5B4D-95D2-4E53-6131215C9C49}"/>
              </a:ext>
            </a:extLst>
          </p:cNvPr>
          <p:cNvSpPr/>
          <p:nvPr/>
        </p:nvSpPr>
        <p:spPr>
          <a:xfrm>
            <a:off x="1644284" y="5023124"/>
            <a:ext cx="195356" cy="1393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000" dirty="0"/>
              <a:t>7</a:t>
            </a:r>
            <a:endParaRPr kumimoji="1" lang="ko-Kore-KR" altLang="en-US" sz="1000" dirty="0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1E856280-546A-D331-6E30-FDFF89A7FF47}"/>
              </a:ext>
            </a:extLst>
          </p:cNvPr>
          <p:cNvSpPr/>
          <p:nvPr/>
        </p:nvSpPr>
        <p:spPr>
          <a:xfrm>
            <a:off x="1741962" y="5487524"/>
            <a:ext cx="195356" cy="1393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000" dirty="0"/>
              <a:t>8</a:t>
            </a:r>
            <a:endParaRPr kumimoji="1" lang="ko-Kore-KR" altLang="en-US" sz="1000" dirty="0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F21EA3FA-2976-4103-BC2D-937314DE1CAD}"/>
              </a:ext>
            </a:extLst>
          </p:cNvPr>
          <p:cNvSpPr/>
          <p:nvPr/>
        </p:nvSpPr>
        <p:spPr>
          <a:xfrm>
            <a:off x="2185581" y="5487524"/>
            <a:ext cx="195356" cy="1393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000" dirty="0"/>
              <a:t>9</a:t>
            </a:r>
            <a:endParaRPr kumimoji="1" lang="ko-Kore-KR" altLang="en-US" sz="1000" dirty="0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EDC15664-34A6-3BF2-E3A2-255E8C002E16}"/>
              </a:ext>
            </a:extLst>
          </p:cNvPr>
          <p:cNvSpPr/>
          <p:nvPr/>
        </p:nvSpPr>
        <p:spPr>
          <a:xfrm>
            <a:off x="2887442" y="5828779"/>
            <a:ext cx="292048" cy="1393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800" dirty="0"/>
              <a:t>11</a:t>
            </a:r>
            <a:endParaRPr kumimoji="1" lang="ko-Kore-KR" altLang="en-US" sz="800" dirty="0"/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A54F1C96-8D34-B86A-5A78-8582BFF7EC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8731" y="4517679"/>
            <a:ext cx="3124200" cy="2276114"/>
          </a:xfrm>
          <a:prstGeom prst="rect">
            <a:avLst/>
          </a:prstGeom>
        </p:spPr>
      </p:pic>
      <p:sp>
        <p:nvSpPr>
          <p:cNvPr id="32" name="직사각형 31">
            <a:extLst>
              <a:ext uri="{FF2B5EF4-FFF2-40B4-BE49-F238E27FC236}">
                <a16:creationId xmlns:a16="http://schemas.microsoft.com/office/drawing/2014/main" id="{B233A988-C225-8A50-0C88-C3F9FFBA40CB}"/>
              </a:ext>
            </a:extLst>
          </p:cNvPr>
          <p:cNvSpPr/>
          <p:nvPr/>
        </p:nvSpPr>
        <p:spPr>
          <a:xfrm>
            <a:off x="4998623" y="4760240"/>
            <a:ext cx="359674" cy="18873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000" dirty="0"/>
              <a:t>12</a:t>
            </a:r>
            <a:endParaRPr kumimoji="1" lang="ko-Kore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685442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7548B549-25A1-3A80-9F87-FA2651E3E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66" y="778099"/>
            <a:ext cx="7772400" cy="33375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133646-EB90-2DD4-ED1B-13F6FF597128}"/>
              </a:ext>
            </a:extLst>
          </p:cNvPr>
          <p:cNvSpPr txBox="1"/>
          <p:nvPr/>
        </p:nvSpPr>
        <p:spPr>
          <a:xfrm>
            <a:off x="262981" y="136634"/>
            <a:ext cx="7894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/>
              <a:t>5.</a:t>
            </a:r>
            <a:r>
              <a:rPr kumimoji="1" lang="ko-KR" altLang="en-US" dirty="0"/>
              <a:t> 작업 관리 </a:t>
            </a:r>
            <a:r>
              <a:rPr kumimoji="1" lang="en-US" altLang="ko-KR" dirty="0"/>
              <a:t>&gt;</a:t>
            </a:r>
            <a:r>
              <a:rPr kumimoji="1" lang="ko-KR" altLang="en-US" dirty="0"/>
              <a:t> 반려 목록 </a:t>
            </a:r>
            <a:r>
              <a:rPr kumimoji="1" lang="en-US" altLang="ko-KR" dirty="0"/>
              <a:t>:</a:t>
            </a:r>
            <a:r>
              <a:rPr kumimoji="1" lang="ko-KR" altLang="en-US" dirty="0"/>
              <a:t> </a:t>
            </a:r>
            <a:r>
              <a:rPr kumimoji="1" lang="en-US" altLang="ko-KR" dirty="0"/>
              <a:t>1</a:t>
            </a:r>
            <a:r>
              <a:rPr kumimoji="1" lang="ko-KR" altLang="en-US" dirty="0"/>
              <a:t>단계 정제 </a:t>
            </a:r>
            <a:r>
              <a:rPr kumimoji="1" lang="en-US" altLang="ko-KR" dirty="0"/>
              <a:t>(</a:t>
            </a:r>
            <a:r>
              <a:rPr kumimoji="1" lang="ko-KR" altLang="en-US" dirty="0"/>
              <a:t>작업자</a:t>
            </a:r>
            <a:r>
              <a:rPr kumimoji="1" lang="en-US" altLang="ko-KR" dirty="0"/>
              <a:t>)</a:t>
            </a:r>
            <a:endParaRPr kumimoji="1" lang="ko-Kore-KR" altLang="en-US" dirty="0"/>
          </a:p>
        </p:txBody>
      </p:sp>
      <p:graphicFrame>
        <p:nvGraphicFramePr>
          <p:cNvPr id="5" name="표 6">
            <a:extLst>
              <a:ext uri="{FF2B5EF4-FFF2-40B4-BE49-F238E27FC236}">
                <a16:creationId xmlns:a16="http://schemas.microsoft.com/office/drawing/2014/main" id="{6BBCFCD3-A1AD-3A0C-DF74-69B9744ACF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411181"/>
              </p:ext>
            </p:extLst>
          </p:nvPr>
        </p:nvGraphicFramePr>
        <p:xfrm>
          <a:off x="8268249" y="778099"/>
          <a:ext cx="3601450" cy="602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800">
                  <a:extLst>
                    <a:ext uri="{9D8B030D-6E8A-4147-A177-3AD203B41FA5}">
                      <a16:colId xmlns:a16="http://schemas.microsoft.com/office/drawing/2014/main" val="3530201032"/>
                    </a:ext>
                  </a:extLst>
                </a:gridCol>
                <a:gridCol w="1186181">
                  <a:extLst>
                    <a:ext uri="{9D8B030D-6E8A-4147-A177-3AD203B41FA5}">
                      <a16:colId xmlns:a16="http://schemas.microsoft.com/office/drawing/2014/main" val="540478575"/>
                    </a:ext>
                  </a:extLst>
                </a:gridCol>
                <a:gridCol w="2076469">
                  <a:extLst>
                    <a:ext uri="{9D8B030D-6E8A-4147-A177-3AD203B41FA5}">
                      <a16:colId xmlns:a16="http://schemas.microsoft.com/office/drawing/2014/main" val="4281066905"/>
                    </a:ext>
                  </a:extLst>
                </a:gridCol>
              </a:tblGrid>
              <a:tr h="253771">
                <a:tc gridSpan="3">
                  <a:txBody>
                    <a:bodyPr/>
                    <a:lstStyle/>
                    <a:p>
                      <a:pPr algn="ctr"/>
                      <a:r>
                        <a:rPr lang="ko-KR" altLang="en-US" sz="1100" dirty="0">
                          <a:solidFill>
                            <a:schemeClr val="tx1"/>
                          </a:solidFill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설명</a:t>
                      </a:r>
                      <a:endParaRPr lang="ko-Kore-KR" altLang="en-US" sz="1100" dirty="0">
                        <a:solidFill>
                          <a:schemeClr val="tx1"/>
                        </a:solidFill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661873"/>
                  </a:ext>
                </a:extLst>
              </a:tr>
              <a:tr h="343404">
                <a:tc>
                  <a:txBody>
                    <a:bodyPr/>
                    <a:lstStyle/>
                    <a:p>
                      <a:r>
                        <a:rPr lang="en-US" altLang="ko-Kore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1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반려 목록</a:t>
                      </a:r>
                      <a:endParaRPr lang="en-US" altLang="ko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반려 데이터 노출</a:t>
                      </a:r>
                      <a:endParaRPr lang="en-US" altLang="ko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이하 기능 작업 목록과 동일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9244257"/>
                  </a:ext>
                </a:extLst>
              </a:tr>
            </a:tbl>
          </a:graphicData>
        </a:graphic>
      </p:graphicFrame>
      <p:sp>
        <p:nvSpPr>
          <p:cNvPr id="14" name="직사각형 13">
            <a:extLst>
              <a:ext uri="{FF2B5EF4-FFF2-40B4-BE49-F238E27FC236}">
                <a16:creationId xmlns:a16="http://schemas.microsoft.com/office/drawing/2014/main" id="{15AE0DEB-E2FB-3E30-86CA-1F3AB4BCFD18}"/>
              </a:ext>
            </a:extLst>
          </p:cNvPr>
          <p:cNvSpPr/>
          <p:nvPr/>
        </p:nvSpPr>
        <p:spPr>
          <a:xfrm>
            <a:off x="2158376" y="1460898"/>
            <a:ext cx="195356" cy="1393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000" dirty="0"/>
              <a:t>1</a:t>
            </a:r>
            <a:endParaRPr kumimoji="1" lang="ko-Kore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550780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6B77489-BB4E-44E6-D58F-FB994252C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02" y="778099"/>
            <a:ext cx="7772400" cy="40149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133646-EB90-2DD4-ED1B-13F6FF597128}"/>
              </a:ext>
            </a:extLst>
          </p:cNvPr>
          <p:cNvSpPr txBox="1"/>
          <p:nvPr/>
        </p:nvSpPr>
        <p:spPr>
          <a:xfrm>
            <a:off x="262981" y="136634"/>
            <a:ext cx="7894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/>
              <a:t>6.</a:t>
            </a:r>
            <a:r>
              <a:rPr kumimoji="1" lang="ko-KR" altLang="en-US" dirty="0"/>
              <a:t> 작업 관리 </a:t>
            </a:r>
            <a:r>
              <a:rPr kumimoji="1" lang="en-US" altLang="ko-KR" dirty="0"/>
              <a:t>&gt;</a:t>
            </a:r>
            <a:r>
              <a:rPr kumimoji="1" lang="ko-KR" altLang="en-US" dirty="0"/>
              <a:t> 반려 목록 </a:t>
            </a:r>
            <a:r>
              <a:rPr kumimoji="1" lang="en-US" altLang="ko-KR" dirty="0"/>
              <a:t>&gt;</a:t>
            </a:r>
            <a:r>
              <a:rPr kumimoji="1" lang="ko-KR" altLang="en-US" dirty="0"/>
              <a:t> 작업 상세 화면 </a:t>
            </a:r>
            <a:r>
              <a:rPr kumimoji="1" lang="en-US" altLang="ko-KR" dirty="0"/>
              <a:t>:</a:t>
            </a:r>
            <a:r>
              <a:rPr kumimoji="1" lang="ko-KR" altLang="en-US" dirty="0"/>
              <a:t> </a:t>
            </a:r>
            <a:r>
              <a:rPr kumimoji="1" lang="en-US" altLang="ko-KR" dirty="0"/>
              <a:t>1</a:t>
            </a:r>
            <a:r>
              <a:rPr kumimoji="1" lang="ko-KR" altLang="en-US" dirty="0"/>
              <a:t>단계 정제 </a:t>
            </a:r>
            <a:r>
              <a:rPr kumimoji="1" lang="en-US" altLang="ko-KR" dirty="0"/>
              <a:t>(</a:t>
            </a:r>
            <a:r>
              <a:rPr kumimoji="1" lang="ko-KR" altLang="en-US" dirty="0"/>
              <a:t>작업자</a:t>
            </a:r>
            <a:r>
              <a:rPr kumimoji="1" lang="en-US" altLang="ko-KR" dirty="0"/>
              <a:t>)</a:t>
            </a:r>
            <a:endParaRPr kumimoji="1" lang="ko-Kore-KR" altLang="en-US" dirty="0"/>
          </a:p>
        </p:txBody>
      </p:sp>
      <p:graphicFrame>
        <p:nvGraphicFramePr>
          <p:cNvPr id="5" name="표 6">
            <a:extLst>
              <a:ext uri="{FF2B5EF4-FFF2-40B4-BE49-F238E27FC236}">
                <a16:creationId xmlns:a16="http://schemas.microsoft.com/office/drawing/2014/main" id="{6BBCFCD3-A1AD-3A0C-DF74-69B9744ACF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252545"/>
              </p:ext>
            </p:extLst>
          </p:nvPr>
        </p:nvGraphicFramePr>
        <p:xfrm>
          <a:off x="8268249" y="778099"/>
          <a:ext cx="3601450" cy="917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800">
                  <a:extLst>
                    <a:ext uri="{9D8B030D-6E8A-4147-A177-3AD203B41FA5}">
                      <a16:colId xmlns:a16="http://schemas.microsoft.com/office/drawing/2014/main" val="3530201032"/>
                    </a:ext>
                  </a:extLst>
                </a:gridCol>
                <a:gridCol w="1186181">
                  <a:extLst>
                    <a:ext uri="{9D8B030D-6E8A-4147-A177-3AD203B41FA5}">
                      <a16:colId xmlns:a16="http://schemas.microsoft.com/office/drawing/2014/main" val="540478575"/>
                    </a:ext>
                  </a:extLst>
                </a:gridCol>
                <a:gridCol w="2076469">
                  <a:extLst>
                    <a:ext uri="{9D8B030D-6E8A-4147-A177-3AD203B41FA5}">
                      <a16:colId xmlns:a16="http://schemas.microsoft.com/office/drawing/2014/main" val="4281066905"/>
                    </a:ext>
                  </a:extLst>
                </a:gridCol>
              </a:tblGrid>
              <a:tr h="243727">
                <a:tc gridSpan="3">
                  <a:txBody>
                    <a:bodyPr/>
                    <a:lstStyle/>
                    <a:p>
                      <a:pPr algn="ctr"/>
                      <a:r>
                        <a:rPr lang="ko-KR" altLang="en-US" sz="1100" dirty="0">
                          <a:solidFill>
                            <a:schemeClr val="tx1"/>
                          </a:solidFill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설명</a:t>
                      </a:r>
                      <a:endParaRPr lang="ko-Kore-KR" altLang="en-US" sz="1100" dirty="0">
                        <a:solidFill>
                          <a:schemeClr val="tx1"/>
                        </a:solidFill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661873"/>
                  </a:ext>
                </a:extLst>
              </a:tr>
              <a:tr h="323054">
                <a:tc>
                  <a:txBody>
                    <a:bodyPr/>
                    <a:lstStyle/>
                    <a:p>
                      <a:r>
                        <a:rPr lang="en-US" altLang="ko-Kore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1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반려 내역</a:t>
                      </a:r>
                      <a:endParaRPr lang="en-US" altLang="ko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반려 내역 클릭 시 반려 사유 리스트 노출</a:t>
                      </a:r>
                      <a:endParaRPr lang="en-US" altLang="ko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반려 사유 이외 화면 클릭 시 닫힘</a:t>
                      </a:r>
                      <a:endParaRPr lang="en-US" altLang="ko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9244257"/>
                  </a:ext>
                </a:extLst>
              </a:tr>
              <a:tr h="323054">
                <a:tc>
                  <a:txBody>
                    <a:bodyPr/>
                    <a:lstStyle/>
                    <a:p>
                      <a:r>
                        <a:rPr lang="en-US" altLang="ko-Kore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2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제출</a:t>
                      </a:r>
                      <a:endParaRPr lang="en-US" altLang="ko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반려 데이터 재 제출</a:t>
                      </a:r>
                      <a:endParaRPr lang="en-US" altLang="ko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8062718"/>
                  </a:ext>
                </a:extLst>
              </a:tr>
            </a:tbl>
          </a:graphicData>
        </a:graphic>
      </p:graphicFrame>
      <p:sp>
        <p:nvSpPr>
          <p:cNvPr id="14" name="직사각형 13">
            <a:extLst>
              <a:ext uri="{FF2B5EF4-FFF2-40B4-BE49-F238E27FC236}">
                <a16:creationId xmlns:a16="http://schemas.microsoft.com/office/drawing/2014/main" id="{15AE0DEB-E2FB-3E30-86CA-1F3AB4BCFD18}"/>
              </a:ext>
            </a:extLst>
          </p:cNvPr>
          <p:cNvSpPr/>
          <p:nvPr/>
        </p:nvSpPr>
        <p:spPr>
          <a:xfrm>
            <a:off x="2217643" y="1241281"/>
            <a:ext cx="195356" cy="1393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000" dirty="0"/>
              <a:t>1</a:t>
            </a:r>
            <a:endParaRPr kumimoji="1" lang="ko-Kore-KR" altLang="en-US" sz="10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10833D9-4336-7CA9-C80E-5006C6B0C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133" y="4408261"/>
            <a:ext cx="5164667" cy="169586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cxnSp>
        <p:nvCxnSpPr>
          <p:cNvPr id="7" name="꺾인 연결선[E] 6">
            <a:extLst>
              <a:ext uri="{FF2B5EF4-FFF2-40B4-BE49-F238E27FC236}">
                <a16:creationId xmlns:a16="http://schemas.microsoft.com/office/drawing/2014/main" id="{31D3118A-4524-976C-E73B-A4216AF3F8EC}"/>
              </a:ext>
            </a:extLst>
          </p:cNvPr>
          <p:cNvCxnSpPr>
            <a:cxnSpLocks/>
            <a:endCxn id="4" idx="1"/>
          </p:cNvCxnSpPr>
          <p:nvPr/>
        </p:nvCxnSpPr>
        <p:spPr>
          <a:xfrm rot="5400000">
            <a:off x="-511171" y="2746887"/>
            <a:ext cx="3875610" cy="1143001"/>
          </a:xfrm>
          <a:prstGeom prst="bentConnector4">
            <a:avLst>
              <a:gd name="adj1" fmla="val 46270"/>
              <a:gd name="adj2" fmla="val 120000"/>
            </a:avLst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C791117A-8DCD-DFF7-E7FA-E33A8AEA5985}"/>
              </a:ext>
            </a:extLst>
          </p:cNvPr>
          <p:cNvSpPr/>
          <p:nvPr/>
        </p:nvSpPr>
        <p:spPr>
          <a:xfrm>
            <a:off x="7856443" y="1091871"/>
            <a:ext cx="195356" cy="1393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000" dirty="0"/>
              <a:t>2</a:t>
            </a:r>
            <a:endParaRPr kumimoji="1" lang="ko-Kore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947726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7FC0426B-63E8-B579-044E-91CD17D7B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91" y="778099"/>
            <a:ext cx="7772400" cy="40436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133646-EB90-2DD4-ED1B-13F6FF597128}"/>
              </a:ext>
            </a:extLst>
          </p:cNvPr>
          <p:cNvSpPr txBox="1"/>
          <p:nvPr/>
        </p:nvSpPr>
        <p:spPr>
          <a:xfrm>
            <a:off x="262981" y="136634"/>
            <a:ext cx="7894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/>
              <a:t>7.</a:t>
            </a:r>
            <a:r>
              <a:rPr kumimoji="1" lang="ko-KR" altLang="en-US" dirty="0"/>
              <a:t> 작업 관리 </a:t>
            </a:r>
            <a:r>
              <a:rPr kumimoji="1" lang="en-US" altLang="ko-KR" dirty="0"/>
              <a:t>&gt;</a:t>
            </a:r>
            <a:r>
              <a:rPr kumimoji="1" lang="ko-KR" altLang="en-US" dirty="0"/>
              <a:t> 작업 목록 </a:t>
            </a:r>
            <a:r>
              <a:rPr kumimoji="1" lang="en-US" altLang="ko-KR" dirty="0"/>
              <a:t>&gt;</a:t>
            </a:r>
            <a:r>
              <a:rPr kumimoji="1" lang="ko-KR" altLang="en-US" dirty="0"/>
              <a:t> 작업 상세 화면 </a:t>
            </a:r>
            <a:r>
              <a:rPr kumimoji="1" lang="en-US" altLang="ko-KR" dirty="0"/>
              <a:t>:</a:t>
            </a:r>
            <a:r>
              <a:rPr kumimoji="1" lang="ko-KR" altLang="en-US" dirty="0"/>
              <a:t> </a:t>
            </a:r>
            <a:r>
              <a:rPr kumimoji="1" lang="en-US" altLang="ko-KR" dirty="0"/>
              <a:t>2</a:t>
            </a:r>
            <a:r>
              <a:rPr kumimoji="1" lang="ko-KR" altLang="en-US" dirty="0"/>
              <a:t>단계 가공 </a:t>
            </a:r>
            <a:r>
              <a:rPr kumimoji="1" lang="en-US" altLang="ko-KR" dirty="0"/>
              <a:t>(</a:t>
            </a:r>
            <a:r>
              <a:rPr kumimoji="1" lang="ko-KR" altLang="en-US" dirty="0"/>
              <a:t>작업자</a:t>
            </a:r>
            <a:r>
              <a:rPr kumimoji="1" lang="en-US" altLang="ko-KR" dirty="0"/>
              <a:t>)</a:t>
            </a:r>
            <a:endParaRPr kumimoji="1" lang="ko-Kore-KR" altLang="en-US" dirty="0"/>
          </a:p>
        </p:txBody>
      </p:sp>
      <p:graphicFrame>
        <p:nvGraphicFramePr>
          <p:cNvPr id="5" name="표 6">
            <a:extLst>
              <a:ext uri="{FF2B5EF4-FFF2-40B4-BE49-F238E27FC236}">
                <a16:creationId xmlns:a16="http://schemas.microsoft.com/office/drawing/2014/main" id="{6BBCFCD3-A1AD-3A0C-DF74-69B9744ACF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846529"/>
              </p:ext>
            </p:extLst>
          </p:nvPr>
        </p:nvGraphicFramePr>
        <p:xfrm>
          <a:off x="8268249" y="778099"/>
          <a:ext cx="3601450" cy="2252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800">
                  <a:extLst>
                    <a:ext uri="{9D8B030D-6E8A-4147-A177-3AD203B41FA5}">
                      <a16:colId xmlns:a16="http://schemas.microsoft.com/office/drawing/2014/main" val="3530201032"/>
                    </a:ext>
                  </a:extLst>
                </a:gridCol>
                <a:gridCol w="1186181">
                  <a:extLst>
                    <a:ext uri="{9D8B030D-6E8A-4147-A177-3AD203B41FA5}">
                      <a16:colId xmlns:a16="http://schemas.microsoft.com/office/drawing/2014/main" val="540478575"/>
                    </a:ext>
                  </a:extLst>
                </a:gridCol>
                <a:gridCol w="2076469">
                  <a:extLst>
                    <a:ext uri="{9D8B030D-6E8A-4147-A177-3AD203B41FA5}">
                      <a16:colId xmlns:a16="http://schemas.microsoft.com/office/drawing/2014/main" val="4281066905"/>
                    </a:ext>
                  </a:extLst>
                </a:gridCol>
              </a:tblGrid>
              <a:tr h="243727">
                <a:tc gridSpan="3">
                  <a:txBody>
                    <a:bodyPr/>
                    <a:lstStyle/>
                    <a:p>
                      <a:pPr algn="ctr"/>
                      <a:r>
                        <a:rPr lang="ko-KR" altLang="en-US" sz="1100" dirty="0">
                          <a:solidFill>
                            <a:schemeClr val="tx1"/>
                          </a:solidFill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설명</a:t>
                      </a:r>
                      <a:endParaRPr lang="ko-Kore-KR" altLang="en-US" sz="1100" dirty="0">
                        <a:solidFill>
                          <a:schemeClr val="tx1"/>
                        </a:solidFill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ore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661873"/>
                  </a:ext>
                </a:extLst>
              </a:tr>
              <a:tr h="323054">
                <a:tc>
                  <a:txBody>
                    <a:bodyPr/>
                    <a:lstStyle/>
                    <a:p>
                      <a:r>
                        <a:rPr lang="en-US" altLang="ko-Kore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1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표 이미지</a:t>
                      </a:r>
                      <a:endParaRPr lang="en-US" altLang="ko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1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단계 표 전체 </a:t>
                      </a:r>
                      <a:r>
                        <a:rPr lang="ko-KR" altLang="en-US" sz="800" dirty="0" err="1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바운딩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박스 영역 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crop 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된 이미지 노출</a:t>
                      </a:r>
                      <a:endParaRPr lang="en-US" altLang="ko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  <a:p>
                      <a:endParaRPr lang="en-US" altLang="ko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마우스 휠 확대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/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축소 가능</a:t>
                      </a:r>
                      <a:endParaRPr lang="en-US" altLang="ko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이미지 </a:t>
                      </a:r>
                      <a:r>
                        <a:rPr lang="en-US" altLang="ko-KR" sz="800" dirty="0" err="1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drap</a:t>
                      </a: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가능</a:t>
                      </a:r>
                      <a:endParaRPr lang="en-US" altLang="ko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9244257"/>
                  </a:ext>
                </a:extLst>
              </a:tr>
              <a:tr h="323054">
                <a:tc>
                  <a:txBody>
                    <a:bodyPr/>
                    <a:lstStyle/>
                    <a:p>
                      <a:r>
                        <a:rPr lang="en-US" altLang="ko-Kore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2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단위</a:t>
                      </a:r>
                      <a:endParaRPr lang="en-US" altLang="ko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1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단계 </a:t>
                      </a:r>
                      <a:r>
                        <a:rPr lang="ko-KR" altLang="en-US" sz="800" dirty="0" err="1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바운딩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시 단위가 있으면 노출</a:t>
                      </a:r>
                      <a:endParaRPr lang="en-US" altLang="ko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8062718"/>
                  </a:ext>
                </a:extLst>
              </a:tr>
              <a:tr h="323054">
                <a:tc>
                  <a:txBody>
                    <a:bodyPr/>
                    <a:lstStyle/>
                    <a:p>
                      <a:r>
                        <a:rPr lang="en-US" altLang="ko-Kore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3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원본 보기</a:t>
                      </a:r>
                      <a:endParaRPr lang="en-US" altLang="ko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전체 이미지 새 창 띄우기</a:t>
                      </a:r>
                      <a:endParaRPr lang="en-US" altLang="ko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2902278"/>
                  </a:ext>
                </a:extLst>
              </a:tr>
              <a:tr h="323054">
                <a:tc>
                  <a:txBody>
                    <a:bodyPr/>
                    <a:lstStyle/>
                    <a:p>
                      <a:r>
                        <a:rPr lang="en-US" altLang="ko-Kore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4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표 요약문</a:t>
                      </a:r>
                      <a:endParaRPr lang="en-US" altLang="ko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API 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통신으로 생성된 표 요약문 수정</a:t>
                      </a:r>
                      <a:endParaRPr lang="en-US" altLang="ko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9778465"/>
                  </a:ext>
                </a:extLst>
              </a:tr>
              <a:tr h="323054">
                <a:tc>
                  <a:txBody>
                    <a:bodyPr/>
                    <a:lstStyle/>
                    <a:p>
                      <a:r>
                        <a:rPr lang="en-US" altLang="ko-Kore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5</a:t>
                      </a:r>
                      <a:endParaRPr lang="ko-Kore-KR" altLang="en-US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표 설명문</a:t>
                      </a:r>
                      <a:endParaRPr lang="en-US" altLang="ko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API </a:t>
                      </a:r>
                      <a:r>
                        <a:rPr lang="ko-KR" altLang="en-US" sz="800" dirty="0"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통신으로 생성된 표 설명문 수정</a:t>
                      </a:r>
                      <a:endParaRPr lang="en-US" altLang="ko-KR" sz="800" dirty="0"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1435427"/>
                  </a:ext>
                </a:extLst>
              </a:tr>
            </a:tbl>
          </a:graphicData>
        </a:graphic>
      </p:graphicFrame>
      <p:sp>
        <p:nvSpPr>
          <p:cNvPr id="6" name="직사각형 5">
            <a:extLst>
              <a:ext uri="{FF2B5EF4-FFF2-40B4-BE49-F238E27FC236}">
                <a16:creationId xmlns:a16="http://schemas.microsoft.com/office/drawing/2014/main" id="{AF867241-B789-10DA-A168-C87B346991D0}"/>
              </a:ext>
            </a:extLst>
          </p:cNvPr>
          <p:cNvSpPr/>
          <p:nvPr/>
        </p:nvSpPr>
        <p:spPr>
          <a:xfrm>
            <a:off x="503536" y="1695513"/>
            <a:ext cx="195356" cy="1393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ore-KR" sz="1000" dirty="0"/>
              <a:t>1</a:t>
            </a:r>
            <a:endParaRPr kumimoji="1" lang="ko-Kore-KR" altLang="en-US" sz="1000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2E6EAE8-01D9-943E-9A71-0222282970D6}"/>
              </a:ext>
            </a:extLst>
          </p:cNvPr>
          <p:cNvSpPr/>
          <p:nvPr/>
        </p:nvSpPr>
        <p:spPr>
          <a:xfrm>
            <a:off x="1229399" y="1556211"/>
            <a:ext cx="195356" cy="1393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ore-KR" sz="1000" dirty="0"/>
              <a:t>2</a:t>
            </a:r>
            <a:endParaRPr kumimoji="1" lang="ko-Kore-KR" altLang="en-US" sz="1000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AB9E08E3-31A0-7ECC-417D-B5A46C8CADEA}"/>
              </a:ext>
            </a:extLst>
          </p:cNvPr>
          <p:cNvSpPr/>
          <p:nvPr/>
        </p:nvSpPr>
        <p:spPr>
          <a:xfrm>
            <a:off x="5480888" y="1556211"/>
            <a:ext cx="195356" cy="1393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000" dirty="0"/>
              <a:t>3</a:t>
            </a:r>
            <a:endParaRPr kumimoji="1" lang="ko-Kore-KR" altLang="en-US" sz="1000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A7BD1F97-5D75-8EE4-78B7-4A4E76C1B402}"/>
              </a:ext>
            </a:extLst>
          </p:cNvPr>
          <p:cNvSpPr/>
          <p:nvPr/>
        </p:nvSpPr>
        <p:spPr>
          <a:xfrm>
            <a:off x="6235032" y="1556211"/>
            <a:ext cx="195356" cy="1393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000" dirty="0"/>
              <a:t>4</a:t>
            </a:r>
            <a:endParaRPr kumimoji="1" lang="ko-Kore-KR" altLang="en-US" sz="1000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0F8A9AF9-7834-CDE4-C330-17E03F881855}"/>
              </a:ext>
            </a:extLst>
          </p:cNvPr>
          <p:cNvSpPr/>
          <p:nvPr/>
        </p:nvSpPr>
        <p:spPr>
          <a:xfrm>
            <a:off x="6263312" y="3158768"/>
            <a:ext cx="195356" cy="1393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000" dirty="0"/>
              <a:t>5</a:t>
            </a:r>
            <a:endParaRPr kumimoji="1" lang="ko-Kore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919973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1327</Words>
  <Application>Microsoft Macintosh PowerPoint</Application>
  <PresentationFormat>와이드스크린</PresentationFormat>
  <Paragraphs>424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6" baseType="lpstr">
      <vt:lpstr>맑은 고딕</vt:lpstr>
      <vt:lpstr>NanumGothic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D.CAMP 매뉴얼</dc:title>
  <dc:creator>김 지영</dc:creator>
  <cp:lastModifiedBy>김 지영</cp:lastModifiedBy>
  <cp:revision>448</cp:revision>
  <dcterms:created xsi:type="dcterms:W3CDTF">2023-08-02T02:02:10Z</dcterms:created>
  <dcterms:modified xsi:type="dcterms:W3CDTF">2023-08-02T05:48:38Z</dcterms:modified>
</cp:coreProperties>
</file>