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86" r:id="rId3"/>
    <p:sldId id="319" r:id="rId4"/>
    <p:sldId id="313" r:id="rId5"/>
    <p:sldId id="317" r:id="rId6"/>
    <p:sldId id="314" r:id="rId7"/>
    <p:sldId id="315" r:id="rId8"/>
    <p:sldId id="302" r:id="rId9"/>
    <p:sldId id="304" r:id="rId10"/>
    <p:sldId id="309" r:id="rId11"/>
    <p:sldId id="311" r:id="rId12"/>
    <p:sldId id="312" r:id="rId13"/>
    <p:sldId id="316" r:id="rId14"/>
    <p:sldId id="318" r:id="rId15"/>
    <p:sldId id="291" r:id="rId16"/>
    <p:sldId id="323" r:id="rId17"/>
    <p:sldId id="320" r:id="rId18"/>
    <p:sldId id="305" r:id="rId19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CC"/>
    <a:srgbClr val="FFCC00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54" autoAdjust="0"/>
    <p:restoredTop sz="88257" autoAdjust="0"/>
  </p:normalViewPr>
  <p:slideViewPr>
    <p:cSldViewPr>
      <p:cViewPr varScale="1">
        <p:scale>
          <a:sx n="93" d="100"/>
          <a:sy n="93" d="100"/>
        </p:scale>
        <p:origin x="234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50A1-1759-44C3-8987-195DD1E4076E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49BC-4D3C-412B-971A-829E5B1AF5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7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7</a:t>
            </a:r>
            <a:r>
              <a:rPr lang="ko-KR" altLang="en-US" dirty="0"/>
              <a:t>월말 목표로 개발</a:t>
            </a:r>
            <a:endParaRPr lang="en-US" altLang="ko-KR" dirty="0"/>
          </a:p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1 Cycle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협약일 기준 한달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449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028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28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874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201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65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??</a:t>
            </a:r>
            <a:r>
              <a:rPr lang="ko-KR" altLang="en-US" dirty="0"/>
              <a:t> 논의 사항 </a:t>
            </a:r>
            <a:r>
              <a:rPr lang="en-US" altLang="ko-KR" dirty="0"/>
              <a:t>??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검수 업체가 외부 업체인 경우 이슈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31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81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69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3886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81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슬라이드 번호 개체 틀 5"/>
          <p:cNvSpPr>
            <a:spLocks/>
          </p:cNvSpPr>
          <p:nvPr userDrawn="1"/>
        </p:nvSpPr>
        <p:spPr bwMode="auto">
          <a:xfrm>
            <a:off x="3843589" y="6562728"/>
            <a:ext cx="139744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700" i="1" dirty="0">
                <a:solidFill>
                  <a:srgbClr val="FF0000"/>
                </a:solidFill>
                <a:latin typeface="Arial" pitchFamily="34" charset="0"/>
                <a:ea typeface="휴먼고딕"/>
                <a:cs typeface="휴먼고딕"/>
              </a:rPr>
              <a:t>Strictly 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369650" y="6602731"/>
            <a:ext cx="1524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2DA67D8-3859-4533-AD79-AC04CA11114B}" type="slidenum">
              <a:rPr lang="ko-KR" altLang="en-US" sz="1000" i="1" smtClean="0"/>
              <a:pPr algn="r"/>
              <a:t>‹#›</a:t>
            </a:fld>
            <a:endParaRPr lang="ko-KR" altLang="en-US" sz="1000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6731C29-A793-D244-E6E5-B1D1201CB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56" y="6437005"/>
            <a:ext cx="1301006" cy="4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7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1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03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1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75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8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66B-20EA-4690-B8BF-D87BE99D27FF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5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90600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latin typeface="Helvetica" pitchFamily="2" charset="0"/>
              </a:rPr>
              <a:t>D.CAMP</a:t>
            </a:r>
            <a:endParaRPr lang="ko-KR" altLang="en-US" sz="2800" dirty="0">
              <a:effectLst/>
              <a:latin typeface="Helvetica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latin typeface="+mn-ea"/>
              </a:rPr>
              <a:t> </a:t>
            </a:r>
            <a:r>
              <a:rPr lang="en-US" altLang="ko-KR" sz="2800" b="1" dirty="0">
                <a:latin typeface="+mn-ea"/>
              </a:rPr>
              <a:t>Basic Design </a:t>
            </a:r>
            <a:r>
              <a:rPr lang="en-US" altLang="ko-KR" b="1" dirty="0">
                <a:latin typeface="+mn-ea"/>
              </a:rPr>
              <a:t>(Ver 0.1)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20752" y="5602312"/>
            <a:ext cx="452305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sz="1600" dirty="0">
                <a:latin typeface="+mn-ea"/>
                <a:ea typeface="+mn-ea"/>
              </a:rPr>
              <a:t>2023.05.18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600" dirty="0">
                <a:latin typeface="+mn-ea"/>
                <a:ea typeface="+mn-ea"/>
              </a:rPr>
              <a:t>㈜스위트케이</a:t>
            </a:r>
            <a:endParaRPr lang="en-US" altLang="ko-KR" sz="1600" dirty="0">
              <a:latin typeface="+mn-ea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55327" y="2559325"/>
            <a:ext cx="4320480" cy="28140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ko-KR" altLang="en-US" sz="1800" b="0">
              <a:latin typeface="+mn-ea"/>
              <a:ea typeface="+mn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43359" y="2737331"/>
            <a:ext cx="3565825" cy="263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400" dirty="0">
                <a:latin typeface="+mn-ea"/>
                <a:ea typeface="+mn-ea"/>
              </a:rPr>
              <a:t>0.  </a:t>
            </a:r>
            <a:r>
              <a:rPr kumimoji="0" lang="ko-KR" altLang="en-US" sz="1400" dirty="0">
                <a:latin typeface="+mn-ea"/>
                <a:ea typeface="+mn-ea"/>
              </a:rPr>
              <a:t>컨셉</a:t>
            </a:r>
            <a:endParaRPr kumimoji="0" lang="en-US" altLang="ko-KR" sz="1400" dirty="0"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목표 시스템 구성도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서비스 흐름도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연동 흐름도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소프트웨어 모듈 구조도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en-US" altLang="ko-KR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UI/UX Flow</a:t>
            </a: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차트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latin typeface="+mn-ea"/>
                <a:ea typeface="+mn-ea"/>
              </a:rPr>
              <a:t>용어 </a:t>
            </a:r>
            <a:r>
              <a:rPr kumimoji="0" lang="ko-KR" altLang="en-US" sz="1400" dirty="0" err="1">
                <a:latin typeface="+mn-ea"/>
                <a:ea typeface="+mn-ea"/>
              </a:rPr>
              <a:t>정리표</a:t>
            </a:r>
            <a:r>
              <a:rPr kumimoji="0" lang="ko-KR" altLang="en-US" sz="1400" dirty="0">
                <a:latin typeface="+mn-ea"/>
                <a:ea typeface="+mn-ea"/>
              </a:rPr>
              <a:t> </a:t>
            </a:r>
            <a:endParaRPr kumimoji="0" lang="en-US" altLang="ko-KR" sz="1400" dirty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400" dirty="0"/>
              <a:t>별첨</a:t>
            </a:r>
            <a:r>
              <a:rPr lang="en-US" altLang="ko-KR" sz="1400" dirty="0"/>
              <a:t>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66296" y="2377291"/>
            <a:ext cx="237340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ko-KR" altLang="en-US" sz="1800" dirty="0">
                <a:latin typeface="+mn-ea"/>
                <a:ea typeface="+mn-ea"/>
              </a:rPr>
              <a:t>   </a:t>
            </a:r>
            <a:r>
              <a:rPr kumimoji="0" lang="en-US" altLang="ko-KR" sz="1800" dirty="0">
                <a:latin typeface="+mn-ea"/>
                <a:ea typeface="+mn-ea"/>
              </a:rPr>
              <a:t>Table of Contents</a:t>
            </a:r>
            <a:endParaRPr kumimoji="0" lang="ko-KR" altLang="en-US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0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64994228-F859-59C9-3E21-7FB1C4B02B63}"/>
              </a:ext>
            </a:extLst>
          </p:cNvPr>
          <p:cNvSpPr/>
          <p:nvPr/>
        </p:nvSpPr>
        <p:spPr>
          <a:xfrm>
            <a:off x="1261866" y="2965064"/>
            <a:ext cx="3331094" cy="28174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단계 정의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58E3A1-652C-B37B-406F-ADA99E81E86E}"/>
              </a:ext>
            </a:extLst>
          </p:cNvPr>
          <p:cNvSpPr txBox="1"/>
          <p:nvPr/>
        </p:nvSpPr>
        <p:spPr>
          <a:xfrm>
            <a:off x="5141987" y="2996952"/>
            <a:ext cx="4671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가공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유형</a:t>
            </a:r>
            <a:r>
              <a:rPr lang="en-US" altLang="ko-KR" sz="1200" dirty="0">
                <a:latin typeface="+mj-lt"/>
              </a:rPr>
              <a:t> : BBOX, Polygon, </a:t>
            </a:r>
            <a:r>
              <a:rPr lang="en-US" altLang="ko-KR" sz="1200" dirty="0" err="1">
                <a:latin typeface="+mj-lt"/>
              </a:rPr>
              <a:t>Keypoint</a:t>
            </a:r>
            <a:r>
              <a:rPr lang="en-US" altLang="ko-KR" sz="1200" dirty="0">
                <a:latin typeface="+mj-lt"/>
              </a:rPr>
              <a:t>, </a:t>
            </a:r>
            <a:r>
              <a:rPr lang="en-US" altLang="ko-KR" sz="1200" dirty="0" err="1">
                <a:latin typeface="+mj-lt"/>
              </a:rPr>
              <a:t>Keypoint+BBOX</a:t>
            </a:r>
            <a:r>
              <a:rPr lang="en-US" altLang="ko-KR" sz="1200" dirty="0">
                <a:latin typeface="+mj-lt"/>
              </a:rPr>
              <a:t>, Cuboid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 err="1">
                <a:latin typeface="+mj-lt"/>
              </a:rPr>
              <a:t>가공자</a:t>
            </a:r>
            <a:r>
              <a:rPr lang="ko-KR" altLang="en-US" sz="1200" dirty="0">
                <a:latin typeface="+mj-lt"/>
              </a:rPr>
              <a:t> 별도 지정  </a:t>
            </a:r>
            <a:endParaRPr lang="ko-KR" altLang="en-US" dirty="0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E0AB933-4BA4-C5DF-C4C3-7BA121F0E74D}"/>
              </a:ext>
            </a:extLst>
          </p:cNvPr>
          <p:cNvSpPr/>
          <p:nvPr/>
        </p:nvSpPr>
        <p:spPr>
          <a:xfrm>
            <a:off x="1261866" y="1468710"/>
            <a:ext cx="3331094" cy="1364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AD7B2FC-3E10-0DCD-6CEB-47683909C2C3}"/>
              </a:ext>
            </a:extLst>
          </p:cNvPr>
          <p:cNvSpPr/>
          <p:nvPr/>
        </p:nvSpPr>
        <p:spPr>
          <a:xfrm>
            <a:off x="1136577" y="1337163"/>
            <a:ext cx="3600400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FC5C07D-454E-37E4-87E1-82FC1F584A5F}"/>
              </a:ext>
            </a:extLst>
          </p:cNvPr>
          <p:cNvSpPr/>
          <p:nvPr/>
        </p:nvSpPr>
        <p:spPr>
          <a:xfrm>
            <a:off x="1693914" y="187151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9B92E-4F0F-3121-9942-CEBAC1076F8A}"/>
              </a:ext>
            </a:extLst>
          </p:cNvPr>
          <p:cNvSpPr txBox="1"/>
          <p:nvPr/>
        </p:nvSpPr>
        <p:spPr>
          <a:xfrm>
            <a:off x="3062066" y="187151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유형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 </a:t>
            </a:r>
            <a:r>
              <a:rPr lang="en-US" altLang="ko-KR" sz="1000" dirty="0"/>
              <a:t>A</a:t>
            </a:r>
            <a:endParaRPr lang="ko-KR" altLang="en-US" sz="10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2B4277-2F62-84F3-7E23-E017975330B5}"/>
              </a:ext>
            </a:extLst>
          </p:cNvPr>
          <p:cNvSpPr/>
          <p:nvPr/>
        </p:nvSpPr>
        <p:spPr>
          <a:xfrm>
            <a:off x="1693914" y="32183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CADF21-4F2F-7986-885F-6F39ED109206}"/>
              </a:ext>
            </a:extLst>
          </p:cNvPr>
          <p:cNvSpPr txBox="1"/>
          <p:nvPr/>
        </p:nvSpPr>
        <p:spPr>
          <a:xfrm>
            <a:off x="2165577" y="4555943"/>
            <a:ext cx="248417" cy="293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BE97F99-B46A-94A9-6973-CED046652CED}"/>
              </a:ext>
            </a:extLst>
          </p:cNvPr>
          <p:cNvSpPr/>
          <p:nvPr/>
        </p:nvSpPr>
        <p:spPr>
          <a:xfrm>
            <a:off x="1693914" y="3882271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4285E-AF47-F9DE-B109-559CF1B45147}"/>
              </a:ext>
            </a:extLst>
          </p:cNvPr>
          <p:cNvSpPr txBox="1"/>
          <p:nvPr/>
        </p:nvSpPr>
        <p:spPr>
          <a:xfrm>
            <a:off x="3062066" y="388227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C</a:t>
            </a:r>
            <a:endParaRPr lang="ko-KR" altLang="en-US" sz="10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0909A80-0BA5-9D50-D72E-8376CB9999CD}"/>
              </a:ext>
            </a:extLst>
          </p:cNvPr>
          <p:cNvSpPr/>
          <p:nvPr/>
        </p:nvSpPr>
        <p:spPr>
          <a:xfrm>
            <a:off x="1693914" y="503774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D7F5F4-746F-16B2-C7FE-B41ACD53730B}"/>
              </a:ext>
            </a:extLst>
          </p:cNvPr>
          <p:cNvSpPr txBox="1"/>
          <p:nvPr/>
        </p:nvSpPr>
        <p:spPr>
          <a:xfrm>
            <a:off x="3062066" y="5037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D</a:t>
            </a:r>
            <a:endParaRPr lang="ko-KR" alt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C4DA73-A426-40F7-276C-B0E366FD6CBB}"/>
              </a:ext>
            </a:extLst>
          </p:cNvPr>
          <p:cNvSpPr txBox="1"/>
          <p:nvPr/>
        </p:nvSpPr>
        <p:spPr>
          <a:xfrm>
            <a:off x="3062066" y="3216333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B</a:t>
            </a:r>
            <a:endParaRPr lang="ko-KR" alt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4AD5A0-E91C-EED4-BEDB-20DB8C9FEEE5}"/>
              </a:ext>
            </a:extLst>
          </p:cNvPr>
          <p:cNvSpPr txBox="1"/>
          <p:nvPr/>
        </p:nvSpPr>
        <p:spPr>
          <a:xfrm>
            <a:off x="5141986" y="4164410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검수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단계별 </a:t>
            </a:r>
            <a:r>
              <a:rPr lang="en-US" altLang="ko-KR" sz="1200" dirty="0">
                <a:latin typeface="+mj-lt"/>
              </a:rPr>
              <a:t>N</a:t>
            </a:r>
            <a:r>
              <a:rPr lang="ko-KR" altLang="en-US" sz="1200" dirty="0">
                <a:latin typeface="+mj-lt"/>
              </a:rPr>
              <a:t>차 지정 가능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검수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>
                <a:latin typeface="+mj-lt"/>
              </a:rPr>
              <a:t>검수자 별도 지정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6480386-C9E3-4ACF-10FB-1D82767A6E49}"/>
              </a:ext>
            </a:extLst>
          </p:cNvPr>
          <p:cNvSpPr txBox="1"/>
          <p:nvPr/>
        </p:nvSpPr>
        <p:spPr>
          <a:xfrm>
            <a:off x="5169026" y="1436583"/>
            <a:ext cx="4248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공통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</a:t>
            </a:r>
            <a:r>
              <a:rPr lang="en-US" altLang="ko-KR" sz="1200" dirty="0">
                <a:latin typeface="+mj-lt"/>
              </a:rPr>
              <a:t>/</a:t>
            </a:r>
            <a:r>
              <a:rPr lang="ko-KR" altLang="en-US" sz="1200" dirty="0">
                <a:latin typeface="+mj-lt"/>
              </a:rPr>
              <a:t>검수 지정 필수 </a:t>
            </a:r>
            <a:r>
              <a:rPr lang="en-US" altLang="ko-KR" sz="1200" dirty="0">
                <a:latin typeface="+mj-lt"/>
              </a:rPr>
              <a:t>(1</a:t>
            </a:r>
            <a:r>
              <a:rPr lang="ko-KR" altLang="en-US" sz="1200" dirty="0">
                <a:latin typeface="+mj-lt"/>
              </a:rPr>
              <a:t>단계 제외</a:t>
            </a:r>
            <a:r>
              <a:rPr lang="en-US" altLang="ko-KR" sz="1200" dirty="0">
                <a:latin typeface="+mj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작업자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↔ 검수자 매칭 방식에서 단계별 작업자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배정으로 변경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 내 검수자는 겹치지 않도록 배정 </a:t>
            </a:r>
            <a:endParaRPr lang="ko-KR" altLang="en-US" dirty="0">
              <a:latin typeface="+mj-lt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7FE4B89-1764-8B81-DAFB-6173F666B0BB}"/>
              </a:ext>
            </a:extLst>
          </p:cNvPr>
          <p:cNvSpPr txBox="1"/>
          <p:nvPr/>
        </p:nvSpPr>
        <p:spPr>
          <a:xfrm>
            <a:off x="1064568" y="1032991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</a:rPr>
              <a:t>작업 단계</a:t>
            </a:r>
          </a:p>
        </p:txBody>
      </p:sp>
    </p:spTree>
    <p:extLst>
      <p:ext uri="{BB962C8B-B14F-4D97-AF65-F5344CB8AC3E}">
        <p14:creationId xmlns:p14="http://schemas.microsoft.com/office/powerpoint/2010/main" val="8113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흐름도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7CFB2D6D-0D85-4E57-A6C0-AF7CF9A03EB5}"/>
              </a:ext>
            </a:extLst>
          </p:cNvPr>
          <p:cNvSpPr/>
          <p:nvPr/>
        </p:nvSpPr>
        <p:spPr>
          <a:xfrm>
            <a:off x="106456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정제 단계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A9BDE0B-3EF4-F30A-44FB-8CA973D4BD07}"/>
              </a:ext>
            </a:extLst>
          </p:cNvPr>
          <p:cNvSpPr/>
          <p:nvPr/>
        </p:nvSpPr>
        <p:spPr>
          <a:xfrm>
            <a:off x="106456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EC24688-28AE-8E62-16EE-E67FF488E255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160462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03050F-079A-7B7E-8589-281621696038}"/>
              </a:ext>
            </a:extLst>
          </p:cNvPr>
          <p:cNvSpPr txBox="1"/>
          <p:nvPr/>
        </p:nvSpPr>
        <p:spPr>
          <a:xfrm>
            <a:off x="84650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41DD0800-0B8A-515F-D554-90D284CC1401}"/>
              </a:ext>
            </a:extLst>
          </p:cNvPr>
          <p:cNvCxnSpPr>
            <a:cxnSpLocks/>
            <a:stCxn id="94" idx="3"/>
            <a:endCxn id="111" idx="3"/>
          </p:cNvCxnSpPr>
          <p:nvPr/>
        </p:nvCxnSpPr>
        <p:spPr>
          <a:xfrm>
            <a:off x="221391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2A78681-A331-473F-F695-FA4994315BCF}"/>
              </a:ext>
            </a:extLst>
          </p:cNvPr>
          <p:cNvSpPr txBox="1"/>
          <p:nvPr/>
        </p:nvSpPr>
        <p:spPr>
          <a:xfrm>
            <a:off x="216208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cxnSp>
        <p:nvCxnSpPr>
          <p:cNvPr id="97" name="연결선: 꺾임 96">
            <a:extLst>
              <a:ext uri="{FF2B5EF4-FFF2-40B4-BE49-F238E27FC236}">
                <a16:creationId xmlns:a16="http://schemas.microsoft.com/office/drawing/2014/main" id="{8B8BED90-22D9-6391-5B80-BB407DB1592F}"/>
              </a:ext>
            </a:extLst>
          </p:cNvPr>
          <p:cNvCxnSpPr>
            <a:stCxn id="3" idx="1"/>
            <a:endCxn id="2" idx="1"/>
          </p:cNvCxnSpPr>
          <p:nvPr/>
        </p:nvCxnSpPr>
        <p:spPr>
          <a:xfrm rot="10800000">
            <a:off x="1064568" y="1402268"/>
            <a:ext cx="12700" cy="912758"/>
          </a:xfrm>
          <a:prstGeom prst="bentConnector3">
            <a:avLst>
              <a:gd name="adj1" fmla="val 286930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5CA3F8A-17F1-82CC-5675-E4221380BF5D}"/>
              </a:ext>
            </a:extLst>
          </p:cNvPr>
          <p:cNvSpPr txBox="1"/>
          <p:nvPr/>
        </p:nvSpPr>
        <p:spPr>
          <a:xfrm>
            <a:off x="66978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2A15267-758D-E232-8429-062FBECF79A4}"/>
              </a:ext>
            </a:extLst>
          </p:cNvPr>
          <p:cNvSpPr/>
          <p:nvPr/>
        </p:nvSpPr>
        <p:spPr>
          <a:xfrm>
            <a:off x="429914" y="980728"/>
            <a:ext cx="2534024" cy="496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C22555-EF77-5C85-2332-1465B4027CBC}"/>
              </a:ext>
            </a:extLst>
          </p:cNvPr>
          <p:cNvSpPr txBox="1"/>
          <p:nvPr/>
        </p:nvSpPr>
        <p:spPr>
          <a:xfrm>
            <a:off x="344488" y="660177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1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  <a:r>
              <a:rPr lang="en-US" altLang="ko-KR" sz="1400" b="1" dirty="0">
                <a:solidFill>
                  <a:srgbClr val="0070C0"/>
                </a:solidFill>
              </a:rPr>
              <a:t>(</a:t>
            </a:r>
            <a:r>
              <a:rPr lang="ko-KR" altLang="en-US" sz="1400" b="1" dirty="0">
                <a:solidFill>
                  <a:srgbClr val="0070C0"/>
                </a:solidFill>
              </a:rPr>
              <a:t>정제</a:t>
            </a:r>
            <a:r>
              <a:rPr lang="en-US" altLang="ko-KR" sz="1400" b="1" dirty="0">
                <a:solidFill>
                  <a:srgbClr val="0070C0"/>
                </a:solidFill>
              </a:rPr>
              <a:t>)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49585A-7C9E-3CA8-A31B-A4713CD89C88}"/>
              </a:ext>
            </a:extLst>
          </p:cNvPr>
          <p:cNvSpPr txBox="1"/>
          <p:nvPr/>
        </p:nvSpPr>
        <p:spPr>
          <a:xfrm>
            <a:off x="118785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5611B7E4-13A7-FB92-1E93-6A8251AC4716}"/>
              </a:ext>
            </a:extLst>
          </p:cNvPr>
          <p:cNvCxnSpPr>
            <a:cxnSpLocks/>
            <a:stCxn id="3" idx="2"/>
            <a:endCxn id="87" idx="0"/>
          </p:cNvCxnSpPr>
          <p:nvPr/>
        </p:nvCxnSpPr>
        <p:spPr>
          <a:xfrm flipH="1">
            <a:off x="159370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EA07FF7-C00C-C712-14FF-4A11635FFB00}"/>
              </a:ext>
            </a:extLst>
          </p:cNvPr>
          <p:cNvSpPr/>
          <p:nvPr/>
        </p:nvSpPr>
        <p:spPr>
          <a:xfrm>
            <a:off x="106456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F0AC0E78-525D-8258-26D3-070976829A59}"/>
              </a:ext>
            </a:extLst>
          </p:cNvPr>
          <p:cNvCxnSpPr>
            <a:cxnSpLocks/>
            <a:stCxn id="87" idx="2"/>
            <a:endCxn id="33" idx="0"/>
          </p:cNvCxnSpPr>
          <p:nvPr/>
        </p:nvCxnSpPr>
        <p:spPr>
          <a:xfrm>
            <a:off x="159370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C7522F1-5A58-E446-61CD-E9A52485D63E}"/>
              </a:ext>
            </a:extLst>
          </p:cNvPr>
          <p:cNvSpPr txBox="1"/>
          <p:nvPr/>
        </p:nvSpPr>
        <p:spPr>
          <a:xfrm>
            <a:off x="126213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1870223F-2843-605C-6D41-19E0A91C474A}"/>
              </a:ext>
            </a:extLst>
          </p:cNvPr>
          <p:cNvCxnSpPr>
            <a:cxnSpLocks/>
            <a:stCxn id="33" idx="3"/>
            <a:endCxn id="3" idx="3"/>
          </p:cNvCxnSpPr>
          <p:nvPr/>
        </p:nvCxnSpPr>
        <p:spPr>
          <a:xfrm flipV="1">
            <a:off x="214468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9" name="그룹 98">
            <a:extLst>
              <a:ext uri="{FF2B5EF4-FFF2-40B4-BE49-F238E27FC236}">
                <a16:creationId xmlns:a16="http://schemas.microsoft.com/office/drawing/2014/main" id="{210C5106-ABB0-9490-9D0A-3CE03F45E17D}"/>
              </a:ext>
            </a:extLst>
          </p:cNvPr>
          <p:cNvGrpSpPr/>
          <p:nvPr/>
        </p:nvGrpSpPr>
        <p:grpSpPr>
          <a:xfrm>
            <a:off x="955863" y="3001499"/>
            <a:ext cx="1275681" cy="617880"/>
            <a:chOff x="3152800" y="3699612"/>
            <a:chExt cx="1275681" cy="617880"/>
          </a:xfrm>
        </p:grpSpPr>
        <p:sp>
          <p:nvSpPr>
            <p:cNvPr id="87" name="순서도: 판단 86">
              <a:extLst>
                <a:ext uri="{FF2B5EF4-FFF2-40B4-BE49-F238E27FC236}">
                  <a16:creationId xmlns:a16="http://schemas.microsoft.com/office/drawing/2014/main" id="{A3C6923D-A57F-EEFD-78F6-B6063BD53AEB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63DEB08-AEE7-8C6A-416D-E246A730C6CE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052001A4-D287-4926-8C9B-C9610D38C4E2}"/>
              </a:ext>
            </a:extLst>
          </p:cNvPr>
          <p:cNvGrpSpPr/>
          <p:nvPr/>
        </p:nvGrpSpPr>
        <p:grpSpPr>
          <a:xfrm>
            <a:off x="955863" y="4856960"/>
            <a:ext cx="1275681" cy="617880"/>
            <a:chOff x="3152800" y="3699612"/>
            <a:chExt cx="1275681" cy="617880"/>
          </a:xfrm>
        </p:grpSpPr>
        <p:sp>
          <p:nvSpPr>
            <p:cNvPr id="110" name="순서도: 판단 109">
              <a:extLst>
                <a:ext uri="{FF2B5EF4-FFF2-40B4-BE49-F238E27FC236}">
                  <a16:creationId xmlns:a16="http://schemas.microsoft.com/office/drawing/2014/main" id="{A1D65F6E-B445-5B42-D051-5AB1DAE38B4D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6CE577E0-866B-7B40-F167-5273193DC638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5" name="연결선: 꺾임 134">
            <a:extLst>
              <a:ext uri="{FF2B5EF4-FFF2-40B4-BE49-F238E27FC236}">
                <a16:creationId xmlns:a16="http://schemas.microsoft.com/office/drawing/2014/main" id="{78131447-33D7-25C8-B62B-A5D1647C9ADE}"/>
              </a:ext>
            </a:extLst>
          </p:cNvPr>
          <p:cNvCxnSpPr>
            <a:cxnSpLocks/>
            <a:stCxn id="33" idx="1"/>
            <a:endCxn id="87" idx="1"/>
          </p:cNvCxnSpPr>
          <p:nvPr/>
        </p:nvCxnSpPr>
        <p:spPr>
          <a:xfrm rot="10800000">
            <a:off x="95586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E530BBB0-60CE-2D3D-1DB8-0E2AEF151FE2}"/>
              </a:ext>
            </a:extLst>
          </p:cNvPr>
          <p:cNvSpPr txBox="1"/>
          <p:nvPr/>
        </p:nvSpPr>
        <p:spPr>
          <a:xfrm>
            <a:off x="66978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8B40473-B712-71D5-9644-BF773EDDBB94}"/>
              </a:ext>
            </a:extLst>
          </p:cNvPr>
          <p:cNvSpPr txBox="1"/>
          <p:nvPr/>
        </p:nvSpPr>
        <p:spPr>
          <a:xfrm>
            <a:off x="210797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5072B873-2403-2FC8-3BAE-092739F52B80}"/>
              </a:ext>
            </a:extLst>
          </p:cNvPr>
          <p:cNvSpPr/>
          <p:nvPr/>
        </p:nvSpPr>
        <p:spPr>
          <a:xfrm>
            <a:off x="394488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95FB2393-55A6-A88F-1415-5BDC526CAFE9}"/>
              </a:ext>
            </a:extLst>
          </p:cNvPr>
          <p:cNvSpPr/>
          <p:nvPr/>
        </p:nvSpPr>
        <p:spPr>
          <a:xfrm>
            <a:off x="394488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45" name="직선 화살표 연결선 144">
            <a:extLst>
              <a:ext uri="{FF2B5EF4-FFF2-40B4-BE49-F238E27FC236}">
                <a16:creationId xmlns:a16="http://schemas.microsoft.com/office/drawing/2014/main" id="{3E80380A-6167-3053-A722-49A87FE2A681}"/>
              </a:ext>
            </a:extLst>
          </p:cNvPr>
          <p:cNvCxnSpPr>
            <a:stCxn id="143" idx="2"/>
            <a:endCxn id="144" idx="0"/>
          </p:cNvCxnSpPr>
          <p:nvPr/>
        </p:nvCxnSpPr>
        <p:spPr>
          <a:xfrm>
            <a:off x="448494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55A072AE-8CE5-2718-6781-065EF263FDFE}"/>
              </a:ext>
            </a:extLst>
          </p:cNvPr>
          <p:cNvSpPr txBox="1"/>
          <p:nvPr/>
        </p:nvSpPr>
        <p:spPr>
          <a:xfrm>
            <a:off x="372682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147" name="연결선: 꺾임 146">
            <a:extLst>
              <a:ext uri="{FF2B5EF4-FFF2-40B4-BE49-F238E27FC236}">
                <a16:creationId xmlns:a16="http://schemas.microsoft.com/office/drawing/2014/main" id="{FF705A23-4803-0A9D-5CE6-29A30C19300C}"/>
              </a:ext>
            </a:extLst>
          </p:cNvPr>
          <p:cNvCxnSpPr>
            <a:cxnSpLocks/>
            <a:stCxn id="161" idx="3"/>
            <a:endCxn id="164" idx="3"/>
          </p:cNvCxnSpPr>
          <p:nvPr/>
        </p:nvCxnSpPr>
        <p:spPr>
          <a:xfrm>
            <a:off x="509423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284CA3CC-4DD8-2368-403B-EE2CD4CBE54C}"/>
              </a:ext>
            </a:extLst>
          </p:cNvPr>
          <p:cNvSpPr txBox="1"/>
          <p:nvPr/>
        </p:nvSpPr>
        <p:spPr>
          <a:xfrm>
            <a:off x="504240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0E4A746-84D8-9F55-154F-D22CBA32165D}"/>
              </a:ext>
            </a:extLst>
          </p:cNvPr>
          <p:cNvSpPr txBox="1"/>
          <p:nvPr/>
        </p:nvSpPr>
        <p:spPr>
          <a:xfrm>
            <a:off x="355010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316DAC9E-430E-BAD2-693B-DD868015F391}"/>
              </a:ext>
            </a:extLst>
          </p:cNvPr>
          <p:cNvSpPr/>
          <p:nvPr/>
        </p:nvSpPr>
        <p:spPr>
          <a:xfrm>
            <a:off x="3310234" y="980728"/>
            <a:ext cx="2534024" cy="4968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3AEE0B7-6299-86B8-9348-AFD91AAAFB5E}"/>
              </a:ext>
            </a:extLst>
          </p:cNvPr>
          <p:cNvSpPr txBox="1"/>
          <p:nvPr/>
        </p:nvSpPr>
        <p:spPr>
          <a:xfrm>
            <a:off x="3224808" y="66017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2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D155415-3CEA-03F6-59BD-B3C5C9F91B32}"/>
              </a:ext>
            </a:extLst>
          </p:cNvPr>
          <p:cNvSpPr txBox="1"/>
          <p:nvPr/>
        </p:nvSpPr>
        <p:spPr>
          <a:xfrm>
            <a:off x="406817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54" name="직선 화살표 연결선 153">
            <a:extLst>
              <a:ext uri="{FF2B5EF4-FFF2-40B4-BE49-F238E27FC236}">
                <a16:creationId xmlns:a16="http://schemas.microsoft.com/office/drawing/2014/main" id="{C9815D77-7418-4CF8-EBDE-151EE72F7F6D}"/>
              </a:ext>
            </a:extLst>
          </p:cNvPr>
          <p:cNvCxnSpPr>
            <a:cxnSpLocks/>
            <a:stCxn id="144" idx="2"/>
            <a:endCxn id="160" idx="0"/>
          </p:cNvCxnSpPr>
          <p:nvPr/>
        </p:nvCxnSpPr>
        <p:spPr>
          <a:xfrm flipH="1">
            <a:off x="447402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403E7D26-1A25-7438-06D1-8B6FAD2BB304}"/>
              </a:ext>
            </a:extLst>
          </p:cNvPr>
          <p:cNvSpPr/>
          <p:nvPr/>
        </p:nvSpPr>
        <p:spPr>
          <a:xfrm>
            <a:off x="394488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id="{086BA16F-2E13-E57D-5798-5371052665DA}"/>
              </a:ext>
            </a:extLst>
          </p:cNvPr>
          <p:cNvCxnSpPr>
            <a:cxnSpLocks/>
            <a:stCxn id="160" idx="2"/>
            <a:endCxn id="155" idx="0"/>
          </p:cNvCxnSpPr>
          <p:nvPr/>
        </p:nvCxnSpPr>
        <p:spPr>
          <a:xfrm>
            <a:off x="447402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CE95A3E4-B744-948E-052F-69B9D40CAA2C}"/>
              </a:ext>
            </a:extLst>
          </p:cNvPr>
          <p:cNvSpPr txBox="1"/>
          <p:nvPr/>
        </p:nvSpPr>
        <p:spPr>
          <a:xfrm>
            <a:off x="414245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158" name="연결선: 꺾임 157">
            <a:extLst>
              <a:ext uri="{FF2B5EF4-FFF2-40B4-BE49-F238E27FC236}">
                <a16:creationId xmlns:a16="http://schemas.microsoft.com/office/drawing/2014/main" id="{A472FEB8-A18B-1221-AFBF-8F05712C3967}"/>
              </a:ext>
            </a:extLst>
          </p:cNvPr>
          <p:cNvCxnSpPr>
            <a:cxnSpLocks/>
            <a:stCxn id="155" idx="3"/>
            <a:endCxn id="144" idx="3"/>
          </p:cNvCxnSpPr>
          <p:nvPr/>
        </p:nvCxnSpPr>
        <p:spPr>
          <a:xfrm flipV="1">
            <a:off x="502500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1393B097-8492-C427-B448-DCAB92040BC3}"/>
              </a:ext>
            </a:extLst>
          </p:cNvPr>
          <p:cNvGrpSpPr/>
          <p:nvPr/>
        </p:nvGrpSpPr>
        <p:grpSpPr>
          <a:xfrm>
            <a:off x="3836183" y="3001499"/>
            <a:ext cx="1275681" cy="617880"/>
            <a:chOff x="3152800" y="3699612"/>
            <a:chExt cx="1275681" cy="617880"/>
          </a:xfrm>
        </p:grpSpPr>
        <p:sp>
          <p:nvSpPr>
            <p:cNvPr id="160" name="순서도: 판단 159">
              <a:extLst>
                <a:ext uri="{FF2B5EF4-FFF2-40B4-BE49-F238E27FC236}">
                  <a16:creationId xmlns:a16="http://schemas.microsoft.com/office/drawing/2014/main" id="{4A3F5723-9AA8-C449-0A20-C8CD4FBE29E5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E762B9A-24FB-DF8F-FDC2-BBB42AFFD7A2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94F550B1-8F7E-6C5F-3EBB-ED1C94DD211B}"/>
              </a:ext>
            </a:extLst>
          </p:cNvPr>
          <p:cNvGrpSpPr/>
          <p:nvPr/>
        </p:nvGrpSpPr>
        <p:grpSpPr>
          <a:xfrm>
            <a:off x="3836183" y="4856960"/>
            <a:ext cx="1275681" cy="617880"/>
            <a:chOff x="3152800" y="3699612"/>
            <a:chExt cx="1275681" cy="617880"/>
          </a:xfrm>
        </p:grpSpPr>
        <p:sp>
          <p:nvSpPr>
            <p:cNvPr id="163" name="순서도: 판단 162">
              <a:extLst>
                <a:ext uri="{FF2B5EF4-FFF2-40B4-BE49-F238E27FC236}">
                  <a16:creationId xmlns:a16="http://schemas.microsoft.com/office/drawing/2014/main" id="{C7EFE798-CECA-EF3B-B772-DAA0CFA15256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5991DE5-C4C9-7E26-20F5-9194469800D5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5" name="연결선: 꺾임 164">
            <a:extLst>
              <a:ext uri="{FF2B5EF4-FFF2-40B4-BE49-F238E27FC236}">
                <a16:creationId xmlns:a16="http://schemas.microsoft.com/office/drawing/2014/main" id="{A1314615-624D-B75F-287A-B8BDAFE89651}"/>
              </a:ext>
            </a:extLst>
          </p:cNvPr>
          <p:cNvCxnSpPr>
            <a:cxnSpLocks/>
            <a:stCxn id="155" idx="1"/>
            <a:endCxn id="160" idx="1"/>
          </p:cNvCxnSpPr>
          <p:nvPr/>
        </p:nvCxnSpPr>
        <p:spPr>
          <a:xfrm rot="10800000">
            <a:off x="383618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99B0CCC3-8D98-EF47-6249-1D1EC3EA84CE}"/>
              </a:ext>
            </a:extLst>
          </p:cNvPr>
          <p:cNvSpPr txBox="1"/>
          <p:nvPr/>
        </p:nvSpPr>
        <p:spPr>
          <a:xfrm>
            <a:off x="355010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0CD2BDEC-958E-9AE3-4D36-78D03060E218}"/>
              </a:ext>
            </a:extLst>
          </p:cNvPr>
          <p:cNvSpPr txBox="1"/>
          <p:nvPr/>
        </p:nvSpPr>
        <p:spPr>
          <a:xfrm>
            <a:off x="498829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04860B4-8343-D796-8CF7-94BDBDECBFA2}"/>
              </a:ext>
            </a:extLst>
          </p:cNvPr>
          <p:cNvSpPr txBox="1"/>
          <p:nvPr/>
        </p:nvSpPr>
        <p:spPr>
          <a:xfrm>
            <a:off x="1208584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sp>
        <p:nvSpPr>
          <p:cNvPr id="223" name="직사각형 222">
            <a:extLst>
              <a:ext uri="{FF2B5EF4-FFF2-40B4-BE49-F238E27FC236}">
                <a16:creationId xmlns:a16="http://schemas.microsoft.com/office/drawing/2014/main" id="{C3AF9EC6-F69B-99B3-EE39-D5423A3A9DAC}"/>
              </a:ext>
            </a:extLst>
          </p:cNvPr>
          <p:cNvSpPr/>
          <p:nvPr/>
        </p:nvSpPr>
        <p:spPr>
          <a:xfrm>
            <a:off x="7229826" y="115412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07C7FEDB-E530-A438-62C0-8E7D026958CC}"/>
              </a:ext>
            </a:extLst>
          </p:cNvPr>
          <p:cNvSpPr/>
          <p:nvPr/>
        </p:nvSpPr>
        <p:spPr>
          <a:xfrm>
            <a:off x="7229826" y="20668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25" name="직선 화살표 연결선 224">
            <a:extLst>
              <a:ext uri="{FF2B5EF4-FFF2-40B4-BE49-F238E27FC236}">
                <a16:creationId xmlns:a16="http://schemas.microsoft.com/office/drawing/2014/main" id="{BDD3E988-EA7D-DAB9-A087-DBD9A1CEEFE8}"/>
              </a:ext>
            </a:extLst>
          </p:cNvPr>
          <p:cNvCxnSpPr>
            <a:stCxn id="223" idx="2"/>
            <a:endCxn id="224" idx="0"/>
          </p:cNvCxnSpPr>
          <p:nvPr/>
        </p:nvCxnSpPr>
        <p:spPr>
          <a:xfrm>
            <a:off x="7769886" y="1662484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4C41F98F-0A67-FBE1-775A-67B034B3422F}"/>
              </a:ext>
            </a:extLst>
          </p:cNvPr>
          <p:cNvSpPr txBox="1"/>
          <p:nvPr/>
        </p:nvSpPr>
        <p:spPr>
          <a:xfrm>
            <a:off x="7011763" y="1717879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27" name="연결선: 꺾임 226">
            <a:extLst>
              <a:ext uri="{FF2B5EF4-FFF2-40B4-BE49-F238E27FC236}">
                <a16:creationId xmlns:a16="http://schemas.microsoft.com/office/drawing/2014/main" id="{F0DF8EE7-8320-A916-C34B-6FD67ABE0EB9}"/>
              </a:ext>
            </a:extLst>
          </p:cNvPr>
          <p:cNvCxnSpPr>
            <a:cxnSpLocks/>
            <a:stCxn id="240" idx="3"/>
            <a:endCxn id="243" idx="3"/>
          </p:cNvCxnSpPr>
          <p:nvPr/>
        </p:nvCxnSpPr>
        <p:spPr>
          <a:xfrm>
            <a:off x="8379168" y="3333644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:a16="http://schemas.microsoft.com/office/drawing/2014/main" id="{186EB1C4-9B9B-86C6-D287-3B1DA99683B4}"/>
              </a:ext>
            </a:extLst>
          </p:cNvPr>
          <p:cNvSpPr txBox="1"/>
          <p:nvPr/>
        </p:nvSpPr>
        <p:spPr>
          <a:xfrm>
            <a:off x="8327347" y="310301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10D7C17-7031-9567-EAD3-64900A372976}"/>
              </a:ext>
            </a:extLst>
          </p:cNvPr>
          <p:cNvSpPr txBox="1"/>
          <p:nvPr/>
        </p:nvSpPr>
        <p:spPr>
          <a:xfrm>
            <a:off x="6835040" y="232545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230" name="직사각형 229">
            <a:extLst>
              <a:ext uri="{FF2B5EF4-FFF2-40B4-BE49-F238E27FC236}">
                <a16:creationId xmlns:a16="http://schemas.microsoft.com/office/drawing/2014/main" id="{A7B2618A-FE29-D7A6-7BC9-DED907E39D5B}"/>
              </a:ext>
            </a:extLst>
          </p:cNvPr>
          <p:cNvSpPr/>
          <p:nvPr/>
        </p:nvSpPr>
        <p:spPr>
          <a:xfrm>
            <a:off x="6595172" y="986766"/>
            <a:ext cx="2534024" cy="4962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601559FC-C2CA-786A-7D64-926703BDDCC6}"/>
              </a:ext>
            </a:extLst>
          </p:cNvPr>
          <p:cNvSpPr txBox="1"/>
          <p:nvPr/>
        </p:nvSpPr>
        <p:spPr>
          <a:xfrm>
            <a:off x="6509746" y="666215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N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5DE9131C-FE25-54CF-A538-566C1382E594}"/>
              </a:ext>
            </a:extLst>
          </p:cNvPr>
          <p:cNvSpPr txBox="1"/>
          <p:nvPr/>
        </p:nvSpPr>
        <p:spPr>
          <a:xfrm>
            <a:off x="7353108" y="264295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233" name="직선 화살표 연결선 232">
            <a:extLst>
              <a:ext uri="{FF2B5EF4-FFF2-40B4-BE49-F238E27FC236}">
                <a16:creationId xmlns:a16="http://schemas.microsoft.com/office/drawing/2014/main" id="{78CF6D59-4753-A97D-6347-A4FA0EC1D08B}"/>
              </a:ext>
            </a:extLst>
          </p:cNvPr>
          <p:cNvCxnSpPr>
            <a:cxnSpLocks/>
            <a:stCxn id="224" idx="2"/>
            <a:endCxn id="239" idx="0"/>
          </p:cNvCxnSpPr>
          <p:nvPr/>
        </p:nvCxnSpPr>
        <p:spPr>
          <a:xfrm flipH="1">
            <a:off x="7758962" y="2575242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E35AC617-4D38-7297-A796-4B9FE4C1153E}"/>
              </a:ext>
            </a:extLst>
          </p:cNvPr>
          <p:cNvSpPr/>
          <p:nvPr/>
        </p:nvSpPr>
        <p:spPr>
          <a:xfrm>
            <a:off x="7229826" y="4006802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35" name="직선 화살표 연결선 234">
            <a:extLst>
              <a:ext uri="{FF2B5EF4-FFF2-40B4-BE49-F238E27FC236}">
                <a16:creationId xmlns:a16="http://schemas.microsoft.com/office/drawing/2014/main" id="{26105CF1-65BA-B675-4A9E-BD0F3A06C69E}"/>
              </a:ext>
            </a:extLst>
          </p:cNvPr>
          <p:cNvCxnSpPr>
            <a:cxnSpLocks/>
            <a:stCxn id="239" idx="2"/>
            <a:endCxn id="234" idx="0"/>
          </p:cNvCxnSpPr>
          <p:nvPr/>
        </p:nvCxnSpPr>
        <p:spPr>
          <a:xfrm>
            <a:off x="7758962" y="3625417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DA2EAF99-9785-CD3C-C57A-949511B5DF6B}"/>
              </a:ext>
            </a:extLst>
          </p:cNvPr>
          <p:cNvSpPr txBox="1"/>
          <p:nvPr/>
        </p:nvSpPr>
        <p:spPr>
          <a:xfrm>
            <a:off x="7427396" y="36381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37" name="연결선: 꺾임 236">
            <a:extLst>
              <a:ext uri="{FF2B5EF4-FFF2-40B4-BE49-F238E27FC236}">
                <a16:creationId xmlns:a16="http://schemas.microsoft.com/office/drawing/2014/main" id="{16484F5F-02D2-9673-336B-0B207206675C}"/>
              </a:ext>
            </a:extLst>
          </p:cNvPr>
          <p:cNvCxnSpPr>
            <a:cxnSpLocks/>
            <a:stCxn id="234" idx="3"/>
            <a:endCxn id="224" idx="3"/>
          </p:cNvCxnSpPr>
          <p:nvPr/>
        </p:nvCxnSpPr>
        <p:spPr>
          <a:xfrm flipV="1">
            <a:off x="8309946" y="2321064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8" name="그룹 237">
            <a:extLst>
              <a:ext uri="{FF2B5EF4-FFF2-40B4-BE49-F238E27FC236}">
                <a16:creationId xmlns:a16="http://schemas.microsoft.com/office/drawing/2014/main" id="{350A7380-9E1E-F1C1-1942-E59FF8ECDEEE}"/>
              </a:ext>
            </a:extLst>
          </p:cNvPr>
          <p:cNvGrpSpPr/>
          <p:nvPr/>
        </p:nvGrpSpPr>
        <p:grpSpPr>
          <a:xfrm>
            <a:off x="7121121" y="3007537"/>
            <a:ext cx="1275681" cy="617880"/>
            <a:chOff x="3152800" y="3699612"/>
            <a:chExt cx="1275681" cy="617880"/>
          </a:xfrm>
        </p:grpSpPr>
        <p:sp>
          <p:nvSpPr>
            <p:cNvPr id="239" name="순서도: 판단 238">
              <a:extLst>
                <a:ext uri="{FF2B5EF4-FFF2-40B4-BE49-F238E27FC236}">
                  <a16:creationId xmlns:a16="http://schemas.microsoft.com/office/drawing/2014/main" id="{1331E976-AE22-8FE2-1210-03AF7FF01067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BB3DBD08-3404-F53F-7879-1E47AE620B67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1" name="그룹 240">
            <a:extLst>
              <a:ext uri="{FF2B5EF4-FFF2-40B4-BE49-F238E27FC236}">
                <a16:creationId xmlns:a16="http://schemas.microsoft.com/office/drawing/2014/main" id="{6AAD12C8-40E2-FCEC-D1D6-5AEC6345443D}"/>
              </a:ext>
            </a:extLst>
          </p:cNvPr>
          <p:cNvGrpSpPr/>
          <p:nvPr/>
        </p:nvGrpSpPr>
        <p:grpSpPr>
          <a:xfrm>
            <a:off x="7121121" y="4862998"/>
            <a:ext cx="1275681" cy="617880"/>
            <a:chOff x="3152800" y="3699612"/>
            <a:chExt cx="1275681" cy="617880"/>
          </a:xfrm>
        </p:grpSpPr>
        <p:sp>
          <p:nvSpPr>
            <p:cNvPr id="242" name="순서도: 판단 241">
              <a:extLst>
                <a:ext uri="{FF2B5EF4-FFF2-40B4-BE49-F238E27FC236}">
                  <a16:creationId xmlns:a16="http://schemas.microsoft.com/office/drawing/2014/main" id="{3D0E0B3F-B640-7021-C064-8CB225237AC8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B1E1A439-4DE6-C765-DDC0-A369C07AA99C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4" name="연결선: 꺾임 243">
            <a:extLst>
              <a:ext uri="{FF2B5EF4-FFF2-40B4-BE49-F238E27FC236}">
                <a16:creationId xmlns:a16="http://schemas.microsoft.com/office/drawing/2014/main" id="{D1864E85-A481-FF4C-14A3-4FA58A372A47}"/>
              </a:ext>
            </a:extLst>
          </p:cNvPr>
          <p:cNvCxnSpPr>
            <a:cxnSpLocks/>
            <a:stCxn id="234" idx="1"/>
            <a:endCxn id="239" idx="1"/>
          </p:cNvCxnSpPr>
          <p:nvPr/>
        </p:nvCxnSpPr>
        <p:spPr>
          <a:xfrm rot="10800000">
            <a:off x="7121122" y="3316478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>
            <a:extLst>
              <a:ext uri="{FF2B5EF4-FFF2-40B4-BE49-F238E27FC236}">
                <a16:creationId xmlns:a16="http://schemas.microsoft.com/office/drawing/2014/main" id="{692B2FEA-9679-0CA9-3B5B-374EE919D0B4}"/>
              </a:ext>
            </a:extLst>
          </p:cNvPr>
          <p:cNvSpPr txBox="1"/>
          <p:nvPr/>
        </p:nvSpPr>
        <p:spPr>
          <a:xfrm>
            <a:off x="6835040" y="424266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FB9563DA-AD0C-FEBF-3288-E9B05E6D22C8}"/>
              </a:ext>
            </a:extLst>
          </p:cNvPr>
          <p:cNvSpPr txBox="1"/>
          <p:nvPr/>
        </p:nvSpPr>
        <p:spPr>
          <a:xfrm>
            <a:off x="8273230" y="426500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cxnSp>
        <p:nvCxnSpPr>
          <p:cNvPr id="249" name="연결선: 꺾임 248">
            <a:extLst>
              <a:ext uri="{FF2B5EF4-FFF2-40B4-BE49-F238E27FC236}">
                <a16:creationId xmlns:a16="http://schemas.microsoft.com/office/drawing/2014/main" id="{14C6E372-B0FB-0A3A-CC12-4D4F8DE4D1D5}"/>
              </a:ext>
            </a:extLst>
          </p:cNvPr>
          <p:cNvCxnSpPr>
            <a:cxnSpLocks/>
            <a:stCxn id="110" idx="2"/>
            <a:endCxn id="143" idx="1"/>
          </p:cNvCxnSpPr>
          <p:nvPr/>
        </p:nvCxnSpPr>
        <p:spPr>
          <a:xfrm rot="5400000" flipH="1" flipV="1">
            <a:off x="733010" y="2262962"/>
            <a:ext cx="4072572" cy="2351184"/>
          </a:xfrm>
          <a:prstGeom prst="bentConnector4">
            <a:avLst>
              <a:gd name="adj1" fmla="val -5613"/>
              <a:gd name="adj2" fmla="val 6587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2" name="직사각형 251">
            <a:extLst>
              <a:ext uri="{FF2B5EF4-FFF2-40B4-BE49-F238E27FC236}">
                <a16:creationId xmlns:a16="http://schemas.microsoft.com/office/drawing/2014/main" id="{281B3883-3DA3-C97C-01F8-CFDF2811CE1D}"/>
              </a:ext>
            </a:extLst>
          </p:cNvPr>
          <p:cNvSpPr/>
          <p:nvPr/>
        </p:nvSpPr>
        <p:spPr>
          <a:xfrm>
            <a:off x="4020460" y="6176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작업완료</a:t>
            </a:r>
          </a:p>
        </p:txBody>
      </p:sp>
      <p:cxnSp>
        <p:nvCxnSpPr>
          <p:cNvPr id="253" name="연결선: 꺾임 252">
            <a:extLst>
              <a:ext uri="{FF2B5EF4-FFF2-40B4-BE49-F238E27FC236}">
                <a16:creationId xmlns:a16="http://schemas.microsoft.com/office/drawing/2014/main" id="{9EF0801A-7674-3D2E-BEA9-DABE92366EB3}"/>
              </a:ext>
            </a:extLst>
          </p:cNvPr>
          <p:cNvCxnSpPr>
            <a:cxnSpLocks/>
            <a:stCxn id="163" idx="2"/>
            <a:endCxn id="223" idx="1"/>
          </p:cNvCxnSpPr>
          <p:nvPr/>
        </p:nvCxnSpPr>
        <p:spPr>
          <a:xfrm rot="5400000" flipH="1" flipV="1">
            <a:off x="3818658" y="2063672"/>
            <a:ext cx="4066534" cy="2755802"/>
          </a:xfrm>
          <a:prstGeom prst="bentConnector4">
            <a:avLst>
              <a:gd name="adj1" fmla="val -5621"/>
              <a:gd name="adj2" fmla="val 5664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60D4BB82-468C-6275-84EC-B3CE7DD33F31}"/>
              </a:ext>
            </a:extLst>
          </p:cNvPr>
          <p:cNvSpPr txBox="1"/>
          <p:nvPr/>
        </p:nvSpPr>
        <p:spPr>
          <a:xfrm>
            <a:off x="4050531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59" name="연결선: 꺾임 258">
            <a:extLst>
              <a:ext uri="{FF2B5EF4-FFF2-40B4-BE49-F238E27FC236}">
                <a16:creationId xmlns:a16="http://schemas.microsoft.com/office/drawing/2014/main" id="{A58D4EB6-88CC-037C-6EDF-C3A2D07B6054}"/>
              </a:ext>
            </a:extLst>
          </p:cNvPr>
          <p:cNvCxnSpPr>
            <a:cxnSpLocks/>
            <a:stCxn id="110" idx="1"/>
            <a:endCxn id="252" idx="1"/>
          </p:cNvCxnSpPr>
          <p:nvPr/>
        </p:nvCxnSpPr>
        <p:spPr>
          <a:xfrm rot="10800000" flipH="1" flipV="1">
            <a:off x="955862" y="5165900"/>
            <a:ext cx="3064597" cy="1265042"/>
          </a:xfrm>
          <a:prstGeom prst="bentConnector3">
            <a:avLst>
              <a:gd name="adj1" fmla="val -74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:a16="http://schemas.microsoft.com/office/drawing/2014/main" id="{7426840C-61F9-8E4E-CE8A-F4D14A536BC9}"/>
              </a:ext>
            </a:extLst>
          </p:cNvPr>
          <p:cNvSpPr txBox="1"/>
          <p:nvPr/>
        </p:nvSpPr>
        <p:spPr>
          <a:xfrm>
            <a:off x="618851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2" name="연결선: 꺾임 261">
            <a:extLst>
              <a:ext uri="{FF2B5EF4-FFF2-40B4-BE49-F238E27FC236}">
                <a16:creationId xmlns:a16="http://schemas.microsoft.com/office/drawing/2014/main" id="{B7E6EC51-B499-ECBF-1397-AD919D3282E6}"/>
              </a:ext>
            </a:extLst>
          </p:cNvPr>
          <p:cNvCxnSpPr>
            <a:cxnSpLocks/>
            <a:stCxn id="163" idx="1"/>
            <a:endCxn id="252" idx="1"/>
          </p:cNvCxnSpPr>
          <p:nvPr/>
        </p:nvCxnSpPr>
        <p:spPr>
          <a:xfrm rot="10800000" flipH="1" flipV="1">
            <a:off x="3836182" y="5165900"/>
            <a:ext cx="184277" cy="1265042"/>
          </a:xfrm>
          <a:prstGeom prst="bentConnector3">
            <a:avLst>
              <a:gd name="adj1" fmla="val -12405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E9193F6F-8C39-F4D2-EA53-799993936B24}"/>
              </a:ext>
            </a:extLst>
          </p:cNvPr>
          <p:cNvSpPr txBox="1"/>
          <p:nvPr/>
        </p:nvSpPr>
        <p:spPr>
          <a:xfrm>
            <a:off x="3512840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6" name="연결선: 꺾임 265">
            <a:extLst>
              <a:ext uri="{FF2B5EF4-FFF2-40B4-BE49-F238E27FC236}">
                <a16:creationId xmlns:a16="http://schemas.microsoft.com/office/drawing/2014/main" id="{DC15D6B8-5887-D378-F179-73575DB48AF4}"/>
              </a:ext>
            </a:extLst>
          </p:cNvPr>
          <p:cNvCxnSpPr>
            <a:cxnSpLocks/>
            <a:stCxn id="242" idx="1"/>
            <a:endCxn id="252" idx="3"/>
          </p:cNvCxnSpPr>
          <p:nvPr/>
        </p:nvCxnSpPr>
        <p:spPr>
          <a:xfrm rot="10800000" flipV="1">
            <a:off x="5100581" y="5171938"/>
            <a:ext cx="2020541" cy="1259004"/>
          </a:xfrm>
          <a:prstGeom prst="bentConnector3">
            <a:avLst>
              <a:gd name="adj1" fmla="val 3566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22F4DB07-8C28-D9BD-DC87-A17EC87D62DE}"/>
              </a:ext>
            </a:extLst>
          </p:cNvPr>
          <p:cNvSpPr txBox="1"/>
          <p:nvPr/>
        </p:nvSpPr>
        <p:spPr>
          <a:xfrm>
            <a:off x="6825208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8E3FD15A-6D35-66D9-4A9C-CCC72169D044}"/>
              </a:ext>
            </a:extLst>
          </p:cNvPr>
          <p:cNvSpPr txBox="1"/>
          <p:nvPr/>
        </p:nvSpPr>
        <p:spPr>
          <a:xfrm>
            <a:off x="5954619" y="323605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 . . .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13436A73-89A7-1F75-57B2-EF28B9671DE1}"/>
              </a:ext>
            </a:extLst>
          </p:cNvPr>
          <p:cNvSpPr/>
          <p:nvPr/>
        </p:nvSpPr>
        <p:spPr>
          <a:xfrm>
            <a:off x="957588" y="1061813"/>
            <a:ext cx="1275681" cy="66586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4675002-CDAC-F48D-39D8-A305D215AE8B}"/>
              </a:ext>
            </a:extLst>
          </p:cNvPr>
          <p:cNvSpPr txBox="1"/>
          <p:nvPr/>
        </p:nvSpPr>
        <p:spPr>
          <a:xfrm>
            <a:off x="1489819" y="580618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가공 </a:t>
            </a:r>
            <a:r>
              <a:rPr lang="en-US" altLang="ko-KR" sz="1000" dirty="0"/>
              <a:t>1</a:t>
            </a:r>
            <a:r>
              <a:rPr lang="ko-KR" altLang="en-US" sz="1000" dirty="0"/>
              <a:t>단계는 </a:t>
            </a:r>
            <a:endParaRPr lang="en-US" altLang="ko-KR" sz="1000" dirty="0"/>
          </a:p>
          <a:p>
            <a:r>
              <a:rPr lang="ko-KR" altLang="en-US" sz="1000" dirty="0"/>
              <a:t>정제 단계로 정의</a:t>
            </a:r>
            <a:endParaRPr lang="en-US" altLang="ko-KR" sz="1000" dirty="0"/>
          </a:p>
        </p:txBody>
      </p:sp>
      <p:sp>
        <p:nvSpPr>
          <p:cNvPr id="276" name="직사각형 275">
            <a:extLst>
              <a:ext uri="{FF2B5EF4-FFF2-40B4-BE49-F238E27FC236}">
                <a16:creationId xmlns:a16="http://schemas.microsoft.com/office/drawing/2014/main" id="{019F2CFB-29F1-D745-5440-22953F729F8D}"/>
              </a:ext>
            </a:extLst>
          </p:cNvPr>
          <p:cNvSpPr/>
          <p:nvPr/>
        </p:nvSpPr>
        <p:spPr>
          <a:xfrm>
            <a:off x="2161347" y="4264416"/>
            <a:ext cx="397973" cy="42704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A714B983-111C-C803-52D8-EF06C4C50D94}"/>
              </a:ext>
            </a:extLst>
          </p:cNvPr>
          <p:cNvSpPr txBox="1"/>
          <p:nvPr/>
        </p:nvSpPr>
        <p:spPr>
          <a:xfrm>
            <a:off x="1208584" y="4551174"/>
            <a:ext cx="1043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직전 검수 단계</a:t>
            </a:r>
            <a:endParaRPr lang="en-US" altLang="ko-KR" sz="1000" dirty="0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3CB9543-DDBD-C715-E0C9-01917CBC8986}"/>
              </a:ext>
            </a:extLst>
          </p:cNvPr>
          <p:cNvSpPr txBox="1"/>
          <p:nvPr/>
        </p:nvSpPr>
        <p:spPr>
          <a:xfrm>
            <a:off x="8256220" y="6207695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모든 검수자에게는</a:t>
            </a:r>
            <a:endParaRPr lang="en-US" altLang="ko-KR" sz="1000" dirty="0"/>
          </a:p>
          <a:p>
            <a:r>
              <a:rPr lang="ko-KR" altLang="en-US" sz="1000" dirty="0"/>
              <a:t>가공</a:t>
            </a:r>
            <a:r>
              <a:rPr lang="en-US" altLang="ko-KR" sz="1000" dirty="0"/>
              <a:t>(</a:t>
            </a:r>
            <a:r>
              <a:rPr lang="ko-KR" altLang="en-US" sz="1000" dirty="0"/>
              <a:t>수정</a:t>
            </a:r>
            <a:r>
              <a:rPr lang="en-US" altLang="ko-KR" sz="1000" dirty="0"/>
              <a:t>) </a:t>
            </a:r>
            <a:r>
              <a:rPr lang="ko-KR" altLang="en-US" sz="1000" dirty="0"/>
              <a:t>기능 부여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1524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3C0A524B-F1A3-525D-D32B-60FD48D897CF}"/>
              </a:ext>
            </a:extLst>
          </p:cNvPr>
          <p:cNvSpPr/>
          <p:nvPr/>
        </p:nvSpPr>
        <p:spPr>
          <a:xfrm>
            <a:off x="2648744" y="1700812"/>
            <a:ext cx="7164388" cy="50405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업무 배정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EEAD50-1799-A7BB-A241-2F4CFCB477EC}"/>
              </a:ext>
            </a:extLst>
          </p:cNvPr>
          <p:cNvSpPr/>
          <p:nvPr/>
        </p:nvSpPr>
        <p:spPr>
          <a:xfrm>
            <a:off x="762363" y="3454262"/>
            <a:ext cx="1038378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95E691-A933-4147-E0BE-8073904B2C41}"/>
              </a:ext>
            </a:extLst>
          </p:cNvPr>
          <p:cNvSpPr txBox="1"/>
          <p:nvPr/>
        </p:nvSpPr>
        <p:spPr>
          <a:xfrm>
            <a:off x="560512" y="2981334"/>
            <a:ext cx="1503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크라우드워커</a:t>
            </a:r>
            <a:r>
              <a:rPr lang="ko-KR" altLang="en-US" sz="1100" dirty="0"/>
              <a:t> 사용자</a:t>
            </a:r>
            <a:endParaRPr lang="en-US" altLang="ko-KR" sz="1100" dirty="0"/>
          </a:p>
          <a:p>
            <a:pPr algn="ctr"/>
            <a:r>
              <a:rPr lang="en-US" altLang="ko-KR" sz="1100" dirty="0"/>
              <a:t>(</a:t>
            </a:r>
            <a:r>
              <a:rPr lang="ko-KR" altLang="en-US" sz="1100" dirty="0"/>
              <a:t>로그인 아이디</a:t>
            </a:r>
            <a:r>
              <a:rPr lang="en-US" altLang="ko-KR" sz="1100" dirty="0"/>
              <a:t>)</a:t>
            </a:r>
            <a:endParaRPr lang="ko-KR" alt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33F50-8871-8228-9F3A-3B7BF50D8879}"/>
              </a:ext>
            </a:extLst>
          </p:cNvPr>
          <p:cNvSpPr txBox="1"/>
          <p:nvPr/>
        </p:nvSpPr>
        <p:spPr>
          <a:xfrm>
            <a:off x="992560" y="3501008"/>
            <a:ext cx="6094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55555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34EE82-04F2-272E-E70F-B217232E4CD3}"/>
              </a:ext>
            </a:extLst>
          </p:cNvPr>
          <p:cNvSpPr/>
          <p:nvPr/>
        </p:nvSpPr>
        <p:spPr>
          <a:xfrm>
            <a:off x="3080792" y="3447567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32BEF-C1CA-666E-28FA-6AFFF2491311}"/>
              </a:ext>
            </a:extLst>
          </p:cNvPr>
          <p:cNvSpPr txBox="1"/>
          <p:nvPr/>
        </p:nvSpPr>
        <p:spPr>
          <a:xfrm>
            <a:off x="5118198" y="3524815"/>
            <a:ext cx="609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9E0CBC3-0C71-0968-8133-86211932AA27}"/>
              </a:ext>
            </a:extLst>
          </p:cNvPr>
          <p:cNvSpPr/>
          <p:nvPr/>
        </p:nvSpPr>
        <p:spPr>
          <a:xfrm>
            <a:off x="2648744" y="798959"/>
            <a:ext cx="1440160" cy="701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26A749-A0EA-32CE-C68A-1C960D7DE64E}"/>
              </a:ext>
            </a:extLst>
          </p:cNvPr>
          <p:cNvSpPr txBox="1"/>
          <p:nvPr/>
        </p:nvSpPr>
        <p:spPr>
          <a:xfrm>
            <a:off x="2896578" y="548680"/>
            <a:ext cx="94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프로젝트 </a:t>
            </a:r>
            <a:r>
              <a:rPr lang="en-US" altLang="ko-KR" sz="1200" dirty="0"/>
              <a:t>B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B0FA92-45ED-2F7C-75AD-683EAC3EF398}"/>
              </a:ext>
            </a:extLst>
          </p:cNvPr>
          <p:cNvSpPr txBox="1"/>
          <p:nvPr/>
        </p:nvSpPr>
        <p:spPr>
          <a:xfrm>
            <a:off x="3064092" y="852400"/>
            <a:ext cx="609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457C30E-118E-6453-39F9-FC46BA92C511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1800741" y="4122360"/>
            <a:ext cx="1280051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053936-B1C9-6427-9C7C-658E8945F0C3}"/>
              </a:ext>
            </a:extLst>
          </p:cNvPr>
          <p:cNvSpPr txBox="1"/>
          <p:nvPr/>
        </p:nvSpPr>
        <p:spPr>
          <a:xfrm>
            <a:off x="1856656" y="4172535"/>
            <a:ext cx="707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작업자</a:t>
            </a:r>
            <a:r>
              <a:rPr lang="en-US" altLang="ko-KR" sz="1200" dirty="0"/>
              <a:t>/</a:t>
            </a:r>
          </a:p>
          <a:p>
            <a:pPr algn="ctr"/>
            <a:r>
              <a:rPr lang="ko-KR" altLang="en-US" sz="1200" dirty="0"/>
              <a:t>검수자</a:t>
            </a:r>
            <a:endParaRPr lang="en-US" altLang="ko-KR" sz="1200" dirty="0"/>
          </a:p>
          <a:p>
            <a:pPr algn="ctr"/>
            <a:r>
              <a:rPr lang="ko-KR" altLang="en-US" sz="1200" dirty="0"/>
              <a:t>배정</a:t>
            </a:r>
            <a:endParaRPr lang="en-US" altLang="ko-KR" sz="1200" dirty="0"/>
          </a:p>
          <a:p>
            <a:pPr algn="ctr"/>
            <a:r>
              <a:rPr lang="en-US" altLang="ko-KR" sz="1200" dirty="0"/>
              <a:t>(*)</a:t>
            </a:r>
            <a:endParaRPr lang="ko-KR" altLang="en-US" dirty="0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12DA147F-2962-F052-2F0C-BFD4FB42F3FA}"/>
              </a:ext>
            </a:extLst>
          </p:cNvPr>
          <p:cNvCxnSpPr>
            <a:cxnSpLocks/>
          </p:cNvCxnSpPr>
          <p:nvPr/>
        </p:nvCxnSpPr>
        <p:spPr>
          <a:xfrm flipV="1">
            <a:off x="284939" y="4122360"/>
            <a:ext cx="491597" cy="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0151DA3-73AB-631B-50A6-4CFE2FD432D2}"/>
              </a:ext>
            </a:extLst>
          </p:cNvPr>
          <p:cNvSpPr txBox="1"/>
          <p:nvPr/>
        </p:nvSpPr>
        <p:spPr>
          <a:xfrm>
            <a:off x="82104" y="4227028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회원가입</a:t>
            </a:r>
            <a:endParaRPr lang="en-US" altLang="ko-KR" sz="1100" dirty="0"/>
          </a:p>
          <a:p>
            <a:pPr algn="ctr"/>
            <a:r>
              <a:rPr lang="en-US" altLang="ko-KR" sz="1100" dirty="0"/>
              <a:t>(*)</a:t>
            </a:r>
            <a:endParaRPr lang="ko-KR" alt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AD8CAC-30DD-DD4D-3609-0C35B7FCFAD6}"/>
              </a:ext>
            </a:extLst>
          </p:cNvPr>
          <p:cNvSpPr txBox="1"/>
          <p:nvPr/>
        </p:nvSpPr>
        <p:spPr>
          <a:xfrm>
            <a:off x="181469" y="6479348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(*) </a:t>
            </a:r>
            <a:r>
              <a:rPr lang="ko-KR" altLang="en-US" sz="1200" dirty="0"/>
              <a:t>기능을 개발하거나 </a:t>
            </a:r>
            <a:r>
              <a:rPr lang="en-US" altLang="ko-KR" sz="1200" dirty="0"/>
              <a:t>DB </a:t>
            </a:r>
            <a:r>
              <a:rPr lang="ko-KR" altLang="en-US" sz="1200" dirty="0"/>
              <a:t>조작</a:t>
            </a:r>
            <a:endParaRPr lang="ko-KR" alt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C4A0D98-EBB8-62F2-D31E-58660166676A}"/>
              </a:ext>
            </a:extLst>
          </p:cNvPr>
          <p:cNvSpPr txBox="1"/>
          <p:nvPr/>
        </p:nvSpPr>
        <p:spPr>
          <a:xfrm>
            <a:off x="6513230" y="1823317"/>
            <a:ext cx="3392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</a:t>
            </a:r>
            <a:r>
              <a:rPr lang="ko-KR" altLang="en-US" sz="1200" dirty="0"/>
              <a:t>차 검수 시</a:t>
            </a:r>
            <a:r>
              <a:rPr lang="en-US" altLang="ko-KR" sz="1200" dirty="0"/>
              <a:t> </a:t>
            </a:r>
            <a:r>
              <a:rPr lang="ko-KR" altLang="en-US" sz="1200" dirty="0"/>
              <a:t>본인이 가공한 것은 검수 불가</a:t>
            </a:r>
            <a:endParaRPr lang="en-US" altLang="ko-KR" sz="12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F15233F-3679-51D4-6BE4-A793412B47BA}"/>
              </a:ext>
            </a:extLst>
          </p:cNvPr>
          <p:cNvSpPr/>
          <p:nvPr/>
        </p:nvSpPr>
        <p:spPr>
          <a:xfrm>
            <a:off x="7115449" y="23488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628E0-6278-1905-FC80-78DD29BC7E3E}"/>
              </a:ext>
            </a:extLst>
          </p:cNvPr>
          <p:cNvSpPr txBox="1"/>
          <p:nvPr/>
        </p:nvSpPr>
        <p:spPr>
          <a:xfrm>
            <a:off x="7115449" y="2379834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948E5F-BFD0-1184-40FD-19C2758F0E65}"/>
              </a:ext>
            </a:extLst>
          </p:cNvPr>
          <p:cNvSpPr/>
          <p:nvPr/>
        </p:nvSpPr>
        <p:spPr>
          <a:xfrm>
            <a:off x="8410216" y="23445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EBF515-E286-7C5C-10A4-12D9FBA0770B}"/>
              </a:ext>
            </a:extLst>
          </p:cNvPr>
          <p:cNvSpPr txBox="1"/>
          <p:nvPr/>
        </p:nvSpPr>
        <p:spPr>
          <a:xfrm>
            <a:off x="8413802" y="2372487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2427973-EA87-AC15-6493-D51E86FBFE57}"/>
              </a:ext>
            </a:extLst>
          </p:cNvPr>
          <p:cNvSpPr/>
          <p:nvPr/>
        </p:nvSpPr>
        <p:spPr>
          <a:xfrm>
            <a:off x="7125234" y="3178745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72A4B9-9C83-63D1-67D7-BC19F4E9750E}"/>
              </a:ext>
            </a:extLst>
          </p:cNvPr>
          <p:cNvSpPr txBox="1"/>
          <p:nvPr/>
        </p:nvSpPr>
        <p:spPr>
          <a:xfrm>
            <a:off x="7128820" y="3206653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5038C7A-185A-1C50-2067-8D2D032CF7A7}"/>
              </a:ext>
            </a:extLst>
          </p:cNvPr>
          <p:cNvSpPr/>
          <p:nvPr/>
        </p:nvSpPr>
        <p:spPr>
          <a:xfrm>
            <a:off x="8420001" y="3175937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CEB83C-8180-730F-7058-BDEAC3BD7CFF}"/>
              </a:ext>
            </a:extLst>
          </p:cNvPr>
          <p:cNvSpPr txBox="1"/>
          <p:nvPr/>
        </p:nvSpPr>
        <p:spPr>
          <a:xfrm>
            <a:off x="8423587" y="3203845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8AAB8B8-F257-9405-8307-F35094C01846}"/>
              </a:ext>
            </a:extLst>
          </p:cNvPr>
          <p:cNvSpPr/>
          <p:nvPr/>
        </p:nvSpPr>
        <p:spPr>
          <a:xfrm>
            <a:off x="7111863" y="4252479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DCD045-4DD5-A71A-7A86-E41AD95B7B11}"/>
              </a:ext>
            </a:extLst>
          </p:cNvPr>
          <p:cNvSpPr txBox="1"/>
          <p:nvPr/>
        </p:nvSpPr>
        <p:spPr>
          <a:xfrm>
            <a:off x="7115449" y="4280387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33333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8BB7A096-7D9C-5512-50B8-0A940D831FCE}"/>
              </a:ext>
            </a:extLst>
          </p:cNvPr>
          <p:cNvSpPr/>
          <p:nvPr/>
        </p:nvSpPr>
        <p:spPr>
          <a:xfrm>
            <a:off x="8406630" y="4249671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286ACF-F6C5-E5EC-D8D7-69BAD8C96457}"/>
              </a:ext>
            </a:extLst>
          </p:cNvPr>
          <p:cNvSpPr txBox="1"/>
          <p:nvPr/>
        </p:nvSpPr>
        <p:spPr>
          <a:xfrm>
            <a:off x="8410216" y="4277579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55555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B169F4F-D5DE-64E9-D968-2296BE851C45}"/>
              </a:ext>
            </a:extLst>
          </p:cNvPr>
          <p:cNvSpPr/>
          <p:nvPr/>
        </p:nvSpPr>
        <p:spPr>
          <a:xfrm>
            <a:off x="7111863" y="5304016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61F42D-E90B-E449-5329-5F6D46F90FDE}"/>
              </a:ext>
            </a:extLst>
          </p:cNvPr>
          <p:cNvSpPr txBox="1"/>
          <p:nvPr/>
        </p:nvSpPr>
        <p:spPr>
          <a:xfrm>
            <a:off x="7115449" y="5331924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44444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FFEC0B6-EB72-D196-BA64-55E1F8199B1F}"/>
              </a:ext>
            </a:extLst>
          </p:cNvPr>
          <p:cNvSpPr/>
          <p:nvPr/>
        </p:nvSpPr>
        <p:spPr>
          <a:xfrm>
            <a:off x="8406630" y="5301208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4DC16A-8A3B-3408-8238-B38B11148218}"/>
              </a:ext>
            </a:extLst>
          </p:cNvPr>
          <p:cNvSpPr txBox="1"/>
          <p:nvPr/>
        </p:nvSpPr>
        <p:spPr>
          <a:xfrm>
            <a:off x="8410216" y="5329116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66666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E11727-4C69-326C-405C-D551C009D220}"/>
              </a:ext>
            </a:extLst>
          </p:cNvPr>
          <p:cNvSpPr txBox="1"/>
          <p:nvPr/>
        </p:nvSpPr>
        <p:spPr>
          <a:xfrm>
            <a:off x="6177136" y="4115841"/>
            <a:ext cx="6078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가공자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검수자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배정</a:t>
            </a:r>
            <a:endParaRPr lang="en-US" altLang="ko-KR" sz="1100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5C5FA67-0743-9E6E-3D2F-D464943D1DCC}"/>
              </a:ext>
            </a:extLst>
          </p:cNvPr>
          <p:cNvSpPr/>
          <p:nvPr/>
        </p:nvSpPr>
        <p:spPr>
          <a:xfrm>
            <a:off x="6969221" y="2204863"/>
            <a:ext cx="2664299" cy="4032449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2D5EF1-06A4-34CD-C262-D7C8C1AB9C5F}"/>
              </a:ext>
            </a:extLst>
          </p:cNvPr>
          <p:cNvSpPr txBox="1"/>
          <p:nvPr/>
        </p:nvSpPr>
        <p:spPr>
          <a:xfrm>
            <a:off x="2701145" y="6464369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b="1" dirty="0"/>
              <a:t>프로젝트 </a:t>
            </a:r>
            <a:r>
              <a:rPr lang="en-US" altLang="ko-KR" sz="1200" b="1" dirty="0"/>
              <a:t>A</a:t>
            </a:r>
            <a:endParaRPr lang="ko-KR" altLang="en-US" b="1" dirty="0"/>
          </a:p>
        </p:txBody>
      </p:sp>
      <p:cxnSp>
        <p:nvCxnSpPr>
          <p:cNvPr id="8" name="연결선: 꺾임 7">
            <a:extLst>
              <a:ext uri="{FF2B5EF4-FFF2-40B4-BE49-F238E27FC236}">
                <a16:creationId xmlns:a16="http://schemas.microsoft.com/office/drawing/2014/main" id="{7FE89265-B544-61A8-C9C4-1FF239552DA5}"/>
              </a:ext>
            </a:extLst>
          </p:cNvPr>
          <p:cNvCxnSpPr>
            <a:cxnSpLocks/>
            <a:stCxn id="4" idx="3"/>
            <a:endCxn id="16" idx="1"/>
          </p:cNvCxnSpPr>
          <p:nvPr/>
        </p:nvCxnSpPr>
        <p:spPr>
          <a:xfrm flipV="1">
            <a:off x="1800741" y="1149716"/>
            <a:ext cx="848003" cy="297933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5CA4956-37B7-EC9B-BB35-18EB4C763A52}"/>
              </a:ext>
            </a:extLst>
          </p:cNvPr>
          <p:cNvSpPr txBox="1"/>
          <p:nvPr/>
        </p:nvSpPr>
        <p:spPr>
          <a:xfrm>
            <a:off x="3199875" y="3568361"/>
            <a:ext cx="8050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</a:t>
            </a:r>
            <a:br>
              <a:rPr lang="en-US" altLang="ko-KR" sz="1100" dirty="0"/>
            </a:br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단계</a:t>
            </a:r>
            <a:endParaRPr lang="en-US" altLang="ko-KR" sz="1100" dirty="0"/>
          </a:p>
          <a:p>
            <a:pPr algn="ctr"/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가공</a:t>
            </a:r>
            <a:r>
              <a:rPr lang="en-US" altLang="ko-KR" sz="1100" dirty="0"/>
              <a:t>/</a:t>
            </a:r>
            <a:r>
              <a:rPr lang="ko-KR" altLang="en-US" sz="1100" dirty="0"/>
              <a:t>검수</a:t>
            </a:r>
            <a:endParaRPr lang="en-US" altLang="ko-KR" sz="1100" dirty="0"/>
          </a:p>
          <a:p>
            <a:pPr algn="ctr"/>
            <a:r>
              <a:rPr lang="ko-KR" altLang="en-US" sz="1100" dirty="0"/>
              <a:t>선택</a:t>
            </a:r>
            <a:endParaRPr lang="en-US" altLang="ko-KR" sz="110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1A89CEF-18A2-2EAB-5355-C0DFD8B85988}"/>
              </a:ext>
            </a:extLst>
          </p:cNvPr>
          <p:cNvSpPr/>
          <p:nvPr/>
        </p:nvSpPr>
        <p:spPr>
          <a:xfrm>
            <a:off x="4909491" y="3454262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C59A8E-ACF0-68D1-9F79-013C316E23EE}"/>
              </a:ext>
            </a:extLst>
          </p:cNvPr>
          <p:cNvSpPr txBox="1"/>
          <p:nvPr/>
        </p:nvSpPr>
        <p:spPr>
          <a:xfrm>
            <a:off x="4686150" y="2973238"/>
            <a:ext cx="14189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 </a:t>
            </a:r>
            <a:r>
              <a:rPr lang="en-US" altLang="ko-KR" sz="1100" dirty="0"/>
              <a:t>A</a:t>
            </a:r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목록</a:t>
            </a:r>
            <a:endParaRPr lang="ko-KR" altLang="en-US" sz="16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81ED65BF-1D1E-9E1A-BBB5-8830DEB7775C}"/>
              </a:ext>
            </a:extLst>
          </p:cNvPr>
          <p:cNvCxnSpPr>
            <a:cxnSpLocks/>
            <a:stCxn id="11" idx="3"/>
            <a:endCxn id="44" idx="1"/>
          </p:cNvCxnSpPr>
          <p:nvPr/>
        </p:nvCxnSpPr>
        <p:spPr>
          <a:xfrm>
            <a:off x="4123988" y="4122360"/>
            <a:ext cx="785503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직선 화살표 연결선 129">
            <a:extLst>
              <a:ext uri="{FF2B5EF4-FFF2-40B4-BE49-F238E27FC236}">
                <a16:creationId xmlns:a16="http://schemas.microsoft.com/office/drawing/2014/main" id="{56BB2D5F-63FB-8C06-E95D-8EAD9723AC57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5952687" y="4129054"/>
            <a:ext cx="10165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FAE1D644-3BE6-631F-6458-F87021991D05}"/>
              </a:ext>
            </a:extLst>
          </p:cNvPr>
          <p:cNvSpPr/>
          <p:nvPr/>
        </p:nvSpPr>
        <p:spPr>
          <a:xfrm>
            <a:off x="4745094" y="2929688"/>
            <a:ext cx="1360034" cy="199422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57871D6-F492-E2A0-8180-C79469802EF8}"/>
              </a:ext>
            </a:extLst>
          </p:cNvPr>
          <p:cNvSpPr txBox="1"/>
          <p:nvPr/>
        </p:nvSpPr>
        <p:spPr>
          <a:xfrm>
            <a:off x="3624839" y="4983203"/>
            <a:ext cx="1941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한 단계 내에 중복되는 </a:t>
            </a:r>
            <a:endParaRPr lang="en-US" altLang="ko-KR" sz="1100" dirty="0"/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제거 후 조회</a:t>
            </a: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262971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정상 최종 완료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388445"/>
              </p:ext>
            </p:extLst>
          </p:nvPr>
        </p:nvGraphicFramePr>
        <p:xfrm>
          <a:off x="216087" y="965981"/>
          <a:ext cx="9417434" cy="498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11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107693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최종 검수 시 오류 발견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552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18019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폐기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845296"/>
              </p:ext>
            </p:extLst>
          </p:nvPr>
        </p:nvGraphicFramePr>
        <p:xfrm>
          <a:off x="216087" y="965981"/>
          <a:ext cx="9417434" cy="449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09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81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3132991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93223"/>
              </p:ext>
            </p:extLst>
          </p:nvPr>
        </p:nvGraphicFramePr>
        <p:xfrm>
          <a:off x="416496" y="692696"/>
          <a:ext cx="8856984" cy="505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2009023">
                  <a:extLst>
                    <a:ext uri="{9D8B030D-6E8A-4147-A177-3AD203B41FA5}">
                      <a16:colId xmlns:a16="http://schemas.microsoft.com/office/drawing/2014/main" val="2723894881"/>
                    </a:ext>
                  </a:extLst>
                </a:gridCol>
                <a:gridCol w="6199889">
                  <a:extLst>
                    <a:ext uri="{9D8B030D-6E8A-4147-A177-3AD203B41FA5}">
                      <a16:colId xmlns:a16="http://schemas.microsoft.com/office/drawing/2014/main" val="316030776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용어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100" dirty="0">
                          <a:solidFill>
                            <a:schemeClr val="tx1"/>
                          </a:solidFill>
                          <a:latin typeface="+mn-lt"/>
                        </a:rPr>
                        <a:t>DESC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사전 정제 단계를 거치지 않은 최초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원시 데이터에서 정제 단계를 거쳐 가공 준비가 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원천 데이터에서 가공 단계를 거친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유형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가공할 데이터의 종류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이미지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텍스트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작업자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크라우드워커</a:t>
                      </a:r>
                      <a:r>
                        <a:rPr lang="ko-KR" altLang="en-US" sz="1100" dirty="0">
                          <a:latin typeface="+mn-lt"/>
                        </a:rPr>
                        <a:t> 중 </a:t>
                      </a:r>
                      <a:r>
                        <a:rPr lang="ko-KR" altLang="en-US" sz="1100" dirty="0" err="1">
                          <a:latin typeface="+mn-lt"/>
                        </a:rPr>
                        <a:t>가공자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유형 </a:t>
                      </a:r>
                      <a:r>
                        <a:rPr lang="en-US" altLang="ko-KR" sz="1100" dirty="0">
                          <a:latin typeface="+mn-lt"/>
                        </a:rPr>
                        <a:t>(</a:t>
                      </a:r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유형</a:t>
                      </a:r>
                      <a:r>
                        <a:rPr lang="en-US" altLang="ko-KR" sz="1100" dirty="0">
                          <a:latin typeface="+mn-lt"/>
                        </a:rPr>
                        <a:t>)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라벨링의 종류 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en-US" altLang="ko-KR" sz="1100" dirty="0">
                          <a:latin typeface="+mn-lt"/>
                        </a:rPr>
                        <a:t>BBOX, Polygon,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 + BBOX, </a:t>
                      </a:r>
                      <a:r>
                        <a:rPr lang="ko-KR" altLang="en-US" sz="1100" dirty="0"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텍스트</a:t>
                      </a:r>
                      <a:r>
                        <a:rPr lang="en-US" altLang="ko-K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Cuboid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단계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한 개의 데이터에 대해 복수 가공 필요 시 가공의 순서를 지정하는 것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정제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가공하기 전에 데이터의 품질을 확인 및 수정하는 것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파일명 오류 정정 </a:t>
                      </a:r>
                      <a:r>
                        <a:rPr lang="en-US" altLang="ko-KR" sz="1100" dirty="0">
                          <a:latin typeface="+mn-lt"/>
                        </a:rPr>
                        <a:t>&amp; </a:t>
                      </a:r>
                      <a:r>
                        <a:rPr lang="ko-KR" altLang="en-US" sz="1100" dirty="0">
                          <a:latin typeface="+mn-lt"/>
                        </a:rPr>
                        <a:t>해상도 확인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객체가 온전치 않게 나온 경우 </a:t>
                      </a:r>
                      <a:r>
                        <a:rPr lang="en-US" altLang="ko-KR" sz="1100" dirty="0">
                          <a:latin typeface="+mn-lt"/>
                        </a:rPr>
                        <a:t>: </a:t>
                      </a:r>
                      <a:r>
                        <a:rPr lang="ko-KR" altLang="en-US" sz="1100" dirty="0">
                          <a:latin typeface="+mn-lt"/>
                        </a:rPr>
                        <a:t>손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발 잘림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비식별 작업 확인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85789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22333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74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5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직사각형 469">
            <a:extLst>
              <a:ext uri="{FF2B5EF4-FFF2-40B4-BE49-F238E27FC236}">
                <a16:creationId xmlns:a16="http://schemas.microsoft.com/office/drawing/2014/main" id="{49EA917A-4703-8F41-680F-EECCFEE347BB}"/>
              </a:ext>
            </a:extLst>
          </p:cNvPr>
          <p:cNvSpPr/>
          <p:nvPr/>
        </p:nvSpPr>
        <p:spPr>
          <a:xfrm>
            <a:off x="1144429" y="1004949"/>
            <a:ext cx="8346225" cy="61235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id="{EFABF631-3CDE-BB13-02D8-4BF71D42D497}"/>
              </a:ext>
            </a:extLst>
          </p:cNvPr>
          <p:cNvCxnSpPr/>
          <p:nvPr/>
        </p:nvCxnSpPr>
        <p:spPr>
          <a:xfrm>
            <a:off x="1865838" y="1574682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553E46A8-D266-9642-EAC6-2CD6C605D355}"/>
              </a:ext>
            </a:extLst>
          </p:cNvPr>
          <p:cNvSpPr/>
          <p:nvPr/>
        </p:nvSpPr>
        <p:spPr>
          <a:xfrm>
            <a:off x="4722155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ko-KR" altLang="en-US" sz="1100" b="1">
                <a:solidFill>
                  <a:prstClr val="black"/>
                </a:solidFill>
              </a:rPr>
              <a:t>원시 데이터</a:t>
            </a:r>
            <a:endParaRPr lang="en-US" altLang="ko-KR" sz="1100" b="1" dirty="0">
              <a:solidFill>
                <a:prstClr val="black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78EA13A-92E0-A580-60C1-17C1CBF8DFB6}"/>
              </a:ext>
            </a:extLst>
          </p:cNvPr>
          <p:cNvCxnSpPr/>
          <p:nvPr/>
        </p:nvCxnSpPr>
        <p:spPr>
          <a:xfrm>
            <a:off x="8778606" y="1573066"/>
            <a:ext cx="0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1AA583E0-B1A0-ED6C-DC9D-9210C8DACA35}"/>
              </a:ext>
            </a:extLst>
          </p:cNvPr>
          <p:cNvSpPr/>
          <p:nvPr/>
        </p:nvSpPr>
        <p:spPr>
          <a:xfrm>
            <a:off x="6498352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ko-KR" altLang="en-US" sz="1100" b="1" dirty="0">
                <a:solidFill>
                  <a:prstClr val="black"/>
                </a:solidFill>
              </a:rPr>
              <a:t>원천 데이터</a:t>
            </a:r>
            <a:endParaRPr lang="en-US" altLang="ko-KR" sz="9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4691F18-61EE-898B-D4D4-019621D73567}"/>
              </a:ext>
            </a:extLst>
          </p:cNvPr>
          <p:cNvSpPr/>
          <p:nvPr/>
        </p:nvSpPr>
        <p:spPr>
          <a:xfrm>
            <a:off x="1241768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en-US" altLang="ko-KR" sz="1000" b="1" dirty="0">
                <a:solidFill>
                  <a:prstClr val="black"/>
                </a:solidFill>
              </a:rPr>
              <a:t>Raw </a:t>
            </a:r>
            <a:r>
              <a:rPr lang="ko-KR" altLang="en-US" sz="1000" b="1" dirty="0">
                <a:solidFill>
                  <a:prstClr val="black"/>
                </a:solidFill>
              </a:rPr>
              <a:t>데이터</a:t>
            </a:r>
            <a:endParaRPr lang="en-US" altLang="ko-KR" sz="1000" b="1" dirty="0">
              <a:solidFill>
                <a:prstClr val="black"/>
              </a:solidFill>
            </a:endParaRPr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F2BFF176-E18F-9E77-F009-551441AAB590}"/>
              </a:ext>
            </a:extLst>
          </p:cNvPr>
          <p:cNvCxnSpPr/>
          <p:nvPr/>
        </p:nvCxnSpPr>
        <p:spPr>
          <a:xfrm>
            <a:off x="5346224" y="1573066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CCE3575A-1F0D-FFE9-FAB9-2027E5825598}"/>
              </a:ext>
            </a:extLst>
          </p:cNvPr>
          <p:cNvCxnSpPr/>
          <p:nvPr/>
        </p:nvCxnSpPr>
        <p:spPr>
          <a:xfrm>
            <a:off x="7122421" y="1573066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257E74D-D27E-B806-4D81-D9010925432F}"/>
              </a:ext>
            </a:extLst>
          </p:cNvPr>
          <p:cNvCxnSpPr/>
          <p:nvPr/>
        </p:nvCxnSpPr>
        <p:spPr>
          <a:xfrm>
            <a:off x="417105" y="1573066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7294E70F-2D52-8E74-0D5B-98ED10521BE2}"/>
              </a:ext>
            </a:extLst>
          </p:cNvPr>
          <p:cNvSpPr/>
          <p:nvPr/>
        </p:nvSpPr>
        <p:spPr>
          <a:xfrm>
            <a:off x="8154536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ko-KR" altLang="en-US" sz="1100" b="1" dirty="0">
                <a:solidFill>
                  <a:prstClr val="black"/>
                </a:solidFill>
              </a:rPr>
              <a:t>제출 </a:t>
            </a:r>
            <a:r>
              <a:rPr lang="en-US" altLang="ko-KR" sz="1100" b="1" dirty="0">
                <a:solidFill>
                  <a:prstClr val="black"/>
                </a:solidFill>
              </a:rPr>
              <a:t>Dataset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E845A9-FB8E-77FF-26AA-BB609C8CBBB7}"/>
              </a:ext>
            </a:extLst>
          </p:cNvPr>
          <p:cNvSpPr txBox="1"/>
          <p:nvPr/>
        </p:nvSpPr>
        <p:spPr>
          <a:xfrm>
            <a:off x="831313" y="1822600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배치 </a:t>
            </a:r>
            <a:r>
              <a:rPr lang="en-US" altLang="ko-KR" sz="800" dirty="0">
                <a:solidFill>
                  <a:prstClr val="black"/>
                </a:solidFill>
              </a:rPr>
              <a:t>#1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D71A18EF-2606-8982-A173-EFE4D5AC34C3}"/>
              </a:ext>
            </a:extLst>
          </p:cNvPr>
          <p:cNvCxnSpPr>
            <a:cxnSpLocks/>
          </p:cNvCxnSpPr>
          <p:nvPr/>
        </p:nvCxnSpPr>
        <p:spPr>
          <a:xfrm flipV="1">
            <a:off x="473683" y="2063265"/>
            <a:ext cx="1332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F6E874E7-0182-0232-9602-B63D7CDFA223}"/>
              </a:ext>
            </a:extLst>
          </p:cNvPr>
          <p:cNvSpPr txBox="1"/>
          <p:nvPr/>
        </p:nvSpPr>
        <p:spPr>
          <a:xfrm>
            <a:off x="521926" y="2199311"/>
            <a:ext cx="1348336" cy="807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수집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 err="1">
                <a:solidFill>
                  <a:prstClr val="black"/>
                </a:solidFill>
              </a:rPr>
              <a:t>크롤링</a:t>
            </a:r>
            <a:r>
              <a:rPr lang="ko-KR" altLang="en-US" sz="800" dirty="0">
                <a:solidFill>
                  <a:prstClr val="black"/>
                </a:solidFill>
              </a:rPr>
              <a:t> 작업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결과 파일 형식</a:t>
            </a:r>
            <a:r>
              <a:rPr lang="en-US" altLang="ko-KR" sz="800" dirty="0">
                <a:solidFill>
                  <a:prstClr val="black"/>
                </a:solidFill>
              </a:rPr>
              <a:t>(</a:t>
            </a:r>
            <a:r>
              <a:rPr lang="en-US" altLang="ko-KR" sz="800" dirty="0" err="1">
                <a:solidFill>
                  <a:prstClr val="black"/>
                </a:solidFill>
              </a:rPr>
              <a:t>hwp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doc,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pdf,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jpg, html </a:t>
            </a:r>
            <a:r>
              <a:rPr lang="ko-KR" altLang="en-US" sz="800" dirty="0">
                <a:solidFill>
                  <a:prstClr val="black"/>
                </a:solidFill>
              </a:rPr>
              <a:t>등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28717F4D-BB57-962B-465C-4B6F153DF064}"/>
              </a:ext>
            </a:extLst>
          </p:cNvPr>
          <p:cNvSpPr/>
          <p:nvPr/>
        </p:nvSpPr>
        <p:spPr>
          <a:xfrm>
            <a:off x="352979" y="1907789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D676EDF-743E-3982-5251-1196BDC1E2D2}"/>
              </a:ext>
            </a:extLst>
          </p:cNvPr>
          <p:cNvSpPr txBox="1"/>
          <p:nvPr/>
        </p:nvSpPr>
        <p:spPr>
          <a:xfrm>
            <a:off x="1954982" y="2204385"/>
            <a:ext cx="1603595" cy="265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정제 </a:t>
            </a:r>
            <a:r>
              <a:rPr lang="en-US" altLang="ko-KR" sz="800" dirty="0">
                <a:solidFill>
                  <a:prstClr val="black"/>
                </a:solidFill>
              </a:rPr>
              <a:t>– 1 : </a:t>
            </a:r>
            <a:r>
              <a:rPr lang="ko-KR" altLang="en-US" sz="800" dirty="0" err="1">
                <a:solidFill>
                  <a:prstClr val="black"/>
                </a:solidFill>
              </a:rPr>
              <a:t>크라우드</a:t>
            </a:r>
            <a:r>
              <a:rPr lang="ko-KR" altLang="en-US" sz="800" dirty="0">
                <a:solidFill>
                  <a:prstClr val="black"/>
                </a:solidFill>
              </a:rPr>
              <a:t> 워커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압축 파일 메일 전달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중복 파일</a:t>
            </a:r>
            <a:r>
              <a:rPr lang="en-US" altLang="ko-KR" sz="800" dirty="0"/>
              <a:t>/</a:t>
            </a:r>
            <a:r>
              <a:rPr lang="ko-KR" altLang="en-US" sz="800" dirty="0"/>
              <a:t>표 체크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문서 상의 표 데이터 자르기</a:t>
            </a:r>
            <a:r>
              <a:rPr lang="en-US" altLang="ko-KR" sz="800" dirty="0">
                <a:solidFill>
                  <a:prstClr val="black"/>
                </a:solidFill>
              </a:rPr>
              <a:t>(pdf </a:t>
            </a:r>
            <a:r>
              <a:rPr lang="ko-KR" altLang="en-US" sz="800" dirty="0">
                <a:solidFill>
                  <a:prstClr val="black"/>
                </a:solidFill>
              </a:rPr>
              <a:t>화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D.CAMP </a:t>
            </a:r>
            <a:r>
              <a:rPr lang="ko-KR" altLang="en-US" sz="800" dirty="0"/>
              <a:t>내 수집 메뉴 커스터마이징 개발 필요 </a:t>
            </a:r>
            <a:r>
              <a:rPr lang="en-US" altLang="ko-KR" sz="800" dirty="0"/>
              <a:t>(</a:t>
            </a:r>
            <a:r>
              <a:rPr lang="ko-KR" altLang="en-US" sz="800" dirty="0"/>
              <a:t>파일 업로드 </a:t>
            </a:r>
            <a:r>
              <a:rPr lang="en-US" altLang="ko-KR" sz="800" dirty="0"/>
              <a:t>+ </a:t>
            </a:r>
            <a:r>
              <a:rPr lang="ko-KR" altLang="en-US" sz="800" dirty="0"/>
              <a:t>표 유형 선택</a:t>
            </a:r>
            <a:r>
              <a:rPr lang="en-US" altLang="ko-KR" sz="800" dirty="0"/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표 유형 분류</a:t>
            </a:r>
            <a:r>
              <a:rPr lang="en-US" altLang="ko-KR" sz="800" dirty="0"/>
              <a:t> </a:t>
            </a:r>
            <a:r>
              <a:rPr lang="en-US" altLang="ko-KR" sz="800" dirty="0">
                <a:sym typeface="Wingdings" panose="05000000000000000000" pitchFamily="2" charset="2"/>
              </a:rPr>
              <a:t> </a:t>
            </a:r>
            <a:r>
              <a:rPr lang="ko-KR" altLang="en-US" sz="800" dirty="0">
                <a:sym typeface="Wingdings" panose="05000000000000000000" pitchFamily="2" charset="2"/>
              </a:rPr>
              <a:t>파일명 자동 생성 후 원시 데이터 업로드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srgbClr val="FF0000"/>
                </a:solidFill>
              </a:rPr>
              <a:t>수집 건당 수동 정산 처리</a:t>
            </a:r>
            <a:r>
              <a:rPr lang="en-US" altLang="ko-KR" sz="800" dirty="0">
                <a:solidFill>
                  <a:srgbClr val="FF0000"/>
                </a:solidFill>
              </a:rPr>
              <a:t>(</a:t>
            </a:r>
            <a:r>
              <a:rPr lang="ko-KR" altLang="en-US" sz="800" dirty="0">
                <a:solidFill>
                  <a:srgbClr val="FF0000"/>
                </a:solidFill>
              </a:rPr>
              <a:t>확인 필요</a:t>
            </a:r>
            <a:r>
              <a:rPr lang="en-US" altLang="ko-KR" sz="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AD3A5FAB-223C-731D-0ACC-9DF0D04C4226}"/>
              </a:ext>
            </a:extLst>
          </p:cNvPr>
          <p:cNvSpPr txBox="1"/>
          <p:nvPr/>
        </p:nvSpPr>
        <p:spPr>
          <a:xfrm>
            <a:off x="3714043" y="2200632"/>
            <a:ext cx="1542779" cy="1176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정제 </a:t>
            </a:r>
            <a:r>
              <a:rPr lang="en-US" altLang="ko-KR" sz="800" dirty="0">
                <a:solidFill>
                  <a:prstClr val="black"/>
                </a:solidFill>
              </a:rPr>
              <a:t>– 2 : </a:t>
            </a:r>
            <a:r>
              <a:rPr lang="ko-KR" altLang="en-US" sz="800" dirty="0">
                <a:solidFill>
                  <a:prstClr val="black"/>
                </a:solidFill>
              </a:rPr>
              <a:t>내부 로직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prstClr val="black"/>
                </a:solidFill>
              </a:rPr>
              <a:t>PDF to JPG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해상도 체크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문장 생성</a:t>
            </a:r>
            <a:r>
              <a:rPr lang="en-US" altLang="ko-KR" sz="800" dirty="0">
                <a:solidFill>
                  <a:prstClr val="black"/>
                </a:solidFill>
              </a:rPr>
              <a:t>(API </a:t>
            </a:r>
            <a:r>
              <a:rPr lang="ko-KR" altLang="en-US" sz="800" dirty="0">
                <a:solidFill>
                  <a:prstClr val="black"/>
                </a:solidFill>
              </a:rPr>
              <a:t>연동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생성된 표 문장 기반 중복 체크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127828F1-8C32-97B4-5EF9-A33769C8AA8E}"/>
              </a:ext>
            </a:extLst>
          </p:cNvPr>
          <p:cNvSpPr txBox="1"/>
          <p:nvPr/>
        </p:nvSpPr>
        <p:spPr>
          <a:xfrm>
            <a:off x="3838420" y="1828201"/>
            <a:ext cx="14986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표 문장 생성 </a:t>
            </a:r>
            <a:r>
              <a:rPr lang="en-US" altLang="ko-KR" sz="800" dirty="0">
                <a:solidFill>
                  <a:prstClr val="black"/>
                </a:solidFill>
              </a:rPr>
              <a:t>API </a:t>
            </a:r>
            <a:r>
              <a:rPr lang="ko-KR" altLang="en-US" sz="800" dirty="0">
                <a:solidFill>
                  <a:prstClr val="black"/>
                </a:solidFill>
              </a:rPr>
              <a:t>연동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52" name="직선 화살표 연결선 451">
            <a:extLst>
              <a:ext uri="{FF2B5EF4-FFF2-40B4-BE49-F238E27FC236}">
                <a16:creationId xmlns:a16="http://schemas.microsoft.com/office/drawing/2014/main" id="{119DB524-165A-9C6B-9AE2-CE81B46CB20B}"/>
              </a:ext>
            </a:extLst>
          </p:cNvPr>
          <p:cNvCxnSpPr>
            <a:cxnSpLocks/>
          </p:cNvCxnSpPr>
          <p:nvPr/>
        </p:nvCxnSpPr>
        <p:spPr>
          <a:xfrm flipV="1">
            <a:off x="5430495" y="2074468"/>
            <a:ext cx="1620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TextBox 452">
            <a:extLst>
              <a:ext uri="{FF2B5EF4-FFF2-40B4-BE49-F238E27FC236}">
                <a16:creationId xmlns:a16="http://schemas.microsoft.com/office/drawing/2014/main" id="{412CF727-6516-57F3-FF89-FA6A704039A4}"/>
              </a:ext>
            </a:extLst>
          </p:cNvPr>
          <p:cNvSpPr txBox="1"/>
          <p:nvPr/>
        </p:nvSpPr>
        <p:spPr>
          <a:xfrm>
            <a:off x="5613097" y="1847702"/>
            <a:ext cx="14200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prstClr val="black"/>
                </a:solidFill>
              </a:rPr>
              <a:t>크라우드</a:t>
            </a:r>
            <a:r>
              <a:rPr lang="ko-KR" altLang="en-US" sz="800" dirty="0">
                <a:solidFill>
                  <a:prstClr val="black"/>
                </a:solidFill>
              </a:rPr>
              <a:t> 워커 </a:t>
            </a:r>
            <a:r>
              <a:rPr lang="en-US" altLang="ko-KR" sz="800" dirty="0">
                <a:solidFill>
                  <a:prstClr val="black"/>
                </a:solidFill>
              </a:rPr>
              <a:t>/ </a:t>
            </a:r>
            <a:r>
              <a:rPr lang="ko-KR" altLang="en-US" sz="800" dirty="0">
                <a:solidFill>
                  <a:prstClr val="black"/>
                </a:solidFill>
              </a:rPr>
              <a:t>관리자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E89C3AD5-3EC0-F62D-98E0-514C9D49B4CA}"/>
              </a:ext>
            </a:extLst>
          </p:cNvPr>
          <p:cNvSpPr txBox="1"/>
          <p:nvPr/>
        </p:nvSpPr>
        <p:spPr>
          <a:xfrm>
            <a:off x="5474123" y="2195789"/>
            <a:ext cx="1542779" cy="807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정제 </a:t>
            </a:r>
            <a:r>
              <a:rPr lang="en-US" altLang="ko-KR" sz="800" dirty="0">
                <a:solidFill>
                  <a:prstClr val="black"/>
                </a:solidFill>
              </a:rPr>
              <a:t>– 3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메타데이터 확인</a:t>
            </a:r>
            <a:r>
              <a:rPr lang="en-US" altLang="ko-KR" sz="800" dirty="0">
                <a:solidFill>
                  <a:prstClr val="black"/>
                </a:solidFill>
              </a:rPr>
              <a:t>(</a:t>
            </a:r>
            <a:r>
              <a:rPr lang="ko-KR" altLang="en-US" sz="800" dirty="0">
                <a:solidFill>
                  <a:prstClr val="black"/>
                </a:solidFill>
              </a:rPr>
              <a:t>표 유형 확인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생성된 표 문장 확인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57" name="직선 화살표 연결선 456">
            <a:extLst>
              <a:ext uri="{FF2B5EF4-FFF2-40B4-BE49-F238E27FC236}">
                <a16:creationId xmlns:a16="http://schemas.microsoft.com/office/drawing/2014/main" id="{0ECEA683-589D-8487-576E-6A9B5BF14F3F}"/>
              </a:ext>
            </a:extLst>
          </p:cNvPr>
          <p:cNvCxnSpPr>
            <a:cxnSpLocks/>
          </p:cNvCxnSpPr>
          <p:nvPr/>
        </p:nvCxnSpPr>
        <p:spPr>
          <a:xfrm flipV="1">
            <a:off x="7184712" y="2069740"/>
            <a:ext cx="1512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8" name="TextBox 457">
            <a:extLst>
              <a:ext uri="{FF2B5EF4-FFF2-40B4-BE49-F238E27FC236}">
                <a16:creationId xmlns:a16="http://schemas.microsoft.com/office/drawing/2014/main" id="{025E7858-B69F-82D2-089B-227D201A8AB2}"/>
              </a:ext>
            </a:extLst>
          </p:cNvPr>
          <p:cNvSpPr txBox="1"/>
          <p:nvPr/>
        </p:nvSpPr>
        <p:spPr>
          <a:xfrm>
            <a:off x="7546275" y="1816637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prstClr val="black"/>
                </a:solidFill>
              </a:rPr>
              <a:t>크라우드</a:t>
            </a:r>
            <a:r>
              <a:rPr lang="ko-KR" altLang="en-US" sz="800" dirty="0">
                <a:solidFill>
                  <a:prstClr val="black"/>
                </a:solidFill>
              </a:rPr>
              <a:t> 워커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16ED7D00-FD35-7971-CC29-3CBC0E1F6090}"/>
              </a:ext>
            </a:extLst>
          </p:cNvPr>
          <p:cNvSpPr txBox="1"/>
          <p:nvPr/>
        </p:nvSpPr>
        <p:spPr>
          <a:xfrm>
            <a:off x="7209256" y="2186457"/>
            <a:ext cx="1542779" cy="1545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가공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문장 수정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구조 정보 입력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요약문 생성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질의 응답 생성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prstClr val="black"/>
                </a:solidFill>
              </a:rPr>
              <a:t>Chat GPT API</a:t>
            </a:r>
            <a:r>
              <a:rPr lang="ko-KR" altLang="en-US" sz="800" dirty="0">
                <a:solidFill>
                  <a:prstClr val="black"/>
                </a:solidFill>
              </a:rPr>
              <a:t> 연동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가공 완료 후 </a:t>
            </a:r>
            <a:r>
              <a:rPr lang="en-US" altLang="ko-KR" sz="800" dirty="0">
                <a:solidFill>
                  <a:prstClr val="black"/>
                </a:solidFill>
              </a:rPr>
              <a:t>JSON </a:t>
            </a:r>
            <a:r>
              <a:rPr lang="ko-KR" altLang="en-US" sz="800" dirty="0">
                <a:solidFill>
                  <a:prstClr val="black"/>
                </a:solidFill>
              </a:rPr>
              <a:t>추출 시 이미지 </a:t>
            </a:r>
            <a:r>
              <a:rPr lang="ko-KR" altLang="en-US" sz="800" dirty="0" err="1">
                <a:solidFill>
                  <a:prstClr val="black"/>
                </a:solidFill>
              </a:rPr>
              <a:t>캡셔닝</a:t>
            </a:r>
            <a:r>
              <a:rPr lang="ko-KR" altLang="en-US" sz="800" dirty="0">
                <a:solidFill>
                  <a:prstClr val="black"/>
                </a:solidFill>
              </a:rPr>
              <a:t> 작업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60" name="직사각형 459">
            <a:extLst>
              <a:ext uri="{FF2B5EF4-FFF2-40B4-BE49-F238E27FC236}">
                <a16:creationId xmlns:a16="http://schemas.microsoft.com/office/drawing/2014/main" id="{9ED00DB6-A1E1-DAEA-5A3B-31A44492ABAC}"/>
              </a:ext>
            </a:extLst>
          </p:cNvPr>
          <p:cNvSpPr/>
          <p:nvPr/>
        </p:nvSpPr>
        <p:spPr>
          <a:xfrm>
            <a:off x="1794823" y="1907789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2" name="직사각형 461">
            <a:extLst>
              <a:ext uri="{FF2B5EF4-FFF2-40B4-BE49-F238E27FC236}">
                <a16:creationId xmlns:a16="http://schemas.microsoft.com/office/drawing/2014/main" id="{CB23906F-7CA0-5164-44F4-00F41A4B417A}"/>
              </a:ext>
            </a:extLst>
          </p:cNvPr>
          <p:cNvSpPr/>
          <p:nvPr/>
        </p:nvSpPr>
        <p:spPr>
          <a:xfrm>
            <a:off x="5280264" y="190790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3" name="직사각형 462">
            <a:extLst>
              <a:ext uri="{FF2B5EF4-FFF2-40B4-BE49-F238E27FC236}">
                <a16:creationId xmlns:a16="http://schemas.microsoft.com/office/drawing/2014/main" id="{C5F57966-12D9-3ACA-E291-DCB50DA9B052}"/>
              </a:ext>
            </a:extLst>
          </p:cNvPr>
          <p:cNvSpPr/>
          <p:nvPr/>
        </p:nvSpPr>
        <p:spPr>
          <a:xfrm>
            <a:off x="7052708" y="190790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4" name="직사각형 463">
            <a:extLst>
              <a:ext uri="{FF2B5EF4-FFF2-40B4-BE49-F238E27FC236}">
                <a16:creationId xmlns:a16="http://schemas.microsoft.com/office/drawing/2014/main" id="{C013F83A-8840-DF61-7BA1-6C9BD0716BEB}"/>
              </a:ext>
            </a:extLst>
          </p:cNvPr>
          <p:cNvSpPr/>
          <p:nvPr/>
        </p:nvSpPr>
        <p:spPr>
          <a:xfrm>
            <a:off x="8699118" y="190790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5" name="표 9">
            <a:extLst>
              <a:ext uri="{FF2B5EF4-FFF2-40B4-BE49-F238E27FC236}">
                <a16:creationId xmlns:a16="http://schemas.microsoft.com/office/drawing/2014/main" id="{9ABEF9F1-E45F-DAD5-D214-89E54D0F73A2}"/>
              </a:ext>
            </a:extLst>
          </p:cNvPr>
          <p:cNvGraphicFramePr>
            <a:graphicFrameLocks noGrp="1"/>
          </p:cNvGraphicFramePr>
          <p:nvPr/>
        </p:nvGraphicFramePr>
        <p:xfrm>
          <a:off x="1272498" y="5159747"/>
          <a:ext cx="223224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976">
                  <a:extLst>
                    <a:ext uri="{9D8B030D-6E8A-4147-A177-3AD203B41FA5}">
                      <a16:colId xmlns:a16="http://schemas.microsoft.com/office/drawing/2014/main" val="233152059"/>
                    </a:ext>
                  </a:extLst>
                </a:gridCol>
                <a:gridCol w="1252273">
                  <a:extLst>
                    <a:ext uri="{9D8B030D-6E8A-4147-A177-3AD203B41FA5}">
                      <a16:colId xmlns:a16="http://schemas.microsoft.com/office/drawing/2014/main" val="27357492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err="1">
                          <a:solidFill>
                            <a:schemeClr val="tx1"/>
                          </a:solidFill>
                        </a:rPr>
                        <a:t>폴더명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89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/raw_1/given/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257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/raw_1/crawling/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20230616/data_1.zip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18087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F35141F-6FC7-78A0-E091-ADE0D9EBE3BC}"/>
              </a:ext>
            </a:extLst>
          </p:cNvPr>
          <p:cNvSpPr txBox="1"/>
          <p:nvPr/>
        </p:nvSpPr>
        <p:spPr>
          <a:xfrm>
            <a:off x="785027" y="5823656"/>
            <a:ext cx="1603595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dirty="0"/>
              <a:t>배치 </a:t>
            </a:r>
            <a:r>
              <a:rPr lang="en-US" altLang="ko-KR" sz="800" dirty="0"/>
              <a:t>#1 </a:t>
            </a:r>
            <a:r>
              <a:rPr lang="ko-KR" altLang="en-US" sz="800" dirty="0"/>
              <a:t>이 </a:t>
            </a:r>
            <a:r>
              <a:rPr lang="ko-KR" altLang="en-US" sz="800" dirty="0" err="1"/>
              <a:t>크롤링</a:t>
            </a:r>
            <a:r>
              <a:rPr lang="ko-KR" altLang="en-US" sz="800" dirty="0"/>
              <a:t> 이후 생성</a:t>
            </a:r>
            <a:endParaRPr lang="en-US" altLang="ko-KR" sz="800" dirty="0"/>
          </a:p>
          <a:p>
            <a:pPr>
              <a:lnSpc>
                <a:spcPct val="150000"/>
              </a:lnSpc>
            </a:pPr>
            <a:r>
              <a:rPr lang="ko-KR" altLang="en-US" sz="800" dirty="0">
                <a:solidFill>
                  <a:srgbClr val="FF0000"/>
                </a:solidFill>
              </a:rPr>
              <a:t>배분 후 삭제 처리</a:t>
            </a:r>
            <a:r>
              <a:rPr lang="en-US" altLang="ko-KR" sz="800" dirty="0">
                <a:solidFill>
                  <a:srgbClr val="FF0000"/>
                </a:solidFill>
              </a:rPr>
              <a:t> </a:t>
            </a:r>
            <a:r>
              <a:rPr lang="ko-KR" altLang="en-US" sz="800" dirty="0">
                <a:solidFill>
                  <a:srgbClr val="FF0000"/>
                </a:solidFill>
              </a:rPr>
              <a:t>논의 필요</a:t>
            </a:r>
            <a:endParaRPr lang="en-US" altLang="ko-KR" sz="800" dirty="0">
              <a:solidFill>
                <a:srgbClr val="FF0000"/>
              </a:solidFill>
            </a:endParaRPr>
          </a:p>
        </p:txBody>
      </p:sp>
      <p:graphicFrame>
        <p:nvGraphicFramePr>
          <p:cNvPr id="13" name="표 9">
            <a:extLst>
              <a:ext uri="{FF2B5EF4-FFF2-40B4-BE49-F238E27FC236}">
                <a16:creationId xmlns:a16="http://schemas.microsoft.com/office/drawing/2014/main" id="{3D431FE8-3566-3133-73B2-8E30FC5283A3}"/>
              </a:ext>
            </a:extLst>
          </p:cNvPr>
          <p:cNvGraphicFramePr>
            <a:graphicFrameLocks noGrp="1"/>
          </p:cNvGraphicFramePr>
          <p:nvPr/>
        </p:nvGraphicFramePr>
        <p:xfrm>
          <a:off x="4768393" y="4182851"/>
          <a:ext cx="113726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146">
                  <a:extLst>
                    <a:ext uri="{9D8B030D-6E8A-4147-A177-3AD203B41FA5}">
                      <a16:colId xmlns:a16="http://schemas.microsoft.com/office/drawing/2014/main" val="233152059"/>
                    </a:ext>
                  </a:extLst>
                </a:gridCol>
                <a:gridCol w="512122">
                  <a:extLst>
                    <a:ext uri="{9D8B030D-6E8A-4147-A177-3AD203B41FA5}">
                      <a16:colId xmlns:a16="http://schemas.microsoft.com/office/drawing/2014/main" val="27357492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err="1">
                          <a:solidFill>
                            <a:schemeClr val="tx1"/>
                          </a:solidFill>
                        </a:rPr>
                        <a:t>폴더명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89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257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180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3030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545877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379DA1D-25BC-C340-8B5F-8E9B9A66BCD9}"/>
              </a:ext>
            </a:extLst>
          </p:cNvPr>
          <p:cNvSpPr txBox="1"/>
          <p:nvPr/>
        </p:nvSpPr>
        <p:spPr>
          <a:xfrm>
            <a:off x="1403007" y="4893961"/>
            <a:ext cx="2172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/raw_1/</a:t>
            </a:r>
            <a:r>
              <a:rPr lang="en-US" altLang="ko-KR" sz="800" dirty="0" err="1">
                <a:solidFill>
                  <a:srgbClr val="0070C0"/>
                </a:solidFill>
              </a:rPr>
              <a:t>yyyymmdd</a:t>
            </a:r>
            <a:r>
              <a:rPr lang="en-US" altLang="ko-KR" sz="800" dirty="0">
                <a:solidFill>
                  <a:srgbClr val="0070C0"/>
                </a:solidFill>
              </a:rPr>
              <a:t>/data_1 (</a:t>
            </a:r>
            <a:r>
              <a:rPr lang="ko-KR" altLang="en-US" sz="800" dirty="0">
                <a:solidFill>
                  <a:srgbClr val="0070C0"/>
                </a:solidFill>
              </a:rPr>
              <a:t>최대 개수 제한</a:t>
            </a:r>
            <a:r>
              <a:rPr lang="en-US" altLang="ko-KR" sz="8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1D0A52-C66E-E5E3-5F37-141A1E0F58ED}"/>
              </a:ext>
            </a:extLst>
          </p:cNvPr>
          <p:cNvSpPr txBox="1"/>
          <p:nvPr/>
        </p:nvSpPr>
        <p:spPr>
          <a:xfrm>
            <a:off x="5159180" y="3965713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/raw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3DD4A8-5659-6AFA-C23B-40AD61E923F4}"/>
              </a:ext>
            </a:extLst>
          </p:cNvPr>
          <p:cNvSpPr txBox="1"/>
          <p:nvPr/>
        </p:nvSpPr>
        <p:spPr>
          <a:xfrm>
            <a:off x="6877196" y="3997615"/>
            <a:ext cx="5293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/source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FC6BF0-3049-E3BA-3B67-F00B1FE01A47}"/>
              </a:ext>
            </a:extLst>
          </p:cNvPr>
          <p:cNvSpPr txBox="1"/>
          <p:nvPr/>
        </p:nvSpPr>
        <p:spPr>
          <a:xfrm>
            <a:off x="8562805" y="4007125"/>
            <a:ext cx="4203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/final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E68991-AE39-D04A-FF19-586163B42895}"/>
              </a:ext>
            </a:extLst>
          </p:cNvPr>
          <p:cNvSpPr txBox="1"/>
          <p:nvPr/>
        </p:nvSpPr>
        <p:spPr>
          <a:xfrm>
            <a:off x="4608341" y="775790"/>
            <a:ext cx="19078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>
                <a:solidFill>
                  <a:srgbClr val="FF0000"/>
                </a:solidFill>
              </a:rPr>
              <a:t>여기부터 표 유형별 개수 </a:t>
            </a:r>
            <a:r>
              <a:rPr lang="ko-KR" altLang="en-US" sz="800" dirty="0" err="1">
                <a:solidFill>
                  <a:srgbClr val="FF0000"/>
                </a:solidFill>
              </a:rPr>
              <a:t>카운팅</a:t>
            </a:r>
            <a:r>
              <a:rPr lang="ko-KR" altLang="en-US" sz="800" dirty="0">
                <a:solidFill>
                  <a:srgbClr val="FF0000"/>
                </a:solidFill>
              </a:rPr>
              <a:t> 시작</a:t>
            </a:r>
            <a:endParaRPr lang="en-US" altLang="ko-KR" sz="800" dirty="0">
              <a:solidFill>
                <a:srgbClr val="FF0000"/>
              </a:solidFill>
            </a:endParaRPr>
          </a:p>
        </p:txBody>
      </p:sp>
      <p:sp>
        <p:nvSpPr>
          <p:cNvPr id="30" name="화살표: 오른쪽 29">
            <a:extLst>
              <a:ext uri="{FF2B5EF4-FFF2-40B4-BE49-F238E27FC236}">
                <a16:creationId xmlns:a16="http://schemas.microsoft.com/office/drawing/2014/main" id="{4199094C-D6B2-BAE7-0DD6-33C886AC24CF}"/>
              </a:ext>
            </a:extLst>
          </p:cNvPr>
          <p:cNvSpPr/>
          <p:nvPr/>
        </p:nvSpPr>
        <p:spPr>
          <a:xfrm>
            <a:off x="5941910" y="4470108"/>
            <a:ext cx="2971826" cy="44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14410F-2CE7-11B1-3EC2-E21743B37488}"/>
              </a:ext>
            </a:extLst>
          </p:cNvPr>
          <p:cNvSpPr txBox="1"/>
          <p:nvPr/>
        </p:nvSpPr>
        <p:spPr>
          <a:xfrm>
            <a:off x="1191868" y="998100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prstClr val="black"/>
                </a:solidFill>
              </a:rPr>
              <a:t>NAS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047DCA-B5D9-D21F-553C-5443A2FA94CA}"/>
              </a:ext>
            </a:extLst>
          </p:cNvPr>
          <p:cNvSpPr txBox="1"/>
          <p:nvPr/>
        </p:nvSpPr>
        <p:spPr>
          <a:xfrm>
            <a:off x="2095508" y="1825562"/>
            <a:ext cx="10791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/>
              <a:t>크롤링</a:t>
            </a:r>
            <a:r>
              <a:rPr lang="ko-KR" altLang="en-US" sz="800" dirty="0"/>
              <a:t> 데이터 배분</a:t>
            </a:r>
          </a:p>
        </p:txBody>
      </p: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42BFF588-5D83-0D59-C3F8-CA21A48AFA08}"/>
              </a:ext>
            </a:extLst>
          </p:cNvPr>
          <p:cNvCxnSpPr>
            <a:cxnSpLocks/>
            <a:stCxn id="460" idx="3"/>
            <a:endCxn id="63" idx="0"/>
          </p:cNvCxnSpPr>
          <p:nvPr/>
        </p:nvCxnSpPr>
        <p:spPr>
          <a:xfrm>
            <a:off x="1942505" y="2051789"/>
            <a:ext cx="814275" cy="152596"/>
          </a:xfrm>
          <a:prstGeom prst="bentConnector2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3C487B97-76A7-3C87-4B1C-FAAAC5311BA3}"/>
              </a:ext>
            </a:extLst>
          </p:cNvPr>
          <p:cNvCxnSpPr>
            <a:cxnSpLocks/>
          </p:cNvCxnSpPr>
          <p:nvPr/>
        </p:nvCxnSpPr>
        <p:spPr>
          <a:xfrm flipV="1">
            <a:off x="3426011" y="3091939"/>
            <a:ext cx="252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연결선: 꺾임 31">
            <a:extLst>
              <a:ext uri="{FF2B5EF4-FFF2-40B4-BE49-F238E27FC236}">
                <a16:creationId xmlns:a16="http://schemas.microsoft.com/office/drawing/2014/main" id="{CE3065ED-EA44-B4B5-6796-E436AD9DD529}"/>
              </a:ext>
            </a:extLst>
          </p:cNvPr>
          <p:cNvCxnSpPr>
            <a:cxnSpLocks/>
            <a:stCxn id="450" idx="0"/>
            <a:endCxn id="462" idx="1"/>
          </p:cNvCxnSpPr>
          <p:nvPr/>
        </p:nvCxnSpPr>
        <p:spPr>
          <a:xfrm rot="5400000" flipH="1" flipV="1">
            <a:off x="4808485" y="1728854"/>
            <a:ext cx="148726" cy="794831"/>
          </a:xfrm>
          <a:prstGeom prst="bentConnector2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31EEB6AB-2A64-2001-974D-CA3F3938FA73}"/>
              </a:ext>
            </a:extLst>
          </p:cNvPr>
          <p:cNvSpPr/>
          <p:nvPr/>
        </p:nvSpPr>
        <p:spPr>
          <a:xfrm>
            <a:off x="1971291" y="3168993"/>
            <a:ext cx="1464710" cy="1277238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15FFA65E-43DE-9C68-6572-1F9AAEF9ABB7}"/>
              </a:ext>
            </a:extLst>
          </p:cNvPr>
          <p:cNvSpPr/>
          <p:nvPr/>
        </p:nvSpPr>
        <p:spPr>
          <a:xfrm>
            <a:off x="3714042" y="2222079"/>
            <a:ext cx="4985075" cy="1510249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8A55596E-B514-D67C-7BD3-60DE30706F80}"/>
              </a:ext>
            </a:extLst>
          </p:cNvPr>
          <p:cNvGrpSpPr/>
          <p:nvPr/>
        </p:nvGrpSpPr>
        <p:grpSpPr>
          <a:xfrm>
            <a:off x="8041892" y="620688"/>
            <a:ext cx="1600804" cy="236475"/>
            <a:chOff x="8249425" y="600237"/>
            <a:chExt cx="1600804" cy="236475"/>
          </a:xfrm>
        </p:grpSpPr>
        <p:sp>
          <p:nvSpPr>
            <p:cNvPr id="40" name="직사각형 39">
              <a:extLst>
                <a:ext uri="{FF2B5EF4-FFF2-40B4-BE49-F238E27FC236}">
                  <a16:creationId xmlns:a16="http://schemas.microsoft.com/office/drawing/2014/main" id="{C413D53F-DA66-A05C-C030-8EF158903517}"/>
                </a:ext>
              </a:extLst>
            </p:cNvPr>
            <p:cNvSpPr/>
            <p:nvPr/>
          </p:nvSpPr>
          <p:spPr>
            <a:xfrm>
              <a:off x="8249425" y="643059"/>
              <a:ext cx="449366" cy="193653"/>
            </a:xfrm>
            <a:prstGeom prst="rect">
              <a:avLst/>
            </a:prstGeom>
            <a:noFill/>
            <a:ln w="6350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E5EEBA2-84C5-002F-2E45-EF0A22DD1A50}"/>
                </a:ext>
              </a:extLst>
            </p:cNvPr>
            <p:cNvSpPr txBox="1"/>
            <p:nvPr/>
          </p:nvSpPr>
          <p:spPr>
            <a:xfrm>
              <a:off x="8698791" y="600237"/>
              <a:ext cx="1151438" cy="236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: D.CAMP </a:t>
              </a:r>
              <a:r>
                <a:rPr lang="ko-KR" altLang="en-US" sz="900" b="1" dirty="0"/>
                <a:t>상 작업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0C9E1AB-1D09-CDD6-C553-69D640124B7C}"/>
              </a:ext>
            </a:extLst>
          </p:cNvPr>
          <p:cNvSpPr txBox="1"/>
          <p:nvPr/>
        </p:nvSpPr>
        <p:spPr>
          <a:xfrm>
            <a:off x="7069937" y="5327718"/>
            <a:ext cx="2420717" cy="991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schemeClr val="tx2"/>
                </a:solidFill>
              </a:rPr>
              <a:t>* </a:t>
            </a:r>
            <a:r>
              <a:rPr lang="ko-KR" altLang="en-US" sz="800" dirty="0">
                <a:solidFill>
                  <a:schemeClr val="tx2"/>
                </a:solidFill>
              </a:rPr>
              <a:t>필요 프로세스</a:t>
            </a:r>
            <a:endParaRPr lang="en-US" altLang="ko-KR" sz="800" dirty="0">
              <a:solidFill>
                <a:schemeClr val="tx2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schemeClr val="tx2"/>
                </a:solidFill>
              </a:rPr>
              <a:t>배치 </a:t>
            </a:r>
            <a:r>
              <a:rPr lang="en-US" altLang="ko-KR" sz="800" dirty="0">
                <a:solidFill>
                  <a:schemeClr val="tx2"/>
                </a:solidFill>
              </a:rPr>
              <a:t>#1 : </a:t>
            </a:r>
            <a:r>
              <a:rPr lang="ko-KR" altLang="en-US" sz="800" dirty="0" err="1">
                <a:solidFill>
                  <a:schemeClr val="tx2"/>
                </a:solidFill>
              </a:rPr>
              <a:t>크롤링</a:t>
            </a:r>
            <a:r>
              <a:rPr lang="en-US" altLang="ko-KR" sz="800" dirty="0">
                <a:solidFill>
                  <a:schemeClr val="tx2"/>
                </a:solidFill>
              </a:rPr>
              <a:t>(python or</a:t>
            </a:r>
            <a:r>
              <a:rPr lang="ko-KR" altLang="en-US" sz="800" dirty="0">
                <a:solidFill>
                  <a:schemeClr val="tx2"/>
                </a:solidFill>
              </a:rPr>
              <a:t> </a:t>
            </a:r>
            <a:r>
              <a:rPr lang="en-US" altLang="ko-KR" sz="800" dirty="0">
                <a:solidFill>
                  <a:schemeClr val="tx2"/>
                </a:solidFill>
              </a:rPr>
              <a:t>java)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schemeClr val="tx2"/>
                </a:solidFill>
              </a:rPr>
              <a:t>표 문장 생성 </a:t>
            </a:r>
            <a:r>
              <a:rPr lang="en-US" altLang="ko-KR" sz="800" dirty="0">
                <a:solidFill>
                  <a:schemeClr val="tx2"/>
                </a:solidFill>
              </a:rPr>
              <a:t>API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schemeClr val="tx2"/>
                </a:solidFill>
              </a:rPr>
              <a:t>Chat GPT </a:t>
            </a:r>
            <a:r>
              <a:rPr lang="ko-KR" altLang="en-US" sz="800" dirty="0">
                <a:solidFill>
                  <a:schemeClr val="tx2"/>
                </a:solidFill>
              </a:rPr>
              <a:t>연동 </a:t>
            </a:r>
            <a:r>
              <a:rPr lang="en-US" altLang="ko-KR" sz="800" dirty="0">
                <a:solidFill>
                  <a:schemeClr val="tx2"/>
                </a:solidFill>
              </a:rPr>
              <a:t>IF or D.CAMP </a:t>
            </a:r>
            <a:r>
              <a:rPr lang="ko-KR" altLang="en-US" sz="800" dirty="0">
                <a:solidFill>
                  <a:schemeClr val="tx2"/>
                </a:solidFill>
              </a:rPr>
              <a:t>직접 연동</a:t>
            </a:r>
            <a:endParaRPr lang="en-US" altLang="ko-KR" sz="800" dirty="0">
              <a:solidFill>
                <a:schemeClr val="tx2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schemeClr val="tx2"/>
                </a:solidFill>
              </a:rPr>
              <a:t>D.CAMP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12834B-A385-919B-FBB1-1308F7AA92A2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전체 플로우</a:t>
            </a:r>
          </a:p>
        </p:txBody>
      </p:sp>
    </p:spTree>
    <p:extLst>
      <p:ext uri="{BB962C8B-B14F-4D97-AF65-F5344CB8AC3E}">
        <p14:creationId xmlns:p14="http://schemas.microsoft.com/office/powerpoint/2010/main" val="7826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목표 달성 현황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/>
        </p:nvGraphicFramePr>
        <p:xfrm>
          <a:off x="272480" y="1628800"/>
          <a:ext cx="9073008" cy="390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041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1036914">
                  <a:extLst>
                    <a:ext uri="{9D8B030D-6E8A-4147-A177-3AD203B41FA5}">
                      <a16:colId xmlns:a16="http://schemas.microsoft.com/office/drawing/2014/main" val="198750255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5068502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3618868192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69303714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1648902566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7880553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15436867"/>
                    </a:ext>
                  </a:extLst>
                </a:gridCol>
                <a:gridCol w="1129185">
                  <a:extLst>
                    <a:ext uri="{9D8B030D-6E8A-4147-A177-3AD203B41FA5}">
                      <a16:colId xmlns:a16="http://schemas.microsoft.com/office/drawing/2014/main" val="2398127641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데이터 상태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비고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최종완료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3573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수집 비율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수집 개수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최종완료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관리자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확인 요청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폐기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55296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기본표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16%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64,000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200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300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600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병합표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조합표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다수정보표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중복생략표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파티션표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선없는표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986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85D3BF07-82D0-F41F-A068-8BB0B3811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241"/>
            <a:ext cx="9906000" cy="4469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기타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플로우차트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309952-F2C7-E7E4-B9FD-6D79980CAA41}"/>
              </a:ext>
            </a:extLst>
          </p:cNvPr>
          <p:cNvSpPr/>
          <p:nvPr/>
        </p:nvSpPr>
        <p:spPr>
          <a:xfrm>
            <a:off x="4953000" y="2540885"/>
            <a:ext cx="1872208" cy="4560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9DC972B-70E5-D40F-4904-92C82DADAB05}"/>
              </a:ext>
            </a:extLst>
          </p:cNvPr>
          <p:cNvSpPr/>
          <p:nvPr/>
        </p:nvSpPr>
        <p:spPr>
          <a:xfrm>
            <a:off x="4664968" y="4632277"/>
            <a:ext cx="1872208" cy="4560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DCB02D-8E1E-D6F7-6D34-5F0F746F3875}"/>
              </a:ext>
            </a:extLst>
          </p:cNvPr>
          <p:cNvSpPr txBox="1"/>
          <p:nvPr/>
        </p:nvSpPr>
        <p:spPr>
          <a:xfrm>
            <a:off x="697550" y="863030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데이터 처리과정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0886E-4651-0866-3E41-2AECAD788B1D}"/>
              </a:ext>
            </a:extLst>
          </p:cNvPr>
          <p:cNvSpPr txBox="1"/>
          <p:nvPr/>
        </p:nvSpPr>
        <p:spPr>
          <a:xfrm>
            <a:off x="5354850" y="43498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5FC78AE-9035-D766-58F8-C01C49F770A6}"/>
              </a:ext>
            </a:extLst>
          </p:cNvPr>
          <p:cNvSpPr/>
          <p:nvPr/>
        </p:nvSpPr>
        <p:spPr>
          <a:xfrm>
            <a:off x="704528" y="1140029"/>
            <a:ext cx="5328592" cy="5841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B42FB-3998-696D-562A-0483D054D232}"/>
              </a:ext>
            </a:extLst>
          </p:cNvPr>
          <p:cNvSpPr txBox="1"/>
          <p:nvPr/>
        </p:nvSpPr>
        <p:spPr>
          <a:xfrm>
            <a:off x="5642882" y="22768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E2604-CF8E-7C9C-135E-88EBED64D5D0}"/>
              </a:ext>
            </a:extLst>
          </p:cNvPr>
          <p:cNvSpPr txBox="1"/>
          <p:nvPr/>
        </p:nvSpPr>
        <p:spPr>
          <a:xfrm>
            <a:off x="2476072" y="3246902"/>
            <a:ext cx="4952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DCAMP_BasicDesign_20230530</a:t>
            </a:r>
          </a:p>
        </p:txBody>
      </p:sp>
    </p:spTree>
    <p:extLst>
      <p:ext uri="{BB962C8B-B14F-4D97-AF65-F5344CB8AC3E}">
        <p14:creationId xmlns:p14="http://schemas.microsoft.com/office/powerpoint/2010/main" val="384129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전체 업무 플로우 및 기능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27303"/>
              </p:ext>
            </p:extLst>
          </p:nvPr>
        </p:nvGraphicFramePr>
        <p:xfrm>
          <a:off x="92868" y="808816"/>
          <a:ext cx="9720265" cy="535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89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562511">
                  <a:extLst>
                    <a:ext uri="{9D8B030D-6E8A-4147-A177-3AD203B41FA5}">
                      <a16:colId xmlns:a16="http://schemas.microsoft.com/office/drawing/2014/main" val="218827316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93902733"/>
                    </a:ext>
                  </a:extLst>
                </a:gridCol>
                <a:gridCol w="1449264">
                  <a:extLst>
                    <a:ext uri="{9D8B030D-6E8A-4147-A177-3AD203B41FA5}">
                      <a16:colId xmlns:a16="http://schemas.microsoft.com/office/drawing/2014/main" val="2224702968"/>
                    </a:ext>
                  </a:extLst>
                </a:gridCol>
                <a:gridCol w="114302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1340844">
                  <a:extLst>
                    <a:ext uri="{9D8B030D-6E8A-4147-A177-3AD203B41FA5}">
                      <a16:colId xmlns:a16="http://schemas.microsoft.com/office/drawing/2014/main" val="708610715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1359739961"/>
                    </a:ext>
                  </a:extLst>
                </a:gridCol>
              </a:tblGrid>
              <a:tr h="3154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업무 주요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플로우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사용자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등록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설정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strike="noStrike" baseline="0" dirty="0">
                          <a:solidFill>
                            <a:schemeClr val="tx1"/>
                          </a:solidFill>
                        </a:rPr>
                        <a:t>업무 및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검수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필요 기능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회원가입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DB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권한 선택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검수자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동일인 식별용 필드 추가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작업자가 검수까지 진행할 경우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작업자는 작업만 검수자는  검수만 가능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작업자가 검수까지 하는 경우에는 검수 아이디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목표 데이터셋 수량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동영상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-. 3D 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단계 설정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POLYGON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POINT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 POINT +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-. </a:t>
                      </a:r>
                      <a:r>
                        <a:rPr lang="en-US" altLang="ko-K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CUBOID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검수단계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권한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검수자에게 프로젝트 권한 부여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파일명 깨짐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해상도 문제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 사이즈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별도 배치처리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동영상의 경우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영상 시간 체크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초기 영상 확인 필요한 경우도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업로드 폴더에서 직접 확인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[NAS &amp; DB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업로드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원시데이터 업로드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동영상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프레임 분할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별도 배치 프로세스 필요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배정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업무별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데이터 배정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[1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및 메타정보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메타정보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Viewing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공통 가공 단계</a:t>
                      </a: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가공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검수 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공통 검수 단계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가공 결과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완료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반려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마지막 단계 검수 완료 시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 최종 검수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최종 완료 대상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정상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 표기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데이터는 상황에 따른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 확인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수정 권한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파싱해서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확인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초기화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기존 데이터 폐기 후 파일명 변경 하여 재작업 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번 정산해줌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폐기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가공완료건수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0">
                        <a:buFont typeface="Arial" panose="020B0604020202020204" pitchFamily="34" charset="0"/>
                        <a:buChar char="•"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검수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검수완료건수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검수단가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결과 엑셀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프로젝트별 업무 결과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29521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권한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65619"/>
                  </a:ext>
                </a:extLst>
              </a:tr>
              <a:tr h="295219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일반 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20194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워커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14895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913440" y="548680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05108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(NAS </a:t>
            </a:r>
            <a:r>
              <a:rPr lang="ko-KR" altLang="en-US" sz="1300" b="1" dirty="0"/>
              <a:t>데이터 폴더 구조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66373"/>
              </p:ext>
            </p:extLst>
          </p:nvPr>
        </p:nvGraphicFramePr>
        <p:xfrm>
          <a:off x="306908" y="1124744"/>
          <a:ext cx="9239052" cy="280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24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1066365">
                  <a:extLst>
                    <a:ext uri="{9D8B030D-6E8A-4147-A177-3AD203B41FA5}">
                      <a16:colId xmlns:a16="http://schemas.microsoft.com/office/drawing/2014/main" val="984808836"/>
                    </a:ext>
                  </a:extLst>
                </a:gridCol>
                <a:gridCol w="1316177">
                  <a:extLst>
                    <a:ext uri="{9D8B030D-6E8A-4147-A177-3AD203B41FA5}">
                      <a16:colId xmlns:a16="http://schemas.microsoft.com/office/drawing/2014/main" val="2574498855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4047535994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2090404">
                  <a:extLst>
                    <a:ext uri="{9D8B030D-6E8A-4147-A177-3AD203B41FA5}">
                      <a16:colId xmlns:a16="http://schemas.microsoft.com/office/drawing/2014/main" val="1864676087"/>
                    </a:ext>
                  </a:extLst>
                </a:gridCol>
              </a:tblGrid>
              <a:tr h="315440"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NAS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폴더 구조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315440">
                <a:tc gridSpan="3"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93400"/>
                  </a:ext>
                </a:extLst>
              </a:tr>
              <a:tr h="418663">
                <a:tc rowSpan="5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/{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식별자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/raw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895645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→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62667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/1.Dataset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폴더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17614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/2.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라벨링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추출된 </a:t>
                      </a:r>
                      <a:r>
                        <a:rPr lang="en-US" altLang="ko-KR" sz="1000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 저장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76265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625408" y="847204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23952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상태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2B08AD5-657B-5D2C-FF85-4108C14A1FE5}"/>
              </a:ext>
            </a:extLst>
          </p:cNvPr>
          <p:cNvSpPr txBox="1"/>
          <p:nvPr/>
        </p:nvSpPr>
        <p:spPr>
          <a:xfrm>
            <a:off x="200471" y="5517232"/>
            <a:ext cx="9433049" cy="89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검수 오류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관리자가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＂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 데이터에 대해 랜덤하게 최종 검수를 진행 후 오류 처리한 데이터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상태 코드와는 별도로 관리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및 데이터 배정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중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/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수량 채워지면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목표 수량 달성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※1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는 예외 처리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 없음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검수자부터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792EC6EB-F95D-489A-A505-52BB4563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324280"/>
              </p:ext>
            </p:extLst>
          </p:nvPr>
        </p:nvGraphicFramePr>
        <p:xfrm>
          <a:off x="200472" y="620688"/>
          <a:ext cx="9441189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312">
                  <a:extLst>
                    <a:ext uri="{9D8B030D-6E8A-4147-A177-3AD203B41FA5}">
                      <a16:colId xmlns:a16="http://schemas.microsoft.com/office/drawing/2014/main" val="956558635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249289676"/>
                    </a:ext>
                  </a:extLst>
                </a:gridCol>
                <a:gridCol w="973727">
                  <a:extLst>
                    <a:ext uri="{9D8B030D-6E8A-4147-A177-3AD203B41FA5}">
                      <a16:colId xmlns:a16="http://schemas.microsoft.com/office/drawing/2014/main" val="2267425768"/>
                    </a:ext>
                  </a:extLst>
                </a:gridCol>
                <a:gridCol w="742760">
                  <a:extLst>
                    <a:ext uri="{9D8B030D-6E8A-4147-A177-3AD203B41FA5}">
                      <a16:colId xmlns:a16="http://schemas.microsoft.com/office/drawing/2014/main" val="3782321390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797125662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956508497"/>
                    </a:ext>
                  </a:extLst>
                </a:gridCol>
                <a:gridCol w="4382282">
                  <a:extLst>
                    <a:ext uri="{9D8B030D-6E8A-4147-A177-3AD203B41FA5}">
                      <a16:colId xmlns:a16="http://schemas.microsoft.com/office/drawing/2014/main" val="43876248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data_dtl_status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8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대기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5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WAIT</a:t>
                      </a:r>
                      <a:endParaRPr lang="ko-KR" altLang="en-US" sz="105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에 원시데이터 업로드 직후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255146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ING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ASSIGN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해당 단계 내 가공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1~M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차의 작업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 모두 배정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1927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TEMP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일부 작업 후 임시저장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4506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REQ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1~M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작업 완료 후 검수 요청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(M-1)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검수자가 검수 완료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[M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346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반려 버튼 클릭 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  <a:endParaRPr lang="en-US" altLang="ko-KR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M(M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≠1)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[(M-1)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차 검수자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46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WAIT</a:t>
                      </a:r>
                      <a:endParaRPr lang="ko-KR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완료 버튼 클릭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&amp; (if)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마지막 단계의 마지막 검수 차수가 아닐 때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해당 단계 내 마지막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최종</a:t>
                      </a: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검수 완료 버튼 클릭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마지막 단계의 마지막 검수 차수일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03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작업 중에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모든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 목록에서 제외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후 작업 재개할 수 있음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872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DISCARD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관리자가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또는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최종 검수 오류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건에 대해 폐기 처리했을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244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28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작업자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검수자 데이터 </a:t>
            </a:r>
            <a:r>
              <a:rPr lang="en-US" altLang="ko-KR" sz="1300" b="1" dirty="0"/>
              <a:t>TO-DO/REJECT </a:t>
            </a:r>
            <a:r>
              <a:rPr lang="ko-KR" altLang="en-US" sz="1300" b="1" dirty="0"/>
              <a:t>목록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D1B56478-E0E2-EAA6-B02D-3824F7625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009490"/>
              </p:ext>
            </p:extLst>
          </p:nvPr>
        </p:nvGraphicFramePr>
        <p:xfrm>
          <a:off x="488504" y="1268760"/>
          <a:ext cx="87849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724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747885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2810137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2017229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TO-DO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>
                          <a:solidFill>
                            <a:schemeClr val="tx1"/>
                          </a:solidFill>
                        </a:rPr>
                        <a:t>관리자의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배정 완료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38E09A-D76D-1634-331B-DB1C2C6E56D7}"/>
              </a:ext>
            </a:extLst>
          </p:cNvPr>
          <p:cNvSpPr txBox="1"/>
          <p:nvPr/>
        </p:nvSpPr>
        <p:spPr>
          <a:xfrm>
            <a:off x="416496" y="851464"/>
            <a:ext cx="2383986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28030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 배정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4536504" cy="4032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365130" y="1439198"/>
            <a:ext cx="1152128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3547505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1</a:t>
            </a:r>
            <a:r>
              <a:rPr lang="ko-KR" altLang="en-US" sz="1100" dirty="0">
                <a:solidFill>
                  <a:schemeClr val="tx1"/>
                </a:solidFill>
              </a:rPr>
              <a:t>단계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70354"/>
              </p:ext>
            </p:extLst>
          </p:nvPr>
        </p:nvGraphicFramePr>
        <p:xfrm>
          <a:off x="466369" y="2471890"/>
          <a:ext cx="4213807" cy="232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23">
                  <a:extLst>
                    <a:ext uri="{9D8B030D-6E8A-4147-A177-3AD203B41FA5}">
                      <a16:colId xmlns:a16="http://schemas.microsoft.com/office/drawing/2014/main" val="1376763486"/>
                    </a:ext>
                  </a:extLst>
                </a:gridCol>
                <a:gridCol w="589523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641428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393333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F76371-2903-1E7C-CD5E-E62FF7D980CF}"/>
              </a:ext>
            </a:extLst>
          </p:cNvPr>
          <p:cNvSpPr/>
          <p:nvPr/>
        </p:nvSpPr>
        <p:spPr>
          <a:xfrm>
            <a:off x="1365130" y="1789656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100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CDFB33-F36D-943E-822C-8699B70FD2D6}"/>
              </a:ext>
            </a:extLst>
          </p:cNvPr>
          <p:cNvSpPr txBox="1"/>
          <p:nvPr/>
        </p:nvSpPr>
        <p:spPr>
          <a:xfrm>
            <a:off x="394360" y="1789656"/>
            <a:ext cx="97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수량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CFAF546-5E15-4B42-E384-0676C2113E8F}"/>
              </a:ext>
            </a:extLst>
          </p:cNvPr>
          <p:cNvSpPr/>
          <p:nvPr/>
        </p:nvSpPr>
        <p:spPr>
          <a:xfrm>
            <a:off x="4143787" y="1794694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조회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3C4445-07CC-F3AF-7D54-04A16DD84E54}"/>
              </a:ext>
            </a:extLst>
          </p:cNvPr>
          <p:cNvSpPr/>
          <p:nvPr/>
        </p:nvSpPr>
        <p:spPr>
          <a:xfrm>
            <a:off x="682393" y="2517476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CB7D3B3-D82D-9CAC-3E42-F373CACCE7A9}"/>
              </a:ext>
            </a:extLst>
          </p:cNvPr>
          <p:cNvSpPr/>
          <p:nvPr/>
        </p:nvSpPr>
        <p:spPr>
          <a:xfrm>
            <a:off x="682393" y="2889767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BBEF2B7-52BE-B828-8269-8FE5D4D927F9}"/>
              </a:ext>
            </a:extLst>
          </p:cNvPr>
          <p:cNvSpPr/>
          <p:nvPr/>
        </p:nvSpPr>
        <p:spPr>
          <a:xfrm>
            <a:off x="682393" y="328498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3A21831-1D3D-3542-5E9D-D8E75B4F854E}"/>
              </a:ext>
            </a:extLst>
          </p:cNvPr>
          <p:cNvSpPr/>
          <p:nvPr/>
        </p:nvSpPr>
        <p:spPr>
          <a:xfrm>
            <a:off x="682393" y="368185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D609EC35-1CA7-92E7-513F-0683DBCE5285}"/>
              </a:ext>
            </a:extLst>
          </p:cNvPr>
          <p:cNvSpPr/>
          <p:nvPr/>
        </p:nvSpPr>
        <p:spPr>
          <a:xfrm>
            <a:off x="4129427" y="4907683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배정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C926B2E9-E1C9-7E7C-66E9-7723F5374B8B}"/>
              </a:ext>
            </a:extLst>
          </p:cNvPr>
          <p:cNvSpPr/>
          <p:nvPr/>
        </p:nvSpPr>
        <p:spPr>
          <a:xfrm>
            <a:off x="5451057" y="1439198"/>
            <a:ext cx="3932392" cy="3550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E1AE858-79FE-1651-CE72-642F2B52E709}"/>
              </a:ext>
            </a:extLst>
          </p:cNvPr>
          <p:cNvSpPr/>
          <p:nvPr/>
        </p:nvSpPr>
        <p:spPr>
          <a:xfrm>
            <a:off x="6587915" y="1869434"/>
            <a:ext cx="92605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C373CA-335F-9ABD-98F3-590765EC38BB}"/>
              </a:ext>
            </a:extLst>
          </p:cNvPr>
          <p:cNvSpPr txBox="1"/>
          <p:nvPr/>
        </p:nvSpPr>
        <p:spPr>
          <a:xfrm>
            <a:off x="5572436" y="1869435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31C05A9-A866-14AE-9918-7AE6EC2602D4}"/>
              </a:ext>
            </a:extLst>
          </p:cNvPr>
          <p:cNvSpPr/>
          <p:nvPr/>
        </p:nvSpPr>
        <p:spPr>
          <a:xfrm>
            <a:off x="8343404" y="1869434"/>
            <a:ext cx="97076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1</a:t>
            </a:r>
            <a:r>
              <a:rPr lang="ko-KR" altLang="en-US" sz="1100" dirty="0">
                <a:solidFill>
                  <a:schemeClr val="tx1"/>
                </a:solidFill>
              </a:rPr>
              <a:t>단계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14B913-22E6-7BD0-CC8E-B424B044E047}"/>
              </a:ext>
            </a:extLst>
          </p:cNvPr>
          <p:cNvSpPr txBox="1"/>
          <p:nvPr/>
        </p:nvSpPr>
        <p:spPr>
          <a:xfrm>
            <a:off x="7444643" y="1869435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926ED30-2C63-2270-B9E8-F08BD735D82D}"/>
              </a:ext>
            </a:extLst>
          </p:cNvPr>
          <p:cNvSpPr/>
          <p:nvPr/>
        </p:nvSpPr>
        <p:spPr>
          <a:xfrm>
            <a:off x="6587915" y="2219893"/>
            <a:ext cx="2726258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20M_2023XXXX</a:t>
            </a:r>
            <a:r>
              <a:rPr lang="ko-KR" altLang="en-US" sz="1100" dirty="0">
                <a:solidFill>
                  <a:schemeClr val="tx1"/>
                </a:solidFill>
              </a:rPr>
              <a:t> 외 </a:t>
            </a:r>
            <a:r>
              <a:rPr lang="en-US" altLang="ko-KR" sz="1100" dirty="0">
                <a:solidFill>
                  <a:schemeClr val="tx1"/>
                </a:solidFill>
              </a:rPr>
              <a:t>99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7D6D62-4E5C-07CC-B198-6BBB15A251D5}"/>
              </a:ext>
            </a:extLst>
          </p:cNvPr>
          <p:cNvSpPr txBox="1"/>
          <p:nvPr/>
        </p:nvSpPr>
        <p:spPr>
          <a:xfrm>
            <a:off x="5572435" y="2219893"/>
            <a:ext cx="1108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데이터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0E28B56-D7F7-0523-F73F-A47EBC944620}"/>
              </a:ext>
            </a:extLst>
          </p:cNvPr>
          <p:cNvSpPr/>
          <p:nvPr/>
        </p:nvSpPr>
        <p:spPr>
          <a:xfrm>
            <a:off x="8409385" y="4624761"/>
            <a:ext cx="799914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165AFA-771E-BBCF-962E-91B70BAC3CF8}"/>
              </a:ext>
            </a:extLst>
          </p:cNvPr>
          <p:cNvSpPr txBox="1"/>
          <p:nvPr/>
        </p:nvSpPr>
        <p:spPr>
          <a:xfrm>
            <a:off x="5572435" y="1538579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팝업</a:t>
            </a:r>
            <a:endParaRPr lang="ko-KR" altLang="en-US" sz="11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E61296-A985-0051-89E0-65EB5F33A042}"/>
              </a:ext>
            </a:extLst>
          </p:cNvPr>
          <p:cNvSpPr txBox="1"/>
          <p:nvPr/>
        </p:nvSpPr>
        <p:spPr>
          <a:xfrm>
            <a:off x="6008830" y="2774482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/>
              <a:t>작업자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16E281-2080-4425-136D-481F4E721516}"/>
              </a:ext>
            </a:extLst>
          </p:cNvPr>
          <p:cNvSpPr txBox="1"/>
          <p:nvPr/>
        </p:nvSpPr>
        <p:spPr>
          <a:xfrm>
            <a:off x="6008830" y="3091014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1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D75939-8083-E985-A421-E48F44B230CC}"/>
              </a:ext>
            </a:extLst>
          </p:cNvPr>
          <p:cNvSpPr txBox="1"/>
          <p:nvPr/>
        </p:nvSpPr>
        <p:spPr>
          <a:xfrm>
            <a:off x="6008830" y="340754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차 검수자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C9F092-E88E-FF41-B76F-770FDB6CB41F}"/>
              </a:ext>
            </a:extLst>
          </p:cNvPr>
          <p:cNvSpPr txBox="1"/>
          <p:nvPr/>
        </p:nvSpPr>
        <p:spPr>
          <a:xfrm>
            <a:off x="6008830" y="3724078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F88567-01F0-7651-0901-2449D6AB5BB0}"/>
              </a:ext>
            </a:extLst>
          </p:cNvPr>
          <p:cNvSpPr txBox="1"/>
          <p:nvPr/>
        </p:nvSpPr>
        <p:spPr>
          <a:xfrm>
            <a:off x="6008830" y="403148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N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C64BE7F-673F-E5C2-2833-F0011738F3CD}"/>
              </a:ext>
            </a:extLst>
          </p:cNvPr>
          <p:cNvSpPr/>
          <p:nvPr/>
        </p:nvSpPr>
        <p:spPr>
          <a:xfrm>
            <a:off x="7329264" y="278204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32C7792-5A55-CD5D-EB94-6EC88F2BF54B}"/>
              </a:ext>
            </a:extLst>
          </p:cNvPr>
          <p:cNvGrpSpPr/>
          <p:nvPr/>
        </p:nvGrpSpPr>
        <p:grpSpPr>
          <a:xfrm rot="1545935">
            <a:off x="7371289" y="2846246"/>
            <a:ext cx="119570" cy="108757"/>
            <a:chOff x="5644443" y="5661248"/>
            <a:chExt cx="316669" cy="288032"/>
          </a:xfrm>
        </p:grpSpPr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87506D70-37CB-9C19-053E-AE108F0EF332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274A0170-2D84-465F-6FBD-A7F212F48E30}"/>
                </a:ext>
              </a:extLst>
            </p:cNvPr>
            <p:cNvCxnSpPr>
              <a:cxnSpLocks/>
              <a:stCxn id="39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E0B31FE-F684-0B33-0DC2-3D94D3EF7713}"/>
              </a:ext>
            </a:extLst>
          </p:cNvPr>
          <p:cNvSpPr/>
          <p:nvPr/>
        </p:nvSpPr>
        <p:spPr>
          <a:xfrm>
            <a:off x="7329264" y="3093570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8E8BA89-7056-1078-0939-41467D6B1189}"/>
              </a:ext>
            </a:extLst>
          </p:cNvPr>
          <p:cNvGrpSpPr/>
          <p:nvPr/>
        </p:nvGrpSpPr>
        <p:grpSpPr>
          <a:xfrm rot="1545935">
            <a:off x="7371289" y="3157769"/>
            <a:ext cx="119570" cy="108757"/>
            <a:chOff x="5644443" y="5661248"/>
            <a:chExt cx="316669" cy="288032"/>
          </a:xfrm>
        </p:grpSpPr>
        <p:sp>
          <p:nvSpPr>
            <p:cNvPr id="47" name="타원 46">
              <a:extLst>
                <a:ext uri="{FF2B5EF4-FFF2-40B4-BE49-F238E27FC236}">
                  <a16:creationId xmlns:a16="http://schemas.microsoft.com/office/drawing/2014/main" id="{32F73730-0284-EC52-BED1-5FD68B1B4EB4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12FB484B-9E67-9B14-2999-9CD0425D419A}"/>
                </a:ext>
              </a:extLst>
            </p:cNvPr>
            <p:cNvCxnSpPr>
              <a:cxnSpLocks/>
              <a:stCxn id="47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142F4172-EBDE-E43E-0654-C06CF7976616}"/>
              </a:ext>
            </a:extLst>
          </p:cNvPr>
          <p:cNvSpPr/>
          <p:nvPr/>
        </p:nvSpPr>
        <p:spPr>
          <a:xfrm>
            <a:off x="7329264" y="40441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31708809-7A0D-21FD-13B6-B88954E8C994}"/>
              </a:ext>
            </a:extLst>
          </p:cNvPr>
          <p:cNvGrpSpPr/>
          <p:nvPr/>
        </p:nvGrpSpPr>
        <p:grpSpPr>
          <a:xfrm rot="1545935">
            <a:off x="7371289" y="4108334"/>
            <a:ext cx="119570" cy="108757"/>
            <a:chOff x="5644443" y="5661248"/>
            <a:chExt cx="316669" cy="288032"/>
          </a:xfrm>
        </p:grpSpPr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D53A573F-97BD-EFEE-831B-BB6F51A818DC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351EDA39-FF62-BB5E-ED29-D1C0B06100B8}"/>
                </a:ext>
              </a:extLst>
            </p:cNvPr>
            <p:cNvCxnSpPr>
              <a:cxnSpLocks/>
              <a:stCxn id="51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3F43033-F1AE-E6E0-9DEB-FB08385BA940}"/>
              </a:ext>
            </a:extLst>
          </p:cNvPr>
          <p:cNvSpPr txBox="1"/>
          <p:nvPr/>
        </p:nvSpPr>
        <p:spPr>
          <a:xfrm>
            <a:off x="5545346" y="5187685"/>
            <a:ext cx="3523722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 내에 겹치는 작업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있으면 오류 처리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u="sng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모두 지정해야 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버튼 활성화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A59494-37CE-C98B-A405-E78AA39CCD59}"/>
              </a:ext>
            </a:extLst>
          </p:cNvPr>
          <p:cNvSpPr txBox="1"/>
          <p:nvPr/>
        </p:nvSpPr>
        <p:spPr>
          <a:xfrm>
            <a:off x="328940" y="5376544"/>
            <a:ext cx="2669320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상세 상태가 </a:t>
            </a: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배정 대기</a:t>
            </a: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 목록 노출</a:t>
            </a:r>
            <a:endParaRPr lang="en-US" altLang="ko-KR" sz="9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꺾인 연결선[E] 4">
            <a:extLst>
              <a:ext uri="{FF2B5EF4-FFF2-40B4-BE49-F238E27FC236}">
                <a16:creationId xmlns:a16="http://schemas.microsoft.com/office/drawing/2014/main" id="{77AFC9A1-7F21-194A-E5A1-17922772BA7C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 flipV="1">
            <a:off x="4685272" y="3214254"/>
            <a:ext cx="765785" cy="1798922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0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관리자 전체 데이터 조회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9151944" cy="4536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496616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4016896" y="1461991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상태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527525"/>
              </p:ext>
            </p:extLst>
          </p:nvPr>
        </p:nvGraphicFramePr>
        <p:xfrm>
          <a:off x="394358" y="3001921"/>
          <a:ext cx="8879120" cy="244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17">
                  <a:extLst>
                    <a:ext uri="{9D8B030D-6E8A-4147-A177-3AD203B41FA5}">
                      <a16:colId xmlns:a16="http://schemas.microsoft.com/office/drawing/2014/main" val="537032006"/>
                    </a:ext>
                  </a:extLst>
                </a:gridCol>
                <a:gridCol w="518484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151065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293219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  <a:gridCol w="814761">
                  <a:extLst>
                    <a:ext uri="{9D8B030D-6E8A-4147-A177-3AD203B41FA5}">
                      <a16:colId xmlns:a16="http://schemas.microsoft.com/office/drawing/2014/main" val="290368079"/>
                    </a:ext>
                  </a:extLst>
                </a:gridCol>
                <a:gridCol w="743944">
                  <a:extLst>
                    <a:ext uri="{9D8B030D-6E8A-4147-A177-3AD203B41FA5}">
                      <a16:colId xmlns:a16="http://schemas.microsoft.com/office/drawing/2014/main" val="46377040"/>
                    </a:ext>
                  </a:extLst>
                </a:gridCol>
                <a:gridCol w="1051254">
                  <a:extLst>
                    <a:ext uri="{9D8B030D-6E8A-4147-A177-3AD203B41FA5}">
                      <a16:colId xmlns:a16="http://schemas.microsoft.com/office/drawing/2014/main" val="1820288271"/>
                    </a:ext>
                  </a:extLst>
                </a:gridCol>
                <a:gridCol w="560668">
                  <a:extLst>
                    <a:ext uri="{9D8B030D-6E8A-4147-A177-3AD203B41FA5}">
                      <a16:colId xmlns:a16="http://schemas.microsoft.com/office/drawing/2014/main" val="244077789"/>
                    </a:ext>
                  </a:extLst>
                </a:gridCol>
                <a:gridCol w="1037916">
                  <a:extLst>
                    <a:ext uri="{9D8B030D-6E8A-4147-A177-3AD203B41FA5}">
                      <a16:colId xmlns:a16="http://schemas.microsoft.com/office/drawing/2014/main" val="2480494429"/>
                    </a:ext>
                  </a:extLst>
                </a:gridCol>
                <a:gridCol w="1314692">
                  <a:extLst>
                    <a:ext uri="{9D8B030D-6E8A-4147-A177-3AD203B41FA5}">
                      <a16:colId xmlns:a16="http://schemas.microsoft.com/office/drawing/2014/main" val="354928816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 </a:t>
                      </a: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다중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076BE2CA-4FBE-CB0C-488B-100FC9E44BFD}"/>
              </a:ext>
            </a:extLst>
          </p:cNvPr>
          <p:cNvSpPr/>
          <p:nvPr/>
        </p:nvSpPr>
        <p:spPr>
          <a:xfrm>
            <a:off x="7113240" y="14526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4557F4-B62C-4168-DF3F-71AD98634836}"/>
              </a:ext>
            </a:extLst>
          </p:cNvPr>
          <p:cNvSpPr txBox="1"/>
          <p:nvPr/>
        </p:nvSpPr>
        <p:spPr>
          <a:xfrm>
            <a:off x="5580938" y="1429842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상세 상태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13D1D32-4C53-65B1-1577-7BACA1EA37DB}"/>
              </a:ext>
            </a:extLst>
          </p:cNvPr>
          <p:cNvSpPr/>
          <p:nvPr/>
        </p:nvSpPr>
        <p:spPr>
          <a:xfrm>
            <a:off x="1496616" y="2214002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 </a:t>
            </a:r>
            <a:r>
              <a:rPr lang="en-US" altLang="ko-KR" sz="1100" dirty="0">
                <a:solidFill>
                  <a:schemeClr val="tx1"/>
                </a:solidFill>
              </a:rPr>
              <a:t>    </a:t>
            </a:r>
            <a:r>
              <a:rPr lang="ko-KR" altLang="en-US" sz="1100" dirty="0">
                <a:solidFill>
                  <a:schemeClr val="tx1"/>
                </a:solidFill>
              </a:rPr>
              <a:t>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D99F8DB-18AF-6218-5E34-E79A144C8C2D}"/>
              </a:ext>
            </a:extLst>
          </p:cNvPr>
          <p:cNvSpPr txBox="1"/>
          <p:nvPr/>
        </p:nvSpPr>
        <p:spPr>
          <a:xfrm>
            <a:off x="424856" y="220555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검색어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FFCCD771-E3F9-447E-B9B1-CF085B157AA2}"/>
              </a:ext>
            </a:extLst>
          </p:cNvPr>
          <p:cNvSpPr/>
          <p:nvPr/>
        </p:nvSpPr>
        <p:spPr>
          <a:xfrm>
            <a:off x="2862600" y="2204863"/>
            <a:ext cx="4178632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1F8CA9-63F0-756B-9EBF-5F08F526DFC3}"/>
              </a:ext>
            </a:extLst>
          </p:cNvPr>
          <p:cNvSpPr txBox="1"/>
          <p:nvPr/>
        </p:nvSpPr>
        <p:spPr>
          <a:xfrm>
            <a:off x="268597" y="5867690"/>
            <a:ext cx="9552615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해당 화면은 관리자 권한만 조회 가능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!!))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45DF60C0-D8CD-6CF9-2575-F76AF2AE3725}"/>
              </a:ext>
            </a:extLst>
          </p:cNvPr>
          <p:cNvSpPr/>
          <p:nvPr/>
        </p:nvSpPr>
        <p:spPr>
          <a:xfrm>
            <a:off x="8049344" y="4715281"/>
            <a:ext cx="611430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초기화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BD044D9-6E0A-E86E-45AE-C4A795FE5039}"/>
              </a:ext>
            </a:extLst>
          </p:cNvPr>
          <p:cNvSpPr/>
          <p:nvPr/>
        </p:nvSpPr>
        <p:spPr>
          <a:xfrm>
            <a:off x="8718277" y="4715281"/>
            <a:ext cx="505314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원복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33A7D1A-54BB-4687-501B-F15DD456E327}"/>
              </a:ext>
            </a:extLst>
          </p:cNvPr>
          <p:cNvSpPr/>
          <p:nvPr/>
        </p:nvSpPr>
        <p:spPr>
          <a:xfrm>
            <a:off x="1496616" y="180380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14D856-D7ED-2D2F-01DF-8A801A426613}"/>
              </a:ext>
            </a:extLst>
          </p:cNvPr>
          <p:cNvSpPr txBox="1"/>
          <p:nvPr/>
        </p:nvSpPr>
        <p:spPr>
          <a:xfrm>
            <a:off x="394360" y="1803807"/>
            <a:ext cx="1246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관리자  확인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0A9698-9012-83C6-1CB0-02D0F5487AB0}"/>
              </a:ext>
            </a:extLst>
          </p:cNvPr>
          <p:cNvSpPr/>
          <p:nvPr/>
        </p:nvSpPr>
        <p:spPr>
          <a:xfrm>
            <a:off x="466369" y="30689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53F369B-CEFC-6A38-02EA-898B4483738C}"/>
              </a:ext>
            </a:extLst>
          </p:cNvPr>
          <p:cNvSpPr/>
          <p:nvPr/>
        </p:nvSpPr>
        <p:spPr>
          <a:xfrm>
            <a:off x="466369" y="3534953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305F828-1BB6-B29E-E9F4-D18FADCA7E04}"/>
              </a:ext>
            </a:extLst>
          </p:cNvPr>
          <p:cNvSpPr/>
          <p:nvPr/>
        </p:nvSpPr>
        <p:spPr>
          <a:xfrm>
            <a:off x="466369" y="3948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A21B495-F902-FC4E-5096-0FA1B82C341B}"/>
              </a:ext>
            </a:extLst>
          </p:cNvPr>
          <p:cNvSpPr/>
          <p:nvPr/>
        </p:nvSpPr>
        <p:spPr>
          <a:xfrm>
            <a:off x="466369" y="436143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C757E2A-F49D-5DE0-610A-165A5954BEB5}"/>
              </a:ext>
            </a:extLst>
          </p:cNvPr>
          <p:cNvSpPr/>
          <p:nvPr/>
        </p:nvSpPr>
        <p:spPr>
          <a:xfrm>
            <a:off x="466369" y="47834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BB496DF-AC86-00BA-BBC8-D9C0D10BAD20}"/>
              </a:ext>
            </a:extLst>
          </p:cNvPr>
          <p:cNvSpPr/>
          <p:nvPr/>
        </p:nvSpPr>
        <p:spPr>
          <a:xfrm>
            <a:off x="466369" y="5157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F937339E-259C-73B6-038C-37CE2866932E}"/>
              </a:ext>
            </a:extLst>
          </p:cNvPr>
          <p:cNvSpPr/>
          <p:nvPr/>
        </p:nvSpPr>
        <p:spPr>
          <a:xfrm>
            <a:off x="396646" y="2683768"/>
            <a:ext cx="1604026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</a:t>
            </a:r>
            <a:r>
              <a:rPr lang="en-US" altLang="ko-KR" sz="1100" dirty="0">
                <a:solidFill>
                  <a:schemeClr val="tx1"/>
                </a:solidFill>
              </a:rPr>
              <a:t>/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검수자</a:t>
            </a:r>
            <a:r>
              <a:rPr lang="ko-KR" altLang="en-US" sz="1100" dirty="0">
                <a:solidFill>
                  <a:schemeClr val="tx1"/>
                </a:solidFill>
              </a:rPr>
              <a:t> 변경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8B89687-C1F8-C36B-5A2B-BD05E62BC885}"/>
              </a:ext>
            </a:extLst>
          </p:cNvPr>
          <p:cNvSpPr/>
          <p:nvPr/>
        </p:nvSpPr>
        <p:spPr>
          <a:xfrm>
            <a:off x="7255088" y="2204863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</p:spTree>
    <p:extLst>
      <p:ext uri="{BB962C8B-B14F-4D97-AF65-F5344CB8AC3E}">
        <p14:creationId xmlns:p14="http://schemas.microsoft.com/office/powerpoint/2010/main" val="404892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17511"/>
              </p:ext>
            </p:extLst>
          </p:nvPr>
        </p:nvGraphicFramePr>
        <p:xfrm>
          <a:off x="92869" y="2518645"/>
          <a:ext cx="972026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60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69391464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360500669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96257075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868607558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17645231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6435549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402413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로그인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 요청일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완료일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정산 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F7162-03FC-1315-34C0-7F380494826E}"/>
              </a:ext>
            </a:extLst>
          </p:cNvPr>
          <p:cNvSpPr txBox="1"/>
          <p:nvPr/>
        </p:nvSpPr>
        <p:spPr>
          <a:xfrm>
            <a:off x="5457839" y="1382730"/>
            <a:ext cx="10310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전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중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완료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 요청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포기</a:t>
            </a: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6546F-EA7F-5221-CCFF-F575A3C4C7A7}"/>
              </a:ext>
            </a:extLst>
          </p:cNvPr>
          <p:cNvSpPr txBox="1"/>
          <p:nvPr/>
        </p:nvSpPr>
        <p:spPr>
          <a:xfrm>
            <a:off x="7438439" y="1382730"/>
            <a:ext cx="7296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2444190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6356DAF-B5B4-0A85-B68D-663B34A30854}"/>
              </a:ext>
            </a:extLst>
          </p:cNvPr>
          <p:cNvSpPr/>
          <p:nvPr/>
        </p:nvSpPr>
        <p:spPr>
          <a:xfrm>
            <a:off x="3452302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작업자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86FAF92-24FC-F219-0959-75BC6589E106}"/>
              </a:ext>
            </a:extLst>
          </p:cNvPr>
          <p:cNvSpPr/>
          <p:nvPr/>
        </p:nvSpPr>
        <p:spPr>
          <a:xfrm>
            <a:off x="5457839" y="1132324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 상태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1E4504-2098-1E04-69CD-9966374386D5}"/>
              </a:ext>
            </a:extLst>
          </p:cNvPr>
          <p:cNvSpPr/>
          <p:nvPr/>
        </p:nvSpPr>
        <p:spPr>
          <a:xfrm>
            <a:off x="6521619" y="112961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검수자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CCD8BC-9B7F-69FD-8D87-1E80CB23B240}"/>
              </a:ext>
            </a:extLst>
          </p:cNvPr>
          <p:cNvSpPr/>
          <p:nvPr/>
        </p:nvSpPr>
        <p:spPr>
          <a:xfrm>
            <a:off x="7530514" y="1134392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 상태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7776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20858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89050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2360712" y="1368688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DA5268-6EE4-584B-E86C-23CBE6FF8C64}"/>
              </a:ext>
            </a:extLst>
          </p:cNvPr>
          <p:cNvSpPr txBox="1"/>
          <p:nvPr/>
        </p:nvSpPr>
        <p:spPr>
          <a:xfrm>
            <a:off x="3387939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63A7E0-B2A0-4D3E-0EEC-1924C408814E}"/>
              </a:ext>
            </a:extLst>
          </p:cNvPr>
          <p:cNvSpPr txBox="1"/>
          <p:nvPr/>
        </p:nvSpPr>
        <p:spPr>
          <a:xfrm>
            <a:off x="6461270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7F59BC-FFB5-71ED-8AA1-05B6B467E236}"/>
              </a:ext>
            </a:extLst>
          </p:cNvPr>
          <p:cNvSpPr/>
          <p:nvPr/>
        </p:nvSpPr>
        <p:spPr>
          <a:xfrm>
            <a:off x="4491894" y="112243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가공유형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DA743-EFE3-E0EB-D9C8-E0BA7D8FAAA3}"/>
              </a:ext>
            </a:extLst>
          </p:cNvPr>
          <p:cNvSpPr txBox="1"/>
          <p:nvPr/>
        </p:nvSpPr>
        <p:spPr>
          <a:xfrm>
            <a:off x="4427531" y="1380854"/>
            <a:ext cx="11144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바운딩박스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폴리곤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키포인트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30A0F-89E9-6900-47F2-BD1973AF84CB}"/>
              </a:ext>
            </a:extLst>
          </p:cNvPr>
          <p:cNvSpPr txBox="1"/>
          <p:nvPr/>
        </p:nvSpPr>
        <p:spPr>
          <a:xfrm>
            <a:off x="132513" y="1462910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0DBF779-D92C-2F11-FA8C-2DAD8AEED48F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37ED45-F800-5FC6-300E-E52D1F9B88AA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9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통계</a:t>
            </a:r>
            <a:r>
              <a:rPr lang="en-US" altLang="ko-KR" sz="1300" b="1" dirty="0"/>
              <a:t>) &gt; </a:t>
            </a:r>
            <a:r>
              <a:rPr lang="ko-KR" altLang="en-US" sz="1300" b="1" dirty="0"/>
              <a:t>추후 확인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18227"/>
              </p:ext>
            </p:extLst>
          </p:nvPr>
        </p:nvGraphicFramePr>
        <p:xfrm>
          <a:off x="92868" y="2518645"/>
          <a:ext cx="9720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628548476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월일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키포인트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통계 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7171144" y="1121907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53189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66271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134463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7087666" y="1363050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042B8-3688-6A0D-ED54-CC0EA5791B0F}"/>
              </a:ext>
            </a:extLst>
          </p:cNvPr>
          <p:cNvSpPr txBox="1"/>
          <p:nvPr/>
        </p:nvSpPr>
        <p:spPr>
          <a:xfrm>
            <a:off x="663859" y="1418735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61F5C31-F460-BE78-5DCB-2DF7846A83BE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5D3496F-CB0E-BBCD-4540-A7BB2AEFE5DC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3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10759</TotalTime>
  <Words>2811</Words>
  <Application>Microsoft Office PowerPoint</Application>
  <PresentationFormat>A4 용지(210x297mm)</PresentationFormat>
  <Paragraphs>936</Paragraphs>
  <Slides>18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맑은 고딕</vt:lpstr>
      <vt:lpstr>Arial</vt:lpstr>
      <vt:lpstr>Helvetica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JunHyung Lee</dc:creator>
  <cp:lastModifiedBy>최 시은</cp:lastModifiedBy>
  <cp:revision>900</cp:revision>
  <cp:lastPrinted>2017-09-08T02:28:34Z</cp:lastPrinted>
  <dcterms:created xsi:type="dcterms:W3CDTF">2017-08-18T04:29:06Z</dcterms:created>
  <dcterms:modified xsi:type="dcterms:W3CDTF">2023-07-03T23:41:55Z</dcterms:modified>
</cp:coreProperties>
</file>