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8" r:id="rId2"/>
    <p:sldId id="286" r:id="rId3"/>
    <p:sldId id="319" r:id="rId4"/>
    <p:sldId id="313" r:id="rId5"/>
    <p:sldId id="317" r:id="rId6"/>
    <p:sldId id="314" r:id="rId7"/>
    <p:sldId id="315" r:id="rId8"/>
    <p:sldId id="302" r:id="rId9"/>
    <p:sldId id="304" r:id="rId10"/>
    <p:sldId id="309" r:id="rId11"/>
    <p:sldId id="311" r:id="rId12"/>
    <p:sldId id="312" r:id="rId13"/>
    <p:sldId id="316" r:id="rId14"/>
    <p:sldId id="318" r:id="rId15"/>
    <p:sldId id="291" r:id="rId16"/>
    <p:sldId id="305" r:id="rId17"/>
  </p:sldIdLst>
  <p:sldSz cx="9906000" cy="6858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FFCC"/>
    <a:srgbClr val="FFCC00"/>
    <a:srgbClr val="FFFF99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54" autoAdjust="0"/>
    <p:restoredTop sz="88257" autoAdjust="0"/>
  </p:normalViewPr>
  <p:slideViewPr>
    <p:cSldViewPr>
      <p:cViewPr varScale="1">
        <p:scale>
          <a:sx n="93" d="100"/>
          <a:sy n="93" d="100"/>
        </p:scale>
        <p:origin x="2340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250A1-1759-44C3-8987-195DD1E4076E}" type="datetimeFigureOut">
              <a:rPr lang="ko-KR" altLang="en-US" smtClean="0"/>
              <a:t>2023-06-08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E649BC-4D3C-412B-971A-829E5B1AF5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9719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7</a:t>
            </a:r>
            <a:r>
              <a:rPr lang="ko-KR" altLang="en-US" dirty="0"/>
              <a:t>월말 목표로 개발</a:t>
            </a:r>
            <a:endParaRPr lang="en-US" altLang="ko-KR" dirty="0"/>
          </a:p>
          <a:p>
            <a:pPr marL="171450" marR="0" lvl="0" indent="-1714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1 Cycle</a:t>
            </a:r>
            <a:r>
              <a:rPr lang="ko-KR" altLang="en-US" dirty="0"/>
              <a:t> </a:t>
            </a:r>
            <a:r>
              <a:rPr lang="en-US" altLang="ko-KR" dirty="0"/>
              <a:t>:</a:t>
            </a:r>
            <a:r>
              <a:rPr lang="ko-KR" altLang="en-US" dirty="0"/>
              <a:t> 협약일 기준 한달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0449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2874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7201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4654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??</a:t>
            </a:r>
            <a:r>
              <a:rPr lang="ko-KR" altLang="en-US" dirty="0"/>
              <a:t> 논의 사항 </a:t>
            </a:r>
            <a:r>
              <a:rPr lang="en-US" altLang="ko-KR" dirty="0"/>
              <a:t>??</a:t>
            </a:r>
            <a:r>
              <a:rPr lang="ko-KR" altLang="en-US" dirty="0"/>
              <a:t> </a:t>
            </a:r>
            <a:endParaRPr lang="en-US" altLang="ko-KR" dirty="0"/>
          </a:p>
          <a:p>
            <a:r>
              <a:rPr lang="ko-KR" altLang="en-US" dirty="0"/>
              <a:t>검수 업체가 외부 업체인 경우 이슈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0312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4818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80693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38867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3818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8" name="슬라이드 번호 개체 틀 5"/>
          <p:cNvSpPr>
            <a:spLocks/>
          </p:cNvSpPr>
          <p:nvPr userDrawn="1"/>
        </p:nvSpPr>
        <p:spPr bwMode="auto">
          <a:xfrm>
            <a:off x="3843589" y="6562728"/>
            <a:ext cx="1397443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sz="700" i="1" dirty="0">
                <a:solidFill>
                  <a:srgbClr val="FF0000"/>
                </a:solidFill>
                <a:latin typeface="Arial" pitchFamily="34" charset="0"/>
                <a:ea typeface="휴먼고딕"/>
                <a:cs typeface="휴먼고딕"/>
              </a:rPr>
              <a:t>Strictly Confidential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8369650" y="6602731"/>
            <a:ext cx="15241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2DA67D8-3859-4533-AD79-AC04CA11114B}" type="slidenum">
              <a:rPr lang="ko-KR" altLang="en-US" sz="1000" i="1" smtClean="0"/>
              <a:pPr algn="r"/>
              <a:t>‹#›</a:t>
            </a:fld>
            <a:endParaRPr lang="ko-KR" altLang="en-US" sz="1000" i="1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36731C29-A793-D244-E6E5-B1D1201CBE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9956" y="6437005"/>
            <a:ext cx="1301006" cy="46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49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1877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414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1030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5395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2023-06-08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7112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2023-06-08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5930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2023-06-08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3164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2023-06-08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2960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2023-06-08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8759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2023-06-08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689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3066B-20EA-4690-B8BF-D87BE99D27FF}" type="datetimeFigureOut">
              <a:rPr lang="ko-KR" altLang="en-US" smtClean="0"/>
              <a:t>2023-06-08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9552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08720"/>
            <a:ext cx="9906000" cy="1301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800" dirty="0">
                <a:latin typeface="Helvetica" pitchFamily="2" charset="0"/>
              </a:rPr>
              <a:t>D.CAMP</a:t>
            </a:r>
            <a:endParaRPr lang="ko-KR" altLang="en-US" sz="2800" dirty="0">
              <a:effectLst/>
              <a:latin typeface="Helvetica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ko-KR" sz="1600" b="1" dirty="0">
                <a:latin typeface="+mn-ea"/>
              </a:rPr>
              <a:t> </a:t>
            </a:r>
            <a:r>
              <a:rPr lang="en-US" altLang="ko-KR" sz="2800" b="1" dirty="0">
                <a:latin typeface="+mn-ea"/>
              </a:rPr>
              <a:t>Basic Design </a:t>
            </a:r>
            <a:r>
              <a:rPr lang="en-US" altLang="ko-KR" b="1" dirty="0">
                <a:latin typeface="+mn-ea"/>
              </a:rPr>
              <a:t>(Ver 0.1)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20752" y="5602312"/>
            <a:ext cx="4523052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defRPr kumimoji="1" sz="17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ko-KR" sz="1600" dirty="0">
                <a:latin typeface="+mn-ea"/>
                <a:ea typeface="+mn-ea"/>
              </a:rPr>
              <a:t>2023.05.18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</a:pPr>
            <a:r>
              <a:rPr lang="ko-KR" altLang="en-US" sz="1600" dirty="0">
                <a:latin typeface="+mn-ea"/>
                <a:ea typeface="+mn-ea"/>
              </a:rPr>
              <a:t>㈜스위트케이</a:t>
            </a:r>
            <a:endParaRPr lang="en-US" altLang="ko-KR" sz="1600" dirty="0">
              <a:latin typeface="+mn-ea"/>
              <a:ea typeface="+mn-ea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755327" y="2559325"/>
            <a:ext cx="4320480" cy="281404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defRPr kumimoji="1" sz="17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ko-KR" altLang="en-US" sz="1800" b="0">
              <a:latin typeface="+mn-ea"/>
              <a:ea typeface="+mn-ea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3043359" y="2737331"/>
            <a:ext cx="3565825" cy="2636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17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kumimoji="0" lang="en-US" altLang="ko-KR" sz="1400" dirty="0">
                <a:latin typeface="+mn-ea"/>
                <a:ea typeface="+mn-ea"/>
              </a:rPr>
              <a:t>0.  </a:t>
            </a:r>
            <a:r>
              <a:rPr kumimoji="0" lang="ko-KR" altLang="en-US" sz="1400" dirty="0">
                <a:latin typeface="+mn-ea"/>
                <a:ea typeface="+mn-ea"/>
              </a:rPr>
              <a:t>컨셉</a:t>
            </a:r>
            <a:endParaRPr kumimoji="0" lang="en-US" altLang="ko-KR" sz="1400" dirty="0"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목표 시스템 구성도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주요 서비스 흐름도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주요 연동 흐름도 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소프트웨어 모듈 구조도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en-US" altLang="ko-KR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UI/UX Flow</a:t>
            </a: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 차트 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latin typeface="+mn-ea"/>
                <a:ea typeface="+mn-ea"/>
              </a:rPr>
              <a:t>용어 </a:t>
            </a:r>
            <a:r>
              <a:rPr kumimoji="0" lang="ko-KR" altLang="en-US" sz="1400" dirty="0" err="1">
                <a:latin typeface="+mn-ea"/>
                <a:ea typeface="+mn-ea"/>
              </a:rPr>
              <a:t>정리표</a:t>
            </a:r>
            <a:r>
              <a:rPr kumimoji="0" lang="ko-KR" altLang="en-US" sz="1400" dirty="0">
                <a:latin typeface="+mn-ea"/>
                <a:ea typeface="+mn-ea"/>
              </a:rPr>
              <a:t> </a:t>
            </a:r>
            <a:endParaRPr kumimoji="0" lang="en-US" altLang="ko-KR" sz="1400" dirty="0">
              <a:latin typeface="+mn-ea"/>
              <a:ea typeface="+mn-ea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ko-KR" altLang="en-US" sz="1400" dirty="0"/>
              <a:t>별첨</a:t>
            </a:r>
            <a:r>
              <a:rPr lang="en-US" altLang="ko-KR" sz="1400" dirty="0"/>
              <a:t>. 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766296" y="2377291"/>
            <a:ext cx="2373407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defRPr kumimoji="1" sz="17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ko-KR" altLang="en-US" sz="1800" dirty="0">
                <a:latin typeface="+mn-ea"/>
                <a:ea typeface="+mn-ea"/>
              </a:rPr>
              <a:t>   </a:t>
            </a:r>
            <a:r>
              <a:rPr kumimoji="0" lang="en-US" altLang="ko-KR" sz="1800" dirty="0">
                <a:latin typeface="+mn-ea"/>
                <a:ea typeface="+mn-ea"/>
              </a:rPr>
              <a:t>Table of Contents</a:t>
            </a:r>
            <a:endParaRPr kumimoji="0" lang="ko-KR" altLang="en-US" sz="18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81020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>
            <a:extLst>
              <a:ext uri="{FF2B5EF4-FFF2-40B4-BE49-F238E27FC236}">
                <a16:creationId xmlns:a16="http://schemas.microsoft.com/office/drawing/2014/main" id="{64994228-F859-59C9-3E21-7FB1C4B02B63}"/>
              </a:ext>
            </a:extLst>
          </p:cNvPr>
          <p:cNvSpPr/>
          <p:nvPr/>
        </p:nvSpPr>
        <p:spPr>
          <a:xfrm>
            <a:off x="1261866" y="2965064"/>
            <a:ext cx="3331094" cy="28174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2. </a:t>
            </a:r>
            <a:r>
              <a:rPr lang="ko-KR" altLang="en-US" sz="1300" b="1" dirty="0"/>
              <a:t>주요 서비스 흐름도</a:t>
            </a:r>
            <a:r>
              <a:rPr lang="en-US" altLang="ko-KR" sz="1300" b="1" dirty="0"/>
              <a:t>: </a:t>
            </a:r>
            <a:r>
              <a:rPr lang="ko-KR" altLang="en-US" sz="1300" b="1" dirty="0"/>
              <a:t>가공</a:t>
            </a:r>
            <a:r>
              <a:rPr lang="en-US" altLang="ko-KR" sz="1300" b="1" dirty="0"/>
              <a:t>/</a:t>
            </a:r>
            <a:r>
              <a:rPr lang="ko-KR" altLang="en-US" sz="1300" b="1" dirty="0"/>
              <a:t>검수</a:t>
            </a:r>
            <a:r>
              <a:rPr lang="en-US" altLang="ko-KR" sz="1300" b="1" dirty="0"/>
              <a:t> </a:t>
            </a:r>
            <a:r>
              <a:rPr lang="ko-KR" altLang="en-US" sz="1300" b="1" dirty="0"/>
              <a:t>단계 정의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158E3A1-652C-B37B-406F-ADA99E81E86E}"/>
              </a:ext>
            </a:extLst>
          </p:cNvPr>
          <p:cNvSpPr txBox="1"/>
          <p:nvPr/>
        </p:nvSpPr>
        <p:spPr>
          <a:xfrm>
            <a:off x="5141987" y="2996952"/>
            <a:ext cx="46711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가공 영역</a:t>
            </a:r>
            <a:endParaRPr lang="en-US" altLang="ko-KR" sz="1200" b="1" dirty="0">
              <a:latin typeface="+mj-lt"/>
            </a:endParaRPr>
          </a:p>
          <a:p>
            <a:endParaRPr lang="en-US" altLang="ko-KR" sz="12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가공 유형</a:t>
            </a:r>
            <a:r>
              <a:rPr lang="en-US" altLang="ko-KR" sz="1200" dirty="0">
                <a:latin typeface="+mj-lt"/>
              </a:rPr>
              <a:t> : BBOX, Polygon, </a:t>
            </a:r>
            <a:r>
              <a:rPr lang="en-US" altLang="ko-KR" sz="1200" dirty="0" err="1">
                <a:latin typeface="+mj-lt"/>
              </a:rPr>
              <a:t>Keypoint</a:t>
            </a:r>
            <a:r>
              <a:rPr lang="en-US" altLang="ko-KR" sz="1200" dirty="0">
                <a:latin typeface="+mj-lt"/>
              </a:rPr>
              <a:t>, </a:t>
            </a:r>
            <a:r>
              <a:rPr lang="en-US" altLang="ko-KR" sz="1200" dirty="0" err="1">
                <a:latin typeface="+mj-lt"/>
              </a:rPr>
              <a:t>Keypoint+BBOX</a:t>
            </a:r>
            <a:r>
              <a:rPr lang="en-US" altLang="ko-KR" sz="1200" dirty="0">
                <a:latin typeface="+mj-lt"/>
              </a:rPr>
              <a:t>, Cuboid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가공 단가 </a:t>
            </a:r>
            <a:r>
              <a:rPr lang="en-US" altLang="ko-KR" sz="1200" dirty="0">
                <a:latin typeface="+mj-lt"/>
              </a:rPr>
              <a:t>/ </a:t>
            </a:r>
            <a:r>
              <a:rPr lang="ko-KR" altLang="en-US" sz="1200" dirty="0" err="1">
                <a:latin typeface="+mj-lt"/>
              </a:rPr>
              <a:t>가공자</a:t>
            </a:r>
            <a:r>
              <a:rPr lang="ko-KR" altLang="en-US" sz="1200" dirty="0">
                <a:latin typeface="+mj-lt"/>
              </a:rPr>
              <a:t> 별도 지정  </a:t>
            </a:r>
            <a:endParaRPr lang="ko-KR" altLang="en-US" dirty="0">
              <a:latin typeface="+mj-lt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DE0AB933-4BA4-C5DF-C4C3-7BA121F0E74D}"/>
              </a:ext>
            </a:extLst>
          </p:cNvPr>
          <p:cNvSpPr/>
          <p:nvPr/>
        </p:nvSpPr>
        <p:spPr>
          <a:xfrm>
            <a:off x="1261866" y="1468710"/>
            <a:ext cx="3331094" cy="13648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9AD7B2FC-3E10-0DCD-6CEB-47683909C2C3}"/>
              </a:ext>
            </a:extLst>
          </p:cNvPr>
          <p:cNvSpPr/>
          <p:nvPr/>
        </p:nvSpPr>
        <p:spPr>
          <a:xfrm>
            <a:off x="1136577" y="1337163"/>
            <a:ext cx="3600400" cy="45364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EFC5C07D-454E-37E4-87E1-82FC1F584A5F}"/>
              </a:ext>
            </a:extLst>
          </p:cNvPr>
          <p:cNvSpPr/>
          <p:nvPr/>
        </p:nvSpPr>
        <p:spPr>
          <a:xfrm>
            <a:off x="1693914" y="1871515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가공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649B92E-4F0F-3121-9942-CEBAC1076F8A}"/>
              </a:ext>
            </a:extLst>
          </p:cNvPr>
          <p:cNvSpPr txBox="1"/>
          <p:nvPr/>
        </p:nvSpPr>
        <p:spPr>
          <a:xfrm>
            <a:off x="3062066" y="1871515"/>
            <a:ext cx="1728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유형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단가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작업자 </a:t>
            </a:r>
            <a:r>
              <a:rPr lang="en-US" altLang="ko-KR" sz="1000" dirty="0"/>
              <a:t>A</a:t>
            </a:r>
            <a:endParaRPr lang="ko-KR" altLang="en-US" sz="1000" dirty="0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B32B4277-2F62-84F3-7E23-E017975330B5}"/>
              </a:ext>
            </a:extLst>
          </p:cNvPr>
          <p:cNvSpPr/>
          <p:nvPr/>
        </p:nvSpPr>
        <p:spPr>
          <a:xfrm>
            <a:off x="1693914" y="3218386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1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2CADF21-4F2F-7986-885F-6F39ED109206}"/>
              </a:ext>
            </a:extLst>
          </p:cNvPr>
          <p:cNvSpPr txBox="1"/>
          <p:nvPr/>
        </p:nvSpPr>
        <p:spPr>
          <a:xfrm>
            <a:off x="2165577" y="4555943"/>
            <a:ext cx="248417" cy="293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"/>
              </a:lnSpc>
            </a:pPr>
            <a:r>
              <a:rPr lang="en-US" altLang="ko-KR" sz="900" b="1" dirty="0"/>
              <a:t>.</a:t>
            </a:r>
          </a:p>
          <a:p>
            <a:pPr>
              <a:lnSpc>
                <a:spcPts val="500"/>
              </a:lnSpc>
            </a:pPr>
            <a:r>
              <a:rPr lang="en-US" altLang="ko-KR" sz="900" b="1" dirty="0"/>
              <a:t>.</a:t>
            </a:r>
          </a:p>
          <a:p>
            <a:pPr>
              <a:lnSpc>
                <a:spcPts val="500"/>
              </a:lnSpc>
            </a:pPr>
            <a:r>
              <a:rPr lang="en-US" altLang="ko-KR" sz="900" b="1" dirty="0"/>
              <a:t>.</a:t>
            </a: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5BE97F99-B46A-94A9-6973-CED046652CED}"/>
              </a:ext>
            </a:extLst>
          </p:cNvPr>
          <p:cNvSpPr/>
          <p:nvPr/>
        </p:nvSpPr>
        <p:spPr>
          <a:xfrm>
            <a:off x="1693914" y="3882271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2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8C4285E-AF47-F9DE-B109-559CF1B45147}"/>
              </a:ext>
            </a:extLst>
          </p:cNvPr>
          <p:cNvSpPr txBox="1"/>
          <p:nvPr/>
        </p:nvSpPr>
        <p:spPr>
          <a:xfrm>
            <a:off x="3062066" y="3882271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 단가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검수자 </a:t>
            </a:r>
            <a:r>
              <a:rPr lang="en-US" altLang="ko-KR" sz="1000" dirty="0"/>
              <a:t>C</a:t>
            </a:r>
            <a:endParaRPr lang="ko-KR" altLang="en-US" sz="1000" dirty="0"/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50909A80-0BA5-9D50-D72E-8376CB9999CD}"/>
              </a:ext>
            </a:extLst>
          </p:cNvPr>
          <p:cNvSpPr/>
          <p:nvPr/>
        </p:nvSpPr>
        <p:spPr>
          <a:xfrm>
            <a:off x="1693914" y="5037744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D7F5F4-746F-16B2-C7FE-B41ACD53730B}"/>
              </a:ext>
            </a:extLst>
          </p:cNvPr>
          <p:cNvSpPr txBox="1"/>
          <p:nvPr/>
        </p:nvSpPr>
        <p:spPr>
          <a:xfrm>
            <a:off x="3062066" y="5037744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 단가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검수자 </a:t>
            </a:r>
            <a:r>
              <a:rPr lang="en-US" altLang="ko-KR" sz="1000" dirty="0"/>
              <a:t>D</a:t>
            </a:r>
            <a:endParaRPr lang="ko-KR" altLang="en-US" sz="10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BC4DA73-A426-40F7-276C-B0E366FD6CBB}"/>
              </a:ext>
            </a:extLst>
          </p:cNvPr>
          <p:cNvSpPr txBox="1"/>
          <p:nvPr/>
        </p:nvSpPr>
        <p:spPr>
          <a:xfrm>
            <a:off x="3062066" y="3216333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 단가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검수자 </a:t>
            </a:r>
            <a:r>
              <a:rPr lang="en-US" altLang="ko-KR" sz="1000" dirty="0"/>
              <a:t>B</a:t>
            </a:r>
            <a:endParaRPr lang="ko-KR" altLang="en-US" sz="10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14AD5A0-E91C-EED4-BEDB-20DB8C9FEEE5}"/>
              </a:ext>
            </a:extLst>
          </p:cNvPr>
          <p:cNvSpPr txBox="1"/>
          <p:nvPr/>
        </p:nvSpPr>
        <p:spPr>
          <a:xfrm>
            <a:off x="5141986" y="4164410"/>
            <a:ext cx="23839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검수 영역</a:t>
            </a:r>
            <a:endParaRPr lang="en-US" altLang="ko-KR" sz="1200" b="1" dirty="0">
              <a:latin typeface="+mj-lt"/>
            </a:endParaRPr>
          </a:p>
          <a:p>
            <a:endParaRPr lang="en-US" altLang="ko-KR" sz="12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단계별 </a:t>
            </a:r>
            <a:r>
              <a:rPr lang="en-US" altLang="ko-KR" sz="1200" dirty="0">
                <a:latin typeface="+mj-lt"/>
              </a:rPr>
              <a:t>N</a:t>
            </a:r>
            <a:r>
              <a:rPr lang="ko-KR" altLang="en-US" sz="1200" dirty="0">
                <a:latin typeface="+mj-lt"/>
              </a:rPr>
              <a:t>차 지정 가능</a:t>
            </a:r>
            <a:endParaRPr lang="en-US" altLang="ko-KR" sz="12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검수 단가 </a:t>
            </a:r>
            <a:r>
              <a:rPr lang="en-US" altLang="ko-KR" sz="1200" dirty="0">
                <a:latin typeface="+mj-lt"/>
              </a:rPr>
              <a:t>/ </a:t>
            </a:r>
            <a:r>
              <a:rPr lang="ko-KR" altLang="en-US" sz="1200" dirty="0">
                <a:latin typeface="+mj-lt"/>
              </a:rPr>
              <a:t>검수자 별도 지정</a:t>
            </a:r>
            <a:endParaRPr lang="en-US" altLang="ko-KR" sz="1200" dirty="0">
              <a:latin typeface="+mj-lt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A6480386-C9E3-4ACF-10FB-1D82767A6E49}"/>
              </a:ext>
            </a:extLst>
          </p:cNvPr>
          <p:cNvSpPr txBox="1"/>
          <p:nvPr/>
        </p:nvSpPr>
        <p:spPr>
          <a:xfrm>
            <a:off x="5169026" y="1436583"/>
            <a:ext cx="4248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공통</a:t>
            </a:r>
            <a:endParaRPr lang="en-US" altLang="ko-KR" sz="1200" b="1" dirty="0">
              <a:latin typeface="+mj-lt"/>
            </a:endParaRPr>
          </a:p>
          <a:p>
            <a:endParaRPr lang="en-US" altLang="ko-KR" sz="12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가공</a:t>
            </a:r>
            <a:r>
              <a:rPr lang="en-US" altLang="ko-KR" sz="1200" dirty="0">
                <a:latin typeface="+mj-lt"/>
              </a:rPr>
              <a:t>/</a:t>
            </a:r>
            <a:r>
              <a:rPr lang="ko-KR" altLang="en-US" sz="1200" dirty="0">
                <a:latin typeface="+mj-lt"/>
              </a:rPr>
              <a:t>검수 지정 필수 </a:t>
            </a:r>
            <a:r>
              <a:rPr lang="en-US" altLang="ko-KR" sz="1200" dirty="0">
                <a:latin typeface="+mj-lt"/>
              </a:rPr>
              <a:t>(1</a:t>
            </a:r>
            <a:r>
              <a:rPr lang="ko-KR" altLang="en-US" sz="1200" dirty="0">
                <a:latin typeface="+mj-lt"/>
              </a:rPr>
              <a:t>단계 제외</a:t>
            </a:r>
            <a:r>
              <a:rPr lang="en-US" altLang="ko-KR" sz="1200" dirty="0">
                <a:latin typeface="+mj-lt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작업자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↔ 검수자 매칭 방식에서 단계별 작업자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검수자 배정으로 변경</a:t>
            </a:r>
            <a:endParaRPr lang="en-US" altLang="ko-KR" sz="12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단계 내 검수자는 겹치지 않도록 배정 </a:t>
            </a:r>
            <a:endParaRPr lang="ko-KR" altLang="en-US" dirty="0">
              <a:latin typeface="+mj-lt"/>
            </a:endParaRP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57FE4B89-1764-8B81-DAFB-6173F666B0BB}"/>
              </a:ext>
            </a:extLst>
          </p:cNvPr>
          <p:cNvSpPr txBox="1"/>
          <p:nvPr/>
        </p:nvSpPr>
        <p:spPr>
          <a:xfrm>
            <a:off x="1064568" y="1032991"/>
            <a:ext cx="965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>
                <a:solidFill>
                  <a:srgbClr val="0070C0"/>
                </a:solidFill>
              </a:rPr>
              <a:t>작업 단계</a:t>
            </a:r>
          </a:p>
        </p:txBody>
      </p:sp>
    </p:spTree>
    <p:extLst>
      <p:ext uri="{BB962C8B-B14F-4D97-AF65-F5344CB8AC3E}">
        <p14:creationId xmlns:p14="http://schemas.microsoft.com/office/powerpoint/2010/main" val="81138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2. </a:t>
            </a:r>
            <a:r>
              <a:rPr lang="ko-KR" altLang="en-US" sz="1300" b="1" dirty="0"/>
              <a:t>주요 서비스 흐름도</a:t>
            </a:r>
            <a:r>
              <a:rPr lang="en-US" altLang="ko-KR" sz="1300" b="1" dirty="0"/>
              <a:t>: </a:t>
            </a:r>
            <a:r>
              <a:rPr lang="ko-KR" altLang="en-US" sz="1300" b="1" dirty="0"/>
              <a:t>가공</a:t>
            </a:r>
            <a:r>
              <a:rPr lang="en-US" altLang="ko-KR" sz="1300" b="1" dirty="0"/>
              <a:t>/</a:t>
            </a:r>
            <a:r>
              <a:rPr lang="ko-KR" altLang="en-US" sz="1300" b="1" dirty="0"/>
              <a:t>검수 흐름도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7CFB2D6D-0D85-4E57-A6C0-AF7CF9A03EB5}"/>
              </a:ext>
            </a:extLst>
          </p:cNvPr>
          <p:cNvSpPr/>
          <p:nvPr/>
        </p:nvSpPr>
        <p:spPr>
          <a:xfrm>
            <a:off x="1064568" y="1148090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정제 단계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6A9BDE0B-3EF4-F30A-44FB-8CA973D4BD07}"/>
              </a:ext>
            </a:extLst>
          </p:cNvPr>
          <p:cNvSpPr/>
          <p:nvPr/>
        </p:nvSpPr>
        <p:spPr>
          <a:xfrm>
            <a:off x="1064568" y="2060848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1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cxnSp>
        <p:nvCxnSpPr>
          <p:cNvPr id="5" name="직선 화살표 연결선 4">
            <a:extLst>
              <a:ext uri="{FF2B5EF4-FFF2-40B4-BE49-F238E27FC236}">
                <a16:creationId xmlns:a16="http://schemas.microsoft.com/office/drawing/2014/main" id="{DEC24688-28AE-8E62-16EE-E67FF488E255}"/>
              </a:ext>
            </a:extLst>
          </p:cNvPr>
          <p:cNvCxnSpPr>
            <a:stCxn id="2" idx="2"/>
            <a:endCxn id="3" idx="0"/>
          </p:cNvCxnSpPr>
          <p:nvPr/>
        </p:nvCxnSpPr>
        <p:spPr>
          <a:xfrm>
            <a:off x="1604628" y="1656446"/>
            <a:ext cx="0" cy="4044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803050F-079A-7B7E-8589-281621696038}"/>
              </a:ext>
            </a:extLst>
          </p:cNvPr>
          <p:cNvSpPr txBox="1"/>
          <p:nvPr/>
        </p:nvSpPr>
        <p:spPr>
          <a:xfrm>
            <a:off x="846505" y="1711841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검수요청</a:t>
            </a:r>
            <a:endParaRPr lang="ko-KR" altLang="en-US" sz="1600" dirty="0"/>
          </a:p>
        </p:txBody>
      </p:sp>
      <p:cxnSp>
        <p:nvCxnSpPr>
          <p:cNvPr id="27" name="연결선: 꺾임 26">
            <a:extLst>
              <a:ext uri="{FF2B5EF4-FFF2-40B4-BE49-F238E27FC236}">
                <a16:creationId xmlns:a16="http://schemas.microsoft.com/office/drawing/2014/main" id="{41DD0800-0B8A-515F-D554-90D284CC1401}"/>
              </a:ext>
            </a:extLst>
          </p:cNvPr>
          <p:cNvCxnSpPr>
            <a:cxnSpLocks/>
            <a:stCxn id="94" idx="3"/>
            <a:endCxn id="111" idx="3"/>
          </p:cNvCxnSpPr>
          <p:nvPr/>
        </p:nvCxnSpPr>
        <p:spPr>
          <a:xfrm>
            <a:off x="2213910" y="3327606"/>
            <a:ext cx="12700" cy="1855461"/>
          </a:xfrm>
          <a:prstGeom prst="bentConnector3">
            <a:avLst>
              <a:gd name="adj1" fmla="val 408118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12A78681-A331-473F-F695-FA4994315BCF}"/>
              </a:ext>
            </a:extLst>
          </p:cNvPr>
          <p:cNvSpPr txBox="1"/>
          <p:nvPr/>
        </p:nvSpPr>
        <p:spPr>
          <a:xfrm>
            <a:off x="2162089" y="3096979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NO</a:t>
            </a:r>
            <a:endParaRPr lang="ko-KR" altLang="en-US" sz="1100" dirty="0"/>
          </a:p>
        </p:txBody>
      </p:sp>
      <p:cxnSp>
        <p:nvCxnSpPr>
          <p:cNvPr id="97" name="연결선: 꺾임 96">
            <a:extLst>
              <a:ext uri="{FF2B5EF4-FFF2-40B4-BE49-F238E27FC236}">
                <a16:creationId xmlns:a16="http://schemas.microsoft.com/office/drawing/2014/main" id="{8B8BED90-22D9-6391-5B80-BB407DB1592F}"/>
              </a:ext>
            </a:extLst>
          </p:cNvPr>
          <p:cNvCxnSpPr>
            <a:stCxn id="3" idx="1"/>
            <a:endCxn id="2" idx="1"/>
          </p:cNvCxnSpPr>
          <p:nvPr/>
        </p:nvCxnSpPr>
        <p:spPr>
          <a:xfrm rot="10800000">
            <a:off x="1064568" y="1402268"/>
            <a:ext cx="12700" cy="912758"/>
          </a:xfrm>
          <a:prstGeom prst="bentConnector3">
            <a:avLst>
              <a:gd name="adj1" fmla="val 2869307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5CA3F8A-17F1-82CC-5675-E4221380BF5D}"/>
              </a:ext>
            </a:extLst>
          </p:cNvPr>
          <p:cNvSpPr txBox="1"/>
          <p:nvPr/>
        </p:nvSpPr>
        <p:spPr>
          <a:xfrm>
            <a:off x="669782" y="2319419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반려</a:t>
            </a:r>
            <a:endParaRPr lang="ko-KR" altLang="en-US" sz="1600" dirty="0"/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72A15267-758D-E232-8429-062FBECF79A4}"/>
              </a:ext>
            </a:extLst>
          </p:cNvPr>
          <p:cNvSpPr/>
          <p:nvPr/>
        </p:nvSpPr>
        <p:spPr>
          <a:xfrm>
            <a:off x="429914" y="980728"/>
            <a:ext cx="2534024" cy="49685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3C22555-EF77-5C85-2332-1465B4027CBC}"/>
              </a:ext>
            </a:extLst>
          </p:cNvPr>
          <p:cNvSpPr txBox="1"/>
          <p:nvPr/>
        </p:nvSpPr>
        <p:spPr>
          <a:xfrm>
            <a:off x="344488" y="660177"/>
            <a:ext cx="1135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rgbClr val="0070C0"/>
                </a:solidFill>
              </a:rPr>
              <a:t>1</a:t>
            </a:r>
            <a:r>
              <a:rPr lang="ko-KR" altLang="en-US" sz="1400" b="1" dirty="0">
                <a:solidFill>
                  <a:srgbClr val="0070C0"/>
                </a:solidFill>
              </a:rPr>
              <a:t>단계</a:t>
            </a:r>
            <a:r>
              <a:rPr lang="en-US" altLang="ko-KR" sz="1400" b="1" dirty="0">
                <a:solidFill>
                  <a:srgbClr val="0070C0"/>
                </a:solidFill>
              </a:rPr>
              <a:t>(</a:t>
            </a:r>
            <a:r>
              <a:rPr lang="ko-KR" altLang="en-US" sz="1400" b="1" dirty="0">
                <a:solidFill>
                  <a:srgbClr val="0070C0"/>
                </a:solidFill>
              </a:rPr>
              <a:t>정제</a:t>
            </a:r>
            <a:r>
              <a:rPr lang="en-US" altLang="ko-KR" sz="1400" b="1" dirty="0">
                <a:solidFill>
                  <a:srgbClr val="0070C0"/>
                </a:solidFill>
              </a:rPr>
              <a:t>)</a:t>
            </a:r>
            <a:endParaRPr lang="ko-KR" altLang="en-US" sz="1400" b="1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49585A-7C9E-3CA8-A31B-A4713CD89C88}"/>
              </a:ext>
            </a:extLst>
          </p:cNvPr>
          <p:cNvSpPr txBox="1"/>
          <p:nvPr/>
        </p:nvSpPr>
        <p:spPr>
          <a:xfrm>
            <a:off x="1187850" y="2636912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승인</a:t>
            </a:r>
            <a:endParaRPr lang="ko-KR" altLang="en-US" sz="1600" dirty="0"/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5611B7E4-13A7-FB92-1E93-6A8251AC4716}"/>
              </a:ext>
            </a:extLst>
          </p:cNvPr>
          <p:cNvCxnSpPr>
            <a:cxnSpLocks/>
            <a:stCxn id="3" idx="2"/>
            <a:endCxn id="87" idx="0"/>
          </p:cNvCxnSpPr>
          <p:nvPr/>
        </p:nvCxnSpPr>
        <p:spPr>
          <a:xfrm flipH="1">
            <a:off x="1593704" y="2569204"/>
            <a:ext cx="10924" cy="4322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5EA07FF7-C00C-C712-14FF-4A11635FFB00}"/>
              </a:ext>
            </a:extLst>
          </p:cNvPr>
          <p:cNvSpPr/>
          <p:nvPr/>
        </p:nvSpPr>
        <p:spPr>
          <a:xfrm>
            <a:off x="1064568" y="4000764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cxnSp>
        <p:nvCxnSpPr>
          <p:cNvPr id="44" name="직선 화살표 연결선 43">
            <a:extLst>
              <a:ext uri="{FF2B5EF4-FFF2-40B4-BE49-F238E27FC236}">
                <a16:creationId xmlns:a16="http://schemas.microsoft.com/office/drawing/2014/main" id="{F0AC0E78-525D-8258-26D3-070976829A59}"/>
              </a:ext>
            </a:extLst>
          </p:cNvPr>
          <p:cNvCxnSpPr>
            <a:cxnSpLocks/>
            <a:stCxn id="87" idx="2"/>
            <a:endCxn id="33" idx="0"/>
          </p:cNvCxnSpPr>
          <p:nvPr/>
        </p:nvCxnSpPr>
        <p:spPr>
          <a:xfrm>
            <a:off x="1593704" y="3619379"/>
            <a:ext cx="10924" cy="3813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1C7522F1-5A58-E446-61CD-E9A52485D63E}"/>
              </a:ext>
            </a:extLst>
          </p:cNvPr>
          <p:cNvSpPr txBox="1"/>
          <p:nvPr/>
        </p:nvSpPr>
        <p:spPr>
          <a:xfrm>
            <a:off x="1262138" y="3632153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YES</a:t>
            </a:r>
            <a:endParaRPr lang="ko-KR" altLang="en-US" sz="1600" dirty="0"/>
          </a:p>
        </p:txBody>
      </p:sp>
      <p:cxnSp>
        <p:nvCxnSpPr>
          <p:cNvPr id="60" name="연결선: 꺾임 59">
            <a:extLst>
              <a:ext uri="{FF2B5EF4-FFF2-40B4-BE49-F238E27FC236}">
                <a16:creationId xmlns:a16="http://schemas.microsoft.com/office/drawing/2014/main" id="{1870223F-2843-605C-6D41-19E0A91C474A}"/>
              </a:ext>
            </a:extLst>
          </p:cNvPr>
          <p:cNvCxnSpPr>
            <a:cxnSpLocks/>
            <a:stCxn id="33" idx="3"/>
            <a:endCxn id="3" idx="3"/>
          </p:cNvCxnSpPr>
          <p:nvPr/>
        </p:nvCxnSpPr>
        <p:spPr>
          <a:xfrm flipV="1">
            <a:off x="2144688" y="2315026"/>
            <a:ext cx="12700" cy="1939916"/>
          </a:xfrm>
          <a:prstGeom prst="bentConnector3">
            <a:avLst>
              <a:gd name="adj1" fmla="val 2940598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9" name="그룹 98">
            <a:extLst>
              <a:ext uri="{FF2B5EF4-FFF2-40B4-BE49-F238E27FC236}">
                <a16:creationId xmlns:a16="http://schemas.microsoft.com/office/drawing/2014/main" id="{210C5106-ABB0-9490-9D0A-3CE03F45E17D}"/>
              </a:ext>
            </a:extLst>
          </p:cNvPr>
          <p:cNvGrpSpPr/>
          <p:nvPr/>
        </p:nvGrpSpPr>
        <p:grpSpPr>
          <a:xfrm>
            <a:off x="955863" y="3001499"/>
            <a:ext cx="1275681" cy="617880"/>
            <a:chOff x="3152800" y="3699612"/>
            <a:chExt cx="1275681" cy="617880"/>
          </a:xfrm>
        </p:grpSpPr>
        <p:sp>
          <p:nvSpPr>
            <p:cNvPr id="87" name="순서도: 판단 86">
              <a:extLst>
                <a:ext uri="{FF2B5EF4-FFF2-40B4-BE49-F238E27FC236}">
                  <a16:creationId xmlns:a16="http://schemas.microsoft.com/office/drawing/2014/main" id="{A3C6923D-A57F-EEFD-78F6-B6063BD53AEB}"/>
                </a:ext>
              </a:extLst>
            </p:cNvPr>
            <p:cNvSpPr/>
            <p:nvPr/>
          </p:nvSpPr>
          <p:spPr>
            <a:xfrm>
              <a:off x="3152800" y="3699612"/>
              <a:ext cx="1275681" cy="61788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C63DEB08-AEE7-8C6A-416D-E246A730C6CE}"/>
                </a:ext>
              </a:extLst>
            </p:cNvPr>
            <p:cNvSpPr txBox="1"/>
            <p:nvPr/>
          </p:nvSpPr>
          <p:spPr>
            <a:xfrm>
              <a:off x="3334930" y="3810275"/>
              <a:ext cx="10759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추가 검수가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더 있나</a:t>
              </a:r>
              <a:r>
                <a:rPr lang="en-US" altLang="ko-KR" sz="1100" dirty="0">
                  <a:solidFill>
                    <a:schemeClr val="tx1"/>
                  </a:solidFill>
                </a:rPr>
                <a:t>?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9" name="그룹 108">
            <a:extLst>
              <a:ext uri="{FF2B5EF4-FFF2-40B4-BE49-F238E27FC236}">
                <a16:creationId xmlns:a16="http://schemas.microsoft.com/office/drawing/2014/main" id="{052001A4-D287-4926-8C9B-C9610D38C4E2}"/>
              </a:ext>
            </a:extLst>
          </p:cNvPr>
          <p:cNvGrpSpPr/>
          <p:nvPr/>
        </p:nvGrpSpPr>
        <p:grpSpPr>
          <a:xfrm>
            <a:off x="955863" y="4856960"/>
            <a:ext cx="1275681" cy="617880"/>
            <a:chOff x="3152800" y="3699612"/>
            <a:chExt cx="1275681" cy="617880"/>
          </a:xfrm>
        </p:grpSpPr>
        <p:sp>
          <p:nvSpPr>
            <p:cNvPr id="110" name="순서도: 판단 109">
              <a:extLst>
                <a:ext uri="{FF2B5EF4-FFF2-40B4-BE49-F238E27FC236}">
                  <a16:creationId xmlns:a16="http://schemas.microsoft.com/office/drawing/2014/main" id="{A1D65F6E-B445-5B42-D051-5AB1DAE38B4D}"/>
                </a:ext>
              </a:extLst>
            </p:cNvPr>
            <p:cNvSpPr/>
            <p:nvPr/>
          </p:nvSpPr>
          <p:spPr>
            <a:xfrm>
              <a:off x="3152800" y="3699612"/>
              <a:ext cx="1275681" cy="61788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6CE577E0-866B-7B40-F167-5273193DC638}"/>
                </a:ext>
              </a:extLst>
            </p:cNvPr>
            <p:cNvSpPr txBox="1"/>
            <p:nvPr/>
          </p:nvSpPr>
          <p:spPr>
            <a:xfrm>
              <a:off x="3334930" y="3810275"/>
              <a:ext cx="10759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가공할 것이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더 있나</a:t>
              </a:r>
              <a:r>
                <a:rPr lang="en-US" altLang="ko-KR" sz="1100" dirty="0">
                  <a:solidFill>
                    <a:schemeClr val="tx1"/>
                  </a:solidFill>
                </a:rPr>
                <a:t>?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35" name="연결선: 꺾임 134">
            <a:extLst>
              <a:ext uri="{FF2B5EF4-FFF2-40B4-BE49-F238E27FC236}">
                <a16:creationId xmlns:a16="http://schemas.microsoft.com/office/drawing/2014/main" id="{78131447-33D7-25C8-B62B-A5D1647C9ADE}"/>
              </a:ext>
            </a:extLst>
          </p:cNvPr>
          <p:cNvCxnSpPr>
            <a:cxnSpLocks/>
            <a:stCxn id="33" idx="1"/>
            <a:endCxn id="87" idx="1"/>
          </p:cNvCxnSpPr>
          <p:nvPr/>
        </p:nvCxnSpPr>
        <p:spPr>
          <a:xfrm rot="10800000">
            <a:off x="955864" y="3310440"/>
            <a:ext cx="108705" cy="944503"/>
          </a:xfrm>
          <a:prstGeom prst="bentConnector3">
            <a:avLst>
              <a:gd name="adj1" fmla="val 31029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8" name="TextBox 137">
            <a:extLst>
              <a:ext uri="{FF2B5EF4-FFF2-40B4-BE49-F238E27FC236}">
                <a16:creationId xmlns:a16="http://schemas.microsoft.com/office/drawing/2014/main" id="{E530BBB0-60CE-2D3D-1DB8-0E2AEF151FE2}"/>
              </a:ext>
            </a:extLst>
          </p:cNvPr>
          <p:cNvSpPr txBox="1"/>
          <p:nvPr/>
        </p:nvSpPr>
        <p:spPr>
          <a:xfrm>
            <a:off x="669782" y="423663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승인</a:t>
            </a:r>
            <a:endParaRPr lang="ko-KR" altLang="en-US" sz="1600" dirty="0"/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68B40473-B712-71D5-9644-BF773EDDBB94}"/>
              </a:ext>
            </a:extLst>
          </p:cNvPr>
          <p:cNvSpPr txBox="1"/>
          <p:nvPr/>
        </p:nvSpPr>
        <p:spPr>
          <a:xfrm>
            <a:off x="2107972" y="4258970"/>
            <a:ext cx="513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반려</a:t>
            </a:r>
            <a:endParaRPr lang="en-US" altLang="ko-KR" sz="1100" dirty="0"/>
          </a:p>
          <a:p>
            <a:r>
              <a:rPr lang="en-US" altLang="ko-KR" sz="1100" dirty="0"/>
              <a:t>(N-1)</a:t>
            </a:r>
            <a:endParaRPr lang="ko-KR" altLang="en-US" sz="1600" dirty="0"/>
          </a:p>
        </p:txBody>
      </p:sp>
      <p:sp>
        <p:nvSpPr>
          <p:cNvPr id="143" name="직사각형 142">
            <a:extLst>
              <a:ext uri="{FF2B5EF4-FFF2-40B4-BE49-F238E27FC236}">
                <a16:creationId xmlns:a16="http://schemas.microsoft.com/office/drawing/2014/main" id="{5072B873-2403-2FC8-3BAE-092739F52B80}"/>
              </a:ext>
            </a:extLst>
          </p:cNvPr>
          <p:cNvSpPr/>
          <p:nvPr/>
        </p:nvSpPr>
        <p:spPr>
          <a:xfrm>
            <a:off x="3944888" y="1148090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가공 단계</a:t>
            </a:r>
          </a:p>
        </p:txBody>
      </p:sp>
      <p:sp>
        <p:nvSpPr>
          <p:cNvPr id="144" name="직사각형 143">
            <a:extLst>
              <a:ext uri="{FF2B5EF4-FFF2-40B4-BE49-F238E27FC236}">
                <a16:creationId xmlns:a16="http://schemas.microsoft.com/office/drawing/2014/main" id="{95FB2393-55A6-A88F-1415-5BDC526CAFE9}"/>
              </a:ext>
            </a:extLst>
          </p:cNvPr>
          <p:cNvSpPr/>
          <p:nvPr/>
        </p:nvSpPr>
        <p:spPr>
          <a:xfrm>
            <a:off x="3944888" y="2060848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1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cxnSp>
        <p:nvCxnSpPr>
          <p:cNvPr id="145" name="직선 화살표 연결선 144">
            <a:extLst>
              <a:ext uri="{FF2B5EF4-FFF2-40B4-BE49-F238E27FC236}">
                <a16:creationId xmlns:a16="http://schemas.microsoft.com/office/drawing/2014/main" id="{3E80380A-6167-3053-A722-49A87FE2A681}"/>
              </a:ext>
            </a:extLst>
          </p:cNvPr>
          <p:cNvCxnSpPr>
            <a:stCxn id="143" idx="2"/>
            <a:endCxn id="144" idx="0"/>
          </p:cNvCxnSpPr>
          <p:nvPr/>
        </p:nvCxnSpPr>
        <p:spPr>
          <a:xfrm>
            <a:off x="4484948" y="1656446"/>
            <a:ext cx="0" cy="4044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>
            <a:extLst>
              <a:ext uri="{FF2B5EF4-FFF2-40B4-BE49-F238E27FC236}">
                <a16:creationId xmlns:a16="http://schemas.microsoft.com/office/drawing/2014/main" id="{55A072AE-8CE5-2718-6781-065EF263FDFE}"/>
              </a:ext>
            </a:extLst>
          </p:cNvPr>
          <p:cNvSpPr txBox="1"/>
          <p:nvPr/>
        </p:nvSpPr>
        <p:spPr>
          <a:xfrm>
            <a:off x="3726825" y="1711841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검수요청</a:t>
            </a:r>
            <a:endParaRPr lang="ko-KR" altLang="en-US" sz="1600" dirty="0"/>
          </a:p>
        </p:txBody>
      </p:sp>
      <p:cxnSp>
        <p:nvCxnSpPr>
          <p:cNvPr id="147" name="연결선: 꺾임 146">
            <a:extLst>
              <a:ext uri="{FF2B5EF4-FFF2-40B4-BE49-F238E27FC236}">
                <a16:creationId xmlns:a16="http://schemas.microsoft.com/office/drawing/2014/main" id="{FF705A23-4803-0A9D-5CE6-29A30C19300C}"/>
              </a:ext>
            </a:extLst>
          </p:cNvPr>
          <p:cNvCxnSpPr>
            <a:cxnSpLocks/>
            <a:stCxn id="161" idx="3"/>
            <a:endCxn id="164" idx="3"/>
          </p:cNvCxnSpPr>
          <p:nvPr/>
        </p:nvCxnSpPr>
        <p:spPr>
          <a:xfrm>
            <a:off x="5094230" y="3327606"/>
            <a:ext cx="12700" cy="1855461"/>
          </a:xfrm>
          <a:prstGeom prst="bentConnector3">
            <a:avLst>
              <a:gd name="adj1" fmla="val 408118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8" name="TextBox 147">
            <a:extLst>
              <a:ext uri="{FF2B5EF4-FFF2-40B4-BE49-F238E27FC236}">
                <a16:creationId xmlns:a16="http://schemas.microsoft.com/office/drawing/2014/main" id="{284CA3CC-4DD8-2368-403B-EE2CD4CBE54C}"/>
              </a:ext>
            </a:extLst>
          </p:cNvPr>
          <p:cNvSpPr txBox="1"/>
          <p:nvPr/>
        </p:nvSpPr>
        <p:spPr>
          <a:xfrm>
            <a:off x="5042409" y="3096979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NO</a:t>
            </a:r>
            <a:endParaRPr lang="ko-KR" altLang="en-US" sz="1100" dirty="0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20E4A746-84D8-9F55-154F-D22CBA32165D}"/>
              </a:ext>
            </a:extLst>
          </p:cNvPr>
          <p:cNvSpPr txBox="1"/>
          <p:nvPr/>
        </p:nvSpPr>
        <p:spPr>
          <a:xfrm>
            <a:off x="3550102" y="2319419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반려</a:t>
            </a:r>
            <a:endParaRPr lang="ko-KR" altLang="en-US" sz="1600" dirty="0"/>
          </a:p>
        </p:txBody>
      </p:sp>
      <p:sp>
        <p:nvSpPr>
          <p:cNvPr id="151" name="직사각형 150">
            <a:extLst>
              <a:ext uri="{FF2B5EF4-FFF2-40B4-BE49-F238E27FC236}">
                <a16:creationId xmlns:a16="http://schemas.microsoft.com/office/drawing/2014/main" id="{316DAC9E-430E-BAD2-693B-DD868015F391}"/>
              </a:ext>
            </a:extLst>
          </p:cNvPr>
          <p:cNvSpPr/>
          <p:nvPr/>
        </p:nvSpPr>
        <p:spPr>
          <a:xfrm>
            <a:off x="3310234" y="980728"/>
            <a:ext cx="2534024" cy="49685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13AEE0B7-6299-86B8-9348-AFD91AAAFB5E}"/>
              </a:ext>
            </a:extLst>
          </p:cNvPr>
          <p:cNvSpPr txBox="1"/>
          <p:nvPr/>
        </p:nvSpPr>
        <p:spPr>
          <a:xfrm>
            <a:off x="3224808" y="660177"/>
            <a:ext cx="647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rgbClr val="0070C0"/>
                </a:solidFill>
              </a:rPr>
              <a:t>2</a:t>
            </a:r>
            <a:r>
              <a:rPr lang="ko-KR" altLang="en-US" sz="1400" b="1" dirty="0">
                <a:solidFill>
                  <a:srgbClr val="0070C0"/>
                </a:solidFill>
              </a:rPr>
              <a:t>단계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BD155415-3CEA-03F6-59BD-B3C5C9F91B32}"/>
              </a:ext>
            </a:extLst>
          </p:cNvPr>
          <p:cNvSpPr txBox="1"/>
          <p:nvPr/>
        </p:nvSpPr>
        <p:spPr>
          <a:xfrm>
            <a:off x="4068170" y="2636912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승인</a:t>
            </a:r>
            <a:endParaRPr lang="ko-KR" altLang="en-US" sz="1600" dirty="0"/>
          </a:p>
        </p:txBody>
      </p:sp>
      <p:cxnSp>
        <p:nvCxnSpPr>
          <p:cNvPr id="154" name="직선 화살표 연결선 153">
            <a:extLst>
              <a:ext uri="{FF2B5EF4-FFF2-40B4-BE49-F238E27FC236}">
                <a16:creationId xmlns:a16="http://schemas.microsoft.com/office/drawing/2014/main" id="{C9815D77-7418-4CF8-EBDE-151EE72F7F6D}"/>
              </a:ext>
            </a:extLst>
          </p:cNvPr>
          <p:cNvCxnSpPr>
            <a:cxnSpLocks/>
            <a:stCxn id="144" idx="2"/>
            <a:endCxn id="160" idx="0"/>
          </p:cNvCxnSpPr>
          <p:nvPr/>
        </p:nvCxnSpPr>
        <p:spPr>
          <a:xfrm flipH="1">
            <a:off x="4474024" y="2569204"/>
            <a:ext cx="10924" cy="4322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직사각형 154">
            <a:extLst>
              <a:ext uri="{FF2B5EF4-FFF2-40B4-BE49-F238E27FC236}">
                <a16:creationId xmlns:a16="http://schemas.microsoft.com/office/drawing/2014/main" id="{403E7D26-1A25-7438-06D1-8B6FAD2BB304}"/>
              </a:ext>
            </a:extLst>
          </p:cNvPr>
          <p:cNvSpPr/>
          <p:nvPr/>
        </p:nvSpPr>
        <p:spPr>
          <a:xfrm>
            <a:off x="3944888" y="4000764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cxnSp>
        <p:nvCxnSpPr>
          <p:cNvPr id="156" name="직선 화살표 연결선 155">
            <a:extLst>
              <a:ext uri="{FF2B5EF4-FFF2-40B4-BE49-F238E27FC236}">
                <a16:creationId xmlns:a16="http://schemas.microsoft.com/office/drawing/2014/main" id="{086BA16F-2E13-E57D-5798-5371052665DA}"/>
              </a:ext>
            </a:extLst>
          </p:cNvPr>
          <p:cNvCxnSpPr>
            <a:cxnSpLocks/>
            <a:stCxn id="160" idx="2"/>
            <a:endCxn id="155" idx="0"/>
          </p:cNvCxnSpPr>
          <p:nvPr/>
        </p:nvCxnSpPr>
        <p:spPr>
          <a:xfrm>
            <a:off x="4474024" y="3619379"/>
            <a:ext cx="10924" cy="3813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>
            <a:extLst>
              <a:ext uri="{FF2B5EF4-FFF2-40B4-BE49-F238E27FC236}">
                <a16:creationId xmlns:a16="http://schemas.microsoft.com/office/drawing/2014/main" id="{CE95A3E4-B744-948E-052F-69B9D40CAA2C}"/>
              </a:ext>
            </a:extLst>
          </p:cNvPr>
          <p:cNvSpPr txBox="1"/>
          <p:nvPr/>
        </p:nvSpPr>
        <p:spPr>
          <a:xfrm>
            <a:off x="4142458" y="3632153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YES</a:t>
            </a:r>
            <a:endParaRPr lang="ko-KR" altLang="en-US" sz="1600" dirty="0"/>
          </a:p>
        </p:txBody>
      </p:sp>
      <p:cxnSp>
        <p:nvCxnSpPr>
          <p:cNvPr id="158" name="연결선: 꺾임 157">
            <a:extLst>
              <a:ext uri="{FF2B5EF4-FFF2-40B4-BE49-F238E27FC236}">
                <a16:creationId xmlns:a16="http://schemas.microsoft.com/office/drawing/2014/main" id="{A472FEB8-A18B-1221-AFBF-8F05712C3967}"/>
              </a:ext>
            </a:extLst>
          </p:cNvPr>
          <p:cNvCxnSpPr>
            <a:cxnSpLocks/>
            <a:stCxn id="155" idx="3"/>
            <a:endCxn id="144" idx="3"/>
          </p:cNvCxnSpPr>
          <p:nvPr/>
        </p:nvCxnSpPr>
        <p:spPr>
          <a:xfrm flipV="1">
            <a:off x="5025008" y="2315026"/>
            <a:ext cx="12700" cy="1939916"/>
          </a:xfrm>
          <a:prstGeom prst="bentConnector3">
            <a:avLst>
              <a:gd name="adj1" fmla="val 2940598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59" name="그룹 158">
            <a:extLst>
              <a:ext uri="{FF2B5EF4-FFF2-40B4-BE49-F238E27FC236}">
                <a16:creationId xmlns:a16="http://schemas.microsoft.com/office/drawing/2014/main" id="{1393B097-8492-C427-B448-DCAB92040BC3}"/>
              </a:ext>
            </a:extLst>
          </p:cNvPr>
          <p:cNvGrpSpPr/>
          <p:nvPr/>
        </p:nvGrpSpPr>
        <p:grpSpPr>
          <a:xfrm>
            <a:off x="3836183" y="3001499"/>
            <a:ext cx="1275681" cy="617880"/>
            <a:chOff x="3152800" y="3699612"/>
            <a:chExt cx="1275681" cy="617880"/>
          </a:xfrm>
        </p:grpSpPr>
        <p:sp>
          <p:nvSpPr>
            <p:cNvPr id="160" name="순서도: 판단 159">
              <a:extLst>
                <a:ext uri="{FF2B5EF4-FFF2-40B4-BE49-F238E27FC236}">
                  <a16:creationId xmlns:a16="http://schemas.microsoft.com/office/drawing/2014/main" id="{4A3F5723-9AA8-C449-0A20-C8CD4FBE29E5}"/>
                </a:ext>
              </a:extLst>
            </p:cNvPr>
            <p:cNvSpPr/>
            <p:nvPr/>
          </p:nvSpPr>
          <p:spPr>
            <a:xfrm>
              <a:off x="3152800" y="3699612"/>
              <a:ext cx="1275681" cy="61788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6E762B9A-24FB-DF8F-FDC2-BBB42AFFD7A2}"/>
                </a:ext>
              </a:extLst>
            </p:cNvPr>
            <p:cNvSpPr txBox="1"/>
            <p:nvPr/>
          </p:nvSpPr>
          <p:spPr>
            <a:xfrm>
              <a:off x="3334930" y="3810275"/>
              <a:ext cx="10759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추가 검수가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더 있나</a:t>
              </a:r>
              <a:r>
                <a:rPr lang="en-US" altLang="ko-KR" sz="1100" dirty="0">
                  <a:solidFill>
                    <a:schemeClr val="tx1"/>
                  </a:solidFill>
                </a:rPr>
                <a:t>?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2" name="그룹 161">
            <a:extLst>
              <a:ext uri="{FF2B5EF4-FFF2-40B4-BE49-F238E27FC236}">
                <a16:creationId xmlns:a16="http://schemas.microsoft.com/office/drawing/2014/main" id="{94F550B1-8F7E-6C5F-3EBB-ED1C94DD211B}"/>
              </a:ext>
            </a:extLst>
          </p:cNvPr>
          <p:cNvGrpSpPr/>
          <p:nvPr/>
        </p:nvGrpSpPr>
        <p:grpSpPr>
          <a:xfrm>
            <a:off x="3836183" y="4856960"/>
            <a:ext cx="1275681" cy="617880"/>
            <a:chOff x="3152800" y="3699612"/>
            <a:chExt cx="1275681" cy="617880"/>
          </a:xfrm>
        </p:grpSpPr>
        <p:sp>
          <p:nvSpPr>
            <p:cNvPr id="163" name="순서도: 판단 162">
              <a:extLst>
                <a:ext uri="{FF2B5EF4-FFF2-40B4-BE49-F238E27FC236}">
                  <a16:creationId xmlns:a16="http://schemas.microsoft.com/office/drawing/2014/main" id="{C7EFE798-CECA-EF3B-B772-DAA0CFA15256}"/>
                </a:ext>
              </a:extLst>
            </p:cNvPr>
            <p:cNvSpPr/>
            <p:nvPr/>
          </p:nvSpPr>
          <p:spPr>
            <a:xfrm>
              <a:off x="3152800" y="3699612"/>
              <a:ext cx="1275681" cy="61788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15991DE5-C4C9-7E26-20F5-9194469800D5}"/>
                </a:ext>
              </a:extLst>
            </p:cNvPr>
            <p:cNvSpPr txBox="1"/>
            <p:nvPr/>
          </p:nvSpPr>
          <p:spPr>
            <a:xfrm>
              <a:off x="3334930" y="3810275"/>
              <a:ext cx="10759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가공할 것이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더 있나</a:t>
              </a:r>
              <a:r>
                <a:rPr lang="en-US" altLang="ko-KR" sz="1100" dirty="0">
                  <a:solidFill>
                    <a:schemeClr val="tx1"/>
                  </a:solidFill>
                </a:rPr>
                <a:t>?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65" name="연결선: 꺾임 164">
            <a:extLst>
              <a:ext uri="{FF2B5EF4-FFF2-40B4-BE49-F238E27FC236}">
                <a16:creationId xmlns:a16="http://schemas.microsoft.com/office/drawing/2014/main" id="{A1314615-624D-B75F-287A-B8BDAFE89651}"/>
              </a:ext>
            </a:extLst>
          </p:cNvPr>
          <p:cNvCxnSpPr>
            <a:cxnSpLocks/>
            <a:stCxn id="155" idx="1"/>
            <a:endCxn id="160" idx="1"/>
          </p:cNvCxnSpPr>
          <p:nvPr/>
        </p:nvCxnSpPr>
        <p:spPr>
          <a:xfrm rot="10800000">
            <a:off x="3836184" y="3310440"/>
            <a:ext cx="108705" cy="944503"/>
          </a:xfrm>
          <a:prstGeom prst="bentConnector3">
            <a:avLst>
              <a:gd name="adj1" fmla="val 31029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6" name="TextBox 165">
            <a:extLst>
              <a:ext uri="{FF2B5EF4-FFF2-40B4-BE49-F238E27FC236}">
                <a16:creationId xmlns:a16="http://schemas.microsoft.com/office/drawing/2014/main" id="{99B0CCC3-8D98-EF47-6249-1D1EC3EA84CE}"/>
              </a:ext>
            </a:extLst>
          </p:cNvPr>
          <p:cNvSpPr txBox="1"/>
          <p:nvPr/>
        </p:nvSpPr>
        <p:spPr>
          <a:xfrm>
            <a:off x="3550102" y="423663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승인</a:t>
            </a:r>
            <a:endParaRPr lang="ko-KR" altLang="en-US" sz="1600" dirty="0"/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0CD2BDEC-958E-9AE3-4D36-78D03060E218}"/>
              </a:ext>
            </a:extLst>
          </p:cNvPr>
          <p:cNvSpPr txBox="1"/>
          <p:nvPr/>
        </p:nvSpPr>
        <p:spPr>
          <a:xfrm>
            <a:off x="4988292" y="4258970"/>
            <a:ext cx="513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반려</a:t>
            </a:r>
            <a:endParaRPr lang="en-US" altLang="ko-KR" sz="1100" dirty="0"/>
          </a:p>
          <a:p>
            <a:r>
              <a:rPr lang="en-US" altLang="ko-KR" sz="1100" dirty="0"/>
              <a:t>(N-1)</a:t>
            </a:r>
            <a:endParaRPr lang="ko-KR" altLang="en-US" sz="1600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904860B4-8343-D796-8CF7-94BDBDECBFA2}"/>
              </a:ext>
            </a:extLst>
          </p:cNvPr>
          <p:cNvSpPr txBox="1"/>
          <p:nvPr/>
        </p:nvSpPr>
        <p:spPr>
          <a:xfrm>
            <a:off x="1208584" y="5487614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YES</a:t>
            </a:r>
            <a:endParaRPr lang="ko-KR" altLang="en-US" sz="1600" dirty="0"/>
          </a:p>
        </p:txBody>
      </p:sp>
      <p:sp>
        <p:nvSpPr>
          <p:cNvPr id="223" name="직사각형 222">
            <a:extLst>
              <a:ext uri="{FF2B5EF4-FFF2-40B4-BE49-F238E27FC236}">
                <a16:creationId xmlns:a16="http://schemas.microsoft.com/office/drawing/2014/main" id="{C3AF9EC6-F69B-99B3-EE39-D5423A3A9DAC}"/>
              </a:ext>
            </a:extLst>
          </p:cNvPr>
          <p:cNvSpPr/>
          <p:nvPr/>
        </p:nvSpPr>
        <p:spPr>
          <a:xfrm>
            <a:off x="7229826" y="1154128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가공 단계</a:t>
            </a:r>
          </a:p>
        </p:txBody>
      </p:sp>
      <p:sp>
        <p:nvSpPr>
          <p:cNvPr id="224" name="직사각형 223">
            <a:extLst>
              <a:ext uri="{FF2B5EF4-FFF2-40B4-BE49-F238E27FC236}">
                <a16:creationId xmlns:a16="http://schemas.microsoft.com/office/drawing/2014/main" id="{07C7FEDB-E530-A438-62C0-8E7D026958CC}"/>
              </a:ext>
            </a:extLst>
          </p:cNvPr>
          <p:cNvSpPr/>
          <p:nvPr/>
        </p:nvSpPr>
        <p:spPr>
          <a:xfrm>
            <a:off x="7229826" y="2066886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1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cxnSp>
        <p:nvCxnSpPr>
          <p:cNvPr id="225" name="직선 화살표 연결선 224">
            <a:extLst>
              <a:ext uri="{FF2B5EF4-FFF2-40B4-BE49-F238E27FC236}">
                <a16:creationId xmlns:a16="http://schemas.microsoft.com/office/drawing/2014/main" id="{BDD3E988-EA7D-DAB9-A087-DBD9A1CEEFE8}"/>
              </a:ext>
            </a:extLst>
          </p:cNvPr>
          <p:cNvCxnSpPr>
            <a:stCxn id="223" idx="2"/>
            <a:endCxn id="224" idx="0"/>
          </p:cNvCxnSpPr>
          <p:nvPr/>
        </p:nvCxnSpPr>
        <p:spPr>
          <a:xfrm>
            <a:off x="7769886" y="1662484"/>
            <a:ext cx="0" cy="4044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>
            <a:extLst>
              <a:ext uri="{FF2B5EF4-FFF2-40B4-BE49-F238E27FC236}">
                <a16:creationId xmlns:a16="http://schemas.microsoft.com/office/drawing/2014/main" id="{4C41F98F-0A67-FBE1-775A-67B034B3422F}"/>
              </a:ext>
            </a:extLst>
          </p:cNvPr>
          <p:cNvSpPr txBox="1"/>
          <p:nvPr/>
        </p:nvSpPr>
        <p:spPr>
          <a:xfrm>
            <a:off x="7011763" y="1717879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검수요청</a:t>
            </a:r>
            <a:endParaRPr lang="ko-KR" altLang="en-US" sz="1600" dirty="0"/>
          </a:p>
        </p:txBody>
      </p:sp>
      <p:cxnSp>
        <p:nvCxnSpPr>
          <p:cNvPr id="227" name="연결선: 꺾임 226">
            <a:extLst>
              <a:ext uri="{FF2B5EF4-FFF2-40B4-BE49-F238E27FC236}">
                <a16:creationId xmlns:a16="http://schemas.microsoft.com/office/drawing/2014/main" id="{F0DF8EE7-8320-A916-C34B-6FD67ABE0EB9}"/>
              </a:ext>
            </a:extLst>
          </p:cNvPr>
          <p:cNvCxnSpPr>
            <a:cxnSpLocks/>
            <a:stCxn id="240" idx="3"/>
            <a:endCxn id="243" idx="3"/>
          </p:cNvCxnSpPr>
          <p:nvPr/>
        </p:nvCxnSpPr>
        <p:spPr>
          <a:xfrm>
            <a:off x="8379168" y="3333644"/>
            <a:ext cx="12700" cy="1855461"/>
          </a:xfrm>
          <a:prstGeom prst="bentConnector3">
            <a:avLst>
              <a:gd name="adj1" fmla="val 408118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8" name="TextBox 227">
            <a:extLst>
              <a:ext uri="{FF2B5EF4-FFF2-40B4-BE49-F238E27FC236}">
                <a16:creationId xmlns:a16="http://schemas.microsoft.com/office/drawing/2014/main" id="{186EB1C4-9B9B-86C6-D287-3B1DA99683B4}"/>
              </a:ext>
            </a:extLst>
          </p:cNvPr>
          <p:cNvSpPr txBox="1"/>
          <p:nvPr/>
        </p:nvSpPr>
        <p:spPr>
          <a:xfrm>
            <a:off x="8327347" y="3103017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NO</a:t>
            </a:r>
            <a:endParaRPr lang="ko-KR" altLang="en-US" sz="1100" dirty="0"/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310D7C17-7031-9567-EAD3-64900A372976}"/>
              </a:ext>
            </a:extLst>
          </p:cNvPr>
          <p:cNvSpPr txBox="1"/>
          <p:nvPr/>
        </p:nvSpPr>
        <p:spPr>
          <a:xfrm>
            <a:off x="6835040" y="2325457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반려</a:t>
            </a:r>
            <a:endParaRPr lang="ko-KR" altLang="en-US" sz="1600" dirty="0"/>
          </a:p>
        </p:txBody>
      </p:sp>
      <p:sp>
        <p:nvSpPr>
          <p:cNvPr id="230" name="직사각형 229">
            <a:extLst>
              <a:ext uri="{FF2B5EF4-FFF2-40B4-BE49-F238E27FC236}">
                <a16:creationId xmlns:a16="http://schemas.microsoft.com/office/drawing/2014/main" id="{A7B2618A-FE29-D7A6-7BC9-DED907E39D5B}"/>
              </a:ext>
            </a:extLst>
          </p:cNvPr>
          <p:cNvSpPr/>
          <p:nvPr/>
        </p:nvSpPr>
        <p:spPr>
          <a:xfrm>
            <a:off x="6595172" y="986766"/>
            <a:ext cx="2534024" cy="49625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601559FC-C2CA-786A-7D64-926703BDDCC6}"/>
              </a:ext>
            </a:extLst>
          </p:cNvPr>
          <p:cNvSpPr txBox="1"/>
          <p:nvPr/>
        </p:nvSpPr>
        <p:spPr>
          <a:xfrm>
            <a:off x="6509746" y="666215"/>
            <a:ext cx="686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rgbClr val="0070C0"/>
                </a:solidFill>
              </a:rPr>
              <a:t>N</a:t>
            </a:r>
            <a:r>
              <a:rPr lang="ko-KR" altLang="en-US" sz="1400" b="1" dirty="0">
                <a:solidFill>
                  <a:srgbClr val="0070C0"/>
                </a:solidFill>
              </a:rPr>
              <a:t>단계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5DE9131C-FE25-54CF-A538-566C1382E594}"/>
              </a:ext>
            </a:extLst>
          </p:cNvPr>
          <p:cNvSpPr txBox="1"/>
          <p:nvPr/>
        </p:nvSpPr>
        <p:spPr>
          <a:xfrm>
            <a:off x="7353108" y="264295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승인</a:t>
            </a:r>
            <a:endParaRPr lang="ko-KR" altLang="en-US" sz="1600" dirty="0"/>
          </a:p>
        </p:txBody>
      </p:sp>
      <p:cxnSp>
        <p:nvCxnSpPr>
          <p:cNvPr id="233" name="직선 화살표 연결선 232">
            <a:extLst>
              <a:ext uri="{FF2B5EF4-FFF2-40B4-BE49-F238E27FC236}">
                <a16:creationId xmlns:a16="http://schemas.microsoft.com/office/drawing/2014/main" id="{78CF6D59-4753-A97D-6347-A4FA0EC1D08B}"/>
              </a:ext>
            </a:extLst>
          </p:cNvPr>
          <p:cNvCxnSpPr>
            <a:cxnSpLocks/>
            <a:stCxn id="224" idx="2"/>
            <a:endCxn id="239" idx="0"/>
          </p:cNvCxnSpPr>
          <p:nvPr/>
        </p:nvCxnSpPr>
        <p:spPr>
          <a:xfrm flipH="1">
            <a:off x="7758962" y="2575242"/>
            <a:ext cx="10924" cy="4322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직사각형 233">
            <a:extLst>
              <a:ext uri="{FF2B5EF4-FFF2-40B4-BE49-F238E27FC236}">
                <a16:creationId xmlns:a16="http://schemas.microsoft.com/office/drawing/2014/main" id="{E35AC617-4D38-7297-A796-4B9FE4C1153E}"/>
              </a:ext>
            </a:extLst>
          </p:cNvPr>
          <p:cNvSpPr/>
          <p:nvPr/>
        </p:nvSpPr>
        <p:spPr>
          <a:xfrm>
            <a:off x="7229826" y="4006802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cxnSp>
        <p:nvCxnSpPr>
          <p:cNvPr id="235" name="직선 화살표 연결선 234">
            <a:extLst>
              <a:ext uri="{FF2B5EF4-FFF2-40B4-BE49-F238E27FC236}">
                <a16:creationId xmlns:a16="http://schemas.microsoft.com/office/drawing/2014/main" id="{26105CF1-65BA-B675-4A9E-BD0F3A06C69E}"/>
              </a:ext>
            </a:extLst>
          </p:cNvPr>
          <p:cNvCxnSpPr>
            <a:cxnSpLocks/>
            <a:stCxn id="239" idx="2"/>
            <a:endCxn id="234" idx="0"/>
          </p:cNvCxnSpPr>
          <p:nvPr/>
        </p:nvCxnSpPr>
        <p:spPr>
          <a:xfrm>
            <a:off x="7758962" y="3625417"/>
            <a:ext cx="10924" cy="3813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TextBox 235">
            <a:extLst>
              <a:ext uri="{FF2B5EF4-FFF2-40B4-BE49-F238E27FC236}">
                <a16:creationId xmlns:a16="http://schemas.microsoft.com/office/drawing/2014/main" id="{DA2EAF99-9785-CD3C-C57A-949511B5DF6B}"/>
              </a:ext>
            </a:extLst>
          </p:cNvPr>
          <p:cNvSpPr txBox="1"/>
          <p:nvPr/>
        </p:nvSpPr>
        <p:spPr>
          <a:xfrm>
            <a:off x="7427396" y="3638191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YES</a:t>
            </a:r>
            <a:endParaRPr lang="ko-KR" altLang="en-US" sz="1600" dirty="0"/>
          </a:p>
        </p:txBody>
      </p:sp>
      <p:cxnSp>
        <p:nvCxnSpPr>
          <p:cNvPr id="237" name="연결선: 꺾임 236">
            <a:extLst>
              <a:ext uri="{FF2B5EF4-FFF2-40B4-BE49-F238E27FC236}">
                <a16:creationId xmlns:a16="http://schemas.microsoft.com/office/drawing/2014/main" id="{16484F5F-02D2-9673-336B-0B207206675C}"/>
              </a:ext>
            </a:extLst>
          </p:cNvPr>
          <p:cNvCxnSpPr>
            <a:cxnSpLocks/>
            <a:stCxn id="234" idx="3"/>
            <a:endCxn id="224" idx="3"/>
          </p:cNvCxnSpPr>
          <p:nvPr/>
        </p:nvCxnSpPr>
        <p:spPr>
          <a:xfrm flipV="1">
            <a:off x="8309946" y="2321064"/>
            <a:ext cx="12700" cy="1939916"/>
          </a:xfrm>
          <a:prstGeom prst="bentConnector3">
            <a:avLst>
              <a:gd name="adj1" fmla="val 2940598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38" name="그룹 237">
            <a:extLst>
              <a:ext uri="{FF2B5EF4-FFF2-40B4-BE49-F238E27FC236}">
                <a16:creationId xmlns:a16="http://schemas.microsoft.com/office/drawing/2014/main" id="{350A7380-9E1E-F1C1-1942-E59FF8ECDEEE}"/>
              </a:ext>
            </a:extLst>
          </p:cNvPr>
          <p:cNvGrpSpPr/>
          <p:nvPr/>
        </p:nvGrpSpPr>
        <p:grpSpPr>
          <a:xfrm>
            <a:off x="7121121" y="3007537"/>
            <a:ext cx="1275681" cy="617880"/>
            <a:chOff x="3152800" y="3699612"/>
            <a:chExt cx="1275681" cy="617880"/>
          </a:xfrm>
        </p:grpSpPr>
        <p:sp>
          <p:nvSpPr>
            <p:cNvPr id="239" name="순서도: 판단 238">
              <a:extLst>
                <a:ext uri="{FF2B5EF4-FFF2-40B4-BE49-F238E27FC236}">
                  <a16:creationId xmlns:a16="http://schemas.microsoft.com/office/drawing/2014/main" id="{1331E976-AE22-8FE2-1210-03AF7FF01067}"/>
                </a:ext>
              </a:extLst>
            </p:cNvPr>
            <p:cNvSpPr/>
            <p:nvPr/>
          </p:nvSpPr>
          <p:spPr>
            <a:xfrm>
              <a:off x="3152800" y="3699612"/>
              <a:ext cx="1275681" cy="61788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40" name="TextBox 239">
              <a:extLst>
                <a:ext uri="{FF2B5EF4-FFF2-40B4-BE49-F238E27FC236}">
                  <a16:creationId xmlns:a16="http://schemas.microsoft.com/office/drawing/2014/main" id="{BB3DBD08-3404-F53F-7879-1E47AE620B67}"/>
                </a:ext>
              </a:extLst>
            </p:cNvPr>
            <p:cNvSpPr txBox="1"/>
            <p:nvPr/>
          </p:nvSpPr>
          <p:spPr>
            <a:xfrm>
              <a:off x="3334930" y="3810275"/>
              <a:ext cx="10759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추가 검수가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더 있나</a:t>
              </a:r>
              <a:r>
                <a:rPr lang="en-US" altLang="ko-KR" sz="1100" dirty="0">
                  <a:solidFill>
                    <a:schemeClr val="tx1"/>
                  </a:solidFill>
                </a:rPr>
                <a:t>?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41" name="그룹 240">
            <a:extLst>
              <a:ext uri="{FF2B5EF4-FFF2-40B4-BE49-F238E27FC236}">
                <a16:creationId xmlns:a16="http://schemas.microsoft.com/office/drawing/2014/main" id="{6AAD12C8-40E2-FCEC-D1D6-5AEC6345443D}"/>
              </a:ext>
            </a:extLst>
          </p:cNvPr>
          <p:cNvGrpSpPr/>
          <p:nvPr/>
        </p:nvGrpSpPr>
        <p:grpSpPr>
          <a:xfrm>
            <a:off x="7121121" y="4862998"/>
            <a:ext cx="1275681" cy="617880"/>
            <a:chOff x="3152800" y="3699612"/>
            <a:chExt cx="1275681" cy="617880"/>
          </a:xfrm>
        </p:grpSpPr>
        <p:sp>
          <p:nvSpPr>
            <p:cNvPr id="242" name="순서도: 판단 241">
              <a:extLst>
                <a:ext uri="{FF2B5EF4-FFF2-40B4-BE49-F238E27FC236}">
                  <a16:creationId xmlns:a16="http://schemas.microsoft.com/office/drawing/2014/main" id="{3D0E0B3F-B640-7021-C064-8CB225237AC8}"/>
                </a:ext>
              </a:extLst>
            </p:cNvPr>
            <p:cNvSpPr/>
            <p:nvPr/>
          </p:nvSpPr>
          <p:spPr>
            <a:xfrm>
              <a:off x="3152800" y="3699612"/>
              <a:ext cx="1275681" cy="61788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43" name="TextBox 242">
              <a:extLst>
                <a:ext uri="{FF2B5EF4-FFF2-40B4-BE49-F238E27FC236}">
                  <a16:creationId xmlns:a16="http://schemas.microsoft.com/office/drawing/2014/main" id="{B1E1A439-4DE6-C765-DDC0-A369C07AA99C}"/>
                </a:ext>
              </a:extLst>
            </p:cNvPr>
            <p:cNvSpPr txBox="1"/>
            <p:nvPr/>
          </p:nvSpPr>
          <p:spPr>
            <a:xfrm>
              <a:off x="3334930" y="3810275"/>
              <a:ext cx="10759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가공할 것이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더 있나</a:t>
              </a:r>
              <a:r>
                <a:rPr lang="en-US" altLang="ko-KR" sz="1100" dirty="0">
                  <a:solidFill>
                    <a:schemeClr val="tx1"/>
                  </a:solidFill>
                </a:rPr>
                <a:t>?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44" name="연결선: 꺾임 243">
            <a:extLst>
              <a:ext uri="{FF2B5EF4-FFF2-40B4-BE49-F238E27FC236}">
                <a16:creationId xmlns:a16="http://schemas.microsoft.com/office/drawing/2014/main" id="{D1864E85-A481-FF4C-14A3-4FA58A372A47}"/>
              </a:ext>
            </a:extLst>
          </p:cNvPr>
          <p:cNvCxnSpPr>
            <a:cxnSpLocks/>
            <a:stCxn id="234" idx="1"/>
            <a:endCxn id="239" idx="1"/>
          </p:cNvCxnSpPr>
          <p:nvPr/>
        </p:nvCxnSpPr>
        <p:spPr>
          <a:xfrm rot="10800000">
            <a:off x="7121122" y="3316478"/>
            <a:ext cx="108705" cy="944503"/>
          </a:xfrm>
          <a:prstGeom prst="bentConnector3">
            <a:avLst>
              <a:gd name="adj1" fmla="val 31029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5" name="TextBox 244">
            <a:extLst>
              <a:ext uri="{FF2B5EF4-FFF2-40B4-BE49-F238E27FC236}">
                <a16:creationId xmlns:a16="http://schemas.microsoft.com/office/drawing/2014/main" id="{692B2FEA-9679-0CA9-3B5B-374EE919D0B4}"/>
              </a:ext>
            </a:extLst>
          </p:cNvPr>
          <p:cNvSpPr txBox="1"/>
          <p:nvPr/>
        </p:nvSpPr>
        <p:spPr>
          <a:xfrm>
            <a:off x="6835040" y="4242668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승인</a:t>
            </a:r>
            <a:endParaRPr lang="ko-KR" altLang="en-US" sz="1600" dirty="0"/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FB9563DA-AD0C-FEBF-3288-E9B05E6D22C8}"/>
              </a:ext>
            </a:extLst>
          </p:cNvPr>
          <p:cNvSpPr txBox="1"/>
          <p:nvPr/>
        </p:nvSpPr>
        <p:spPr>
          <a:xfrm>
            <a:off x="8273230" y="4265008"/>
            <a:ext cx="513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반려</a:t>
            </a:r>
            <a:endParaRPr lang="en-US" altLang="ko-KR" sz="1100" dirty="0"/>
          </a:p>
          <a:p>
            <a:r>
              <a:rPr lang="en-US" altLang="ko-KR" sz="1100" dirty="0"/>
              <a:t>(N-1)</a:t>
            </a:r>
            <a:endParaRPr lang="ko-KR" altLang="en-US" sz="1600" dirty="0"/>
          </a:p>
        </p:txBody>
      </p:sp>
      <p:cxnSp>
        <p:nvCxnSpPr>
          <p:cNvPr id="249" name="연결선: 꺾임 248">
            <a:extLst>
              <a:ext uri="{FF2B5EF4-FFF2-40B4-BE49-F238E27FC236}">
                <a16:creationId xmlns:a16="http://schemas.microsoft.com/office/drawing/2014/main" id="{14C6E372-B0FB-0A3A-CC12-4D4F8DE4D1D5}"/>
              </a:ext>
            </a:extLst>
          </p:cNvPr>
          <p:cNvCxnSpPr>
            <a:cxnSpLocks/>
            <a:stCxn id="110" idx="2"/>
            <a:endCxn id="143" idx="1"/>
          </p:cNvCxnSpPr>
          <p:nvPr/>
        </p:nvCxnSpPr>
        <p:spPr>
          <a:xfrm rot="5400000" flipH="1" flipV="1">
            <a:off x="733010" y="2262962"/>
            <a:ext cx="4072572" cy="2351184"/>
          </a:xfrm>
          <a:prstGeom prst="bentConnector4">
            <a:avLst>
              <a:gd name="adj1" fmla="val -5613"/>
              <a:gd name="adj2" fmla="val 6587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2" name="직사각형 251">
            <a:extLst>
              <a:ext uri="{FF2B5EF4-FFF2-40B4-BE49-F238E27FC236}">
                <a16:creationId xmlns:a16="http://schemas.microsoft.com/office/drawing/2014/main" id="{281B3883-3DA3-C97C-01F8-CFDF2811CE1D}"/>
              </a:ext>
            </a:extLst>
          </p:cNvPr>
          <p:cNvSpPr/>
          <p:nvPr/>
        </p:nvSpPr>
        <p:spPr>
          <a:xfrm>
            <a:off x="4020460" y="6176764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작업완료</a:t>
            </a:r>
          </a:p>
        </p:txBody>
      </p:sp>
      <p:cxnSp>
        <p:nvCxnSpPr>
          <p:cNvPr id="253" name="연결선: 꺾임 252">
            <a:extLst>
              <a:ext uri="{FF2B5EF4-FFF2-40B4-BE49-F238E27FC236}">
                <a16:creationId xmlns:a16="http://schemas.microsoft.com/office/drawing/2014/main" id="{9EF0801A-7674-3D2E-BEA9-DABE92366EB3}"/>
              </a:ext>
            </a:extLst>
          </p:cNvPr>
          <p:cNvCxnSpPr>
            <a:cxnSpLocks/>
            <a:stCxn id="163" idx="2"/>
            <a:endCxn id="223" idx="1"/>
          </p:cNvCxnSpPr>
          <p:nvPr/>
        </p:nvCxnSpPr>
        <p:spPr>
          <a:xfrm rot="5400000" flipH="1" flipV="1">
            <a:off x="3818658" y="2063672"/>
            <a:ext cx="4066534" cy="2755802"/>
          </a:xfrm>
          <a:prstGeom prst="bentConnector4">
            <a:avLst>
              <a:gd name="adj1" fmla="val -5621"/>
              <a:gd name="adj2" fmla="val 56645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7" name="TextBox 256">
            <a:extLst>
              <a:ext uri="{FF2B5EF4-FFF2-40B4-BE49-F238E27FC236}">
                <a16:creationId xmlns:a16="http://schemas.microsoft.com/office/drawing/2014/main" id="{60D4BB82-468C-6275-84EC-B3CE7DD33F31}"/>
              </a:ext>
            </a:extLst>
          </p:cNvPr>
          <p:cNvSpPr txBox="1"/>
          <p:nvPr/>
        </p:nvSpPr>
        <p:spPr>
          <a:xfrm>
            <a:off x="4050531" y="5487614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YES</a:t>
            </a:r>
            <a:endParaRPr lang="ko-KR" altLang="en-US" sz="1600" dirty="0"/>
          </a:p>
        </p:txBody>
      </p:sp>
      <p:cxnSp>
        <p:nvCxnSpPr>
          <p:cNvPr id="259" name="연결선: 꺾임 258">
            <a:extLst>
              <a:ext uri="{FF2B5EF4-FFF2-40B4-BE49-F238E27FC236}">
                <a16:creationId xmlns:a16="http://schemas.microsoft.com/office/drawing/2014/main" id="{A58D4EB6-88CC-037C-6EDF-C3A2D07B6054}"/>
              </a:ext>
            </a:extLst>
          </p:cNvPr>
          <p:cNvCxnSpPr>
            <a:cxnSpLocks/>
            <a:stCxn id="110" idx="1"/>
            <a:endCxn id="252" idx="1"/>
          </p:cNvCxnSpPr>
          <p:nvPr/>
        </p:nvCxnSpPr>
        <p:spPr>
          <a:xfrm rot="10800000" flipH="1" flipV="1">
            <a:off x="955862" y="5165900"/>
            <a:ext cx="3064597" cy="1265042"/>
          </a:xfrm>
          <a:prstGeom prst="bentConnector3">
            <a:avLst>
              <a:gd name="adj1" fmla="val -745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1" name="TextBox 260">
            <a:extLst>
              <a:ext uri="{FF2B5EF4-FFF2-40B4-BE49-F238E27FC236}">
                <a16:creationId xmlns:a16="http://schemas.microsoft.com/office/drawing/2014/main" id="{7426840C-61F9-8E4E-CE8A-F4D14A536BC9}"/>
              </a:ext>
            </a:extLst>
          </p:cNvPr>
          <p:cNvSpPr txBox="1"/>
          <p:nvPr/>
        </p:nvSpPr>
        <p:spPr>
          <a:xfrm>
            <a:off x="618851" y="4941168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NO</a:t>
            </a:r>
            <a:endParaRPr lang="ko-KR" altLang="en-US" sz="1600" dirty="0"/>
          </a:p>
        </p:txBody>
      </p:sp>
      <p:cxnSp>
        <p:nvCxnSpPr>
          <p:cNvPr id="262" name="연결선: 꺾임 261">
            <a:extLst>
              <a:ext uri="{FF2B5EF4-FFF2-40B4-BE49-F238E27FC236}">
                <a16:creationId xmlns:a16="http://schemas.microsoft.com/office/drawing/2014/main" id="{B7E6EC51-B499-ECBF-1397-AD919D3282E6}"/>
              </a:ext>
            </a:extLst>
          </p:cNvPr>
          <p:cNvCxnSpPr>
            <a:cxnSpLocks/>
            <a:stCxn id="163" idx="1"/>
            <a:endCxn id="252" idx="1"/>
          </p:cNvCxnSpPr>
          <p:nvPr/>
        </p:nvCxnSpPr>
        <p:spPr>
          <a:xfrm rot="10800000" flipH="1" flipV="1">
            <a:off x="3836182" y="5165900"/>
            <a:ext cx="184277" cy="1265042"/>
          </a:xfrm>
          <a:prstGeom prst="bentConnector3">
            <a:avLst>
              <a:gd name="adj1" fmla="val -124052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5" name="TextBox 264">
            <a:extLst>
              <a:ext uri="{FF2B5EF4-FFF2-40B4-BE49-F238E27FC236}">
                <a16:creationId xmlns:a16="http://schemas.microsoft.com/office/drawing/2014/main" id="{E9193F6F-8C39-F4D2-EA53-799993936B24}"/>
              </a:ext>
            </a:extLst>
          </p:cNvPr>
          <p:cNvSpPr txBox="1"/>
          <p:nvPr/>
        </p:nvSpPr>
        <p:spPr>
          <a:xfrm>
            <a:off x="3512840" y="4941168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NO</a:t>
            </a:r>
            <a:endParaRPr lang="ko-KR" altLang="en-US" sz="1600" dirty="0"/>
          </a:p>
        </p:txBody>
      </p:sp>
      <p:cxnSp>
        <p:nvCxnSpPr>
          <p:cNvPr id="266" name="연결선: 꺾임 265">
            <a:extLst>
              <a:ext uri="{FF2B5EF4-FFF2-40B4-BE49-F238E27FC236}">
                <a16:creationId xmlns:a16="http://schemas.microsoft.com/office/drawing/2014/main" id="{DC15D6B8-5887-D378-F179-73575DB48AF4}"/>
              </a:ext>
            </a:extLst>
          </p:cNvPr>
          <p:cNvCxnSpPr>
            <a:cxnSpLocks/>
            <a:stCxn id="242" idx="1"/>
            <a:endCxn id="252" idx="3"/>
          </p:cNvCxnSpPr>
          <p:nvPr/>
        </p:nvCxnSpPr>
        <p:spPr>
          <a:xfrm rot="10800000" flipV="1">
            <a:off x="5100581" y="5171938"/>
            <a:ext cx="2020541" cy="1259004"/>
          </a:xfrm>
          <a:prstGeom prst="bentConnector3">
            <a:avLst>
              <a:gd name="adj1" fmla="val 35662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2" name="TextBox 271">
            <a:extLst>
              <a:ext uri="{FF2B5EF4-FFF2-40B4-BE49-F238E27FC236}">
                <a16:creationId xmlns:a16="http://schemas.microsoft.com/office/drawing/2014/main" id="{22F4DB07-8C28-D9BD-DC87-A17EC87D62DE}"/>
              </a:ext>
            </a:extLst>
          </p:cNvPr>
          <p:cNvSpPr txBox="1"/>
          <p:nvPr/>
        </p:nvSpPr>
        <p:spPr>
          <a:xfrm>
            <a:off x="6825208" y="4941168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NO</a:t>
            </a:r>
            <a:endParaRPr lang="ko-KR" altLang="en-US" sz="1600" dirty="0"/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8E3FD15A-6D35-66D9-4A9C-CCC72169D044}"/>
              </a:ext>
            </a:extLst>
          </p:cNvPr>
          <p:cNvSpPr txBox="1"/>
          <p:nvPr/>
        </p:nvSpPr>
        <p:spPr>
          <a:xfrm>
            <a:off x="5954619" y="3236051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rgbClr val="0070C0"/>
                </a:solidFill>
              </a:rPr>
              <a:t> . . .</a:t>
            </a:r>
            <a:endParaRPr lang="ko-KR" altLang="en-US" sz="1400" b="1" dirty="0">
              <a:solidFill>
                <a:srgbClr val="0070C0"/>
              </a:solidFill>
            </a:endParaRPr>
          </a:p>
        </p:txBody>
      </p:sp>
      <p:sp>
        <p:nvSpPr>
          <p:cNvPr id="274" name="직사각형 273">
            <a:extLst>
              <a:ext uri="{FF2B5EF4-FFF2-40B4-BE49-F238E27FC236}">
                <a16:creationId xmlns:a16="http://schemas.microsoft.com/office/drawing/2014/main" id="{13436A73-89A7-1F75-57B2-EF28B9671DE1}"/>
              </a:ext>
            </a:extLst>
          </p:cNvPr>
          <p:cNvSpPr/>
          <p:nvPr/>
        </p:nvSpPr>
        <p:spPr>
          <a:xfrm>
            <a:off x="957588" y="1061813"/>
            <a:ext cx="1275681" cy="665866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C4675002-CDAC-F48D-39D8-A305D215AE8B}"/>
              </a:ext>
            </a:extLst>
          </p:cNvPr>
          <p:cNvSpPr txBox="1"/>
          <p:nvPr/>
        </p:nvSpPr>
        <p:spPr>
          <a:xfrm>
            <a:off x="1489819" y="580618"/>
            <a:ext cx="11721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/>
              <a:t>가공 </a:t>
            </a:r>
            <a:r>
              <a:rPr lang="en-US" altLang="ko-KR" sz="1000" dirty="0"/>
              <a:t>1</a:t>
            </a:r>
            <a:r>
              <a:rPr lang="ko-KR" altLang="en-US" sz="1000" dirty="0"/>
              <a:t>단계는 </a:t>
            </a:r>
            <a:endParaRPr lang="en-US" altLang="ko-KR" sz="1000" dirty="0"/>
          </a:p>
          <a:p>
            <a:r>
              <a:rPr lang="ko-KR" altLang="en-US" sz="1000" dirty="0"/>
              <a:t>정제 단계로 정의</a:t>
            </a:r>
            <a:endParaRPr lang="en-US" altLang="ko-KR" sz="1000" dirty="0"/>
          </a:p>
        </p:txBody>
      </p:sp>
      <p:sp>
        <p:nvSpPr>
          <p:cNvPr id="276" name="직사각형 275">
            <a:extLst>
              <a:ext uri="{FF2B5EF4-FFF2-40B4-BE49-F238E27FC236}">
                <a16:creationId xmlns:a16="http://schemas.microsoft.com/office/drawing/2014/main" id="{019F2CFB-29F1-D745-5440-22953F729F8D}"/>
              </a:ext>
            </a:extLst>
          </p:cNvPr>
          <p:cNvSpPr/>
          <p:nvPr/>
        </p:nvSpPr>
        <p:spPr>
          <a:xfrm>
            <a:off x="2161347" y="4264416"/>
            <a:ext cx="397973" cy="427046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A714B983-111C-C803-52D8-EF06C4C50D94}"/>
              </a:ext>
            </a:extLst>
          </p:cNvPr>
          <p:cNvSpPr txBox="1"/>
          <p:nvPr/>
        </p:nvSpPr>
        <p:spPr>
          <a:xfrm>
            <a:off x="1208584" y="4551174"/>
            <a:ext cx="10438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/>
              <a:t>직전 검수 단계</a:t>
            </a:r>
            <a:endParaRPr lang="en-US" altLang="ko-KR" sz="1000" dirty="0"/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33CB9543-DDBD-C715-E0C9-01917CBC8986}"/>
              </a:ext>
            </a:extLst>
          </p:cNvPr>
          <p:cNvSpPr txBox="1"/>
          <p:nvPr/>
        </p:nvSpPr>
        <p:spPr>
          <a:xfrm>
            <a:off x="8256220" y="6207695"/>
            <a:ext cx="1377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/>
              <a:t>모든 검수자에게는</a:t>
            </a:r>
            <a:endParaRPr lang="en-US" altLang="ko-KR" sz="1000" dirty="0"/>
          </a:p>
          <a:p>
            <a:r>
              <a:rPr lang="ko-KR" altLang="en-US" sz="1000" dirty="0"/>
              <a:t>가공</a:t>
            </a:r>
            <a:r>
              <a:rPr lang="en-US" altLang="ko-KR" sz="1000" dirty="0"/>
              <a:t>(</a:t>
            </a:r>
            <a:r>
              <a:rPr lang="ko-KR" altLang="en-US" sz="1000" dirty="0"/>
              <a:t>수정</a:t>
            </a:r>
            <a:r>
              <a:rPr lang="en-US" altLang="ko-KR" sz="1000" dirty="0"/>
              <a:t>) </a:t>
            </a:r>
            <a:r>
              <a:rPr lang="ko-KR" altLang="en-US" sz="1000" dirty="0"/>
              <a:t>기능 부여</a:t>
            </a:r>
            <a:endParaRPr lang="en-US" altLang="ko-KR" sz="1000" dirty="0"/>
          </a:p>
        </p:txBody>
      </p:sp>
    </p:spTree>
    <p:extLst>
      <p:ext uri="{BB962C8B-B14F-4D97-AF65-F5344CB8AC3E}">
        <p14:creationId xmlns:p14="http://schemas.microsoft.com/office/powerpoint/2010/main" val="215240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직사각형 57">
            <a:extLst>
              <a:ext uri="{FF2B5EF4-FFF2-40B4-BE49-F238E27FC236}">
                <a16:creationId xmlns:a16="http://schemas.microsoft.com/office/drawing/2014/main" id="{3C0A524B-F1A3-525D-D32B-60FD48D897CF}"/>
              </a:ext>
            </a:extLst>
          </p:cNvPr>
          <p:cNvSpPr/>
          <p:nvPr/>
        </p:nvSpPr>
        <p:spPr>
          <a:xfrm>
            <a:off x="2648744" y="1700812"/>
            <a:ext cx="7164388" cy="50405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accent3">
                <a:lumMod val="20000"/>
                <a:lumOff val="8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2. </a:t>
            </a:r>
            <a:r>
              <a:rPr lang="ko-KR" altLang="en-US" sz="1300" b="1" dirty="0"/>
              <a:t>주요 서비스 흐름도</a:t>
            </a:r>
            <a:r>
              <a:rPr lang="en-US" altLang="ko-KR" sz="1300" b="1" dirty="0"/>
              <a:t>: </a:t>
            </a:r>
            <a:r>
              <a:rPr lang="ko-KR" altLang="en-US" sz="1300" b="1" dirty="0"/>
              <a:t>가공</a:t>
            </a:r>
            <a:r>
              <a:rPr lang="en-US" altLang="ko-KR" sz="1300" b="1" dirty="0"/>
              <a:t>/</a:t>
            </a:r>
            <a:r>
              <a:rPr lang="ko-KR" altLang="en-US" sz="1300" b="1" dirty="0"/>
              <a:t>검수 업무 배정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직사각형 3">
            <a:extLst>
              <a:ext uri="{FF2B5EF4-FFF2-40B4-BE49-F238E27FC236}">
                <a16:creationId xmlns:a16="http://schemas.microsoft.com/office/drawing/2014/main" id="{35EEAD50-1799-A7BB-A241-2F4CFCB477EC}"/>
              </a:ext>
            </a:extLst>
          </p:cNvPr>
          <p:cNvSpPr/>
          <p:nvPr/>
        </p:nvSpPr>
        <p:spPr>
          <a:xfrm>
            <a:off x="762363" y="3454262"/>
            <a:ext cx="1038378" cy="13495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95E691-A933-4147-E0BE-8073904B2C41}"/>
              </a:ext>
            </a:extLst>
          </p:cNvPr>
          <p:cNvSpPr txBox="1"/>
          <p:nvPr/>
        </p:nvSpPr>
        <p:spPr>
          <a:xfrm>
            <a:off x="560512" y="2981334"/>
            <a:ext cx="15039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100" dirty="0" err="1"/>
              <a:t>크라우드워커</a:t>
            </a:r>
            <a:r>
              <a:rPr lang="ko-KR" altLang="en-US" sz="1100" dirty="0"/>
              <a:t> 사용자</a:t>
            </a:r>
            <a:endParaRPr lang="en-US" altLang="ko-KR" sz="1100" dirty="0"/>
          </a:p>
          <a:p>
            <a:pPr algn="ctr"/>
            <a:r>
              <a:rPr lang="en-US" altLang="ko-KR" sz="1100" dirty="0"/>
              <a:t>(</a:t>
            </a:r>
            <a:r>
              <a:rPr lang="ko-KR" altLang="en-US" sz="1100" dirty="0"/>
              <a:t>로그인 아이디</a:t>
            </a:r>
            <a:r>
              <a:rPr lang="en-US" altLang="ko-KR" sz="1100" dirty="0"/>
              <a:t>)</a:t>
            </a:r>
            <a:endParaRPr lang="ko-KR" altLang="en-US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433F50-8871-8228-9F3A-3B7BF50D8879}"/>
              </a:ext>
            </a:extLst>
          </p:cNvPr>
          <p:cNvSpPr txBox="1"/>
          <p:nvPr/>
        </p:nvSpPr>
        <p:spPr>
          <a:xfrm>
            <a:off x="992560" y="3501008"/>
            <a:ext cx="60946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11111</a:t>
            </a:r>
          </a:p>
          <a:p>
            <a:r>
              <a:rPr lang="en-US" altLang="ko-KR" sz="1200" dirty="0"/>
              <a:t>22222</a:t>
            </a:r>
          </a:p>
          <a:p>
            <a:r>
              <a:rPr lang="en-US" altLang="ko-KR" sz="1200" dirty="0"/>
              <a:t>33333</a:t>
            </a:r>
          </a:p>
          <a:p>
            <a:r>
              <a:rPr lang="en-US" altLang="ko-KR" sz="1200" dirty="0"/>
              <a:t>44444</a:t>
            </a:r>
          </a:p>
          <a:p>
            <a:r>
              <a:rPr lang="en-US" altLang="ko-KR" sz="1200" dirty="0"/>
              <a:t>55555</a:t>
            </a:r>
          </a:p>
          <a:p>
            <a:r>
              <a:rPr lang="en-US" altLang="ko-KR" sz="1200" dirty="0"/>
              <a:t>66666</a:t>
            </a:r>
          </a:p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 • •</a:t>
            </a:r>
            <a:endParaRPr lang="en-US" altLang="ko-KR" sz="1200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4434EE82-04F2-272E-E70F-B217232E4CD3}"/>
              </a:ext>
            </a:extLst>
          </p:cNvPr>
          <p:cNvSpPr/>
          <p:nvPr/>
        </p:nvSpPr>
        <p:spPr>
          <a:xfrm>
            <a:off x="3080792" y="3447567"/>
            <a:ext cx="1043196" cy="13495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232BEF-C1CA-666E-28FA-6AFFF2491311}"/>
              </a:ext>
            </a:extLst>
          </p:cNvPr>
          <p:cNvSpPr txBox="1"/>
          <p:nvPr/>
        </p:nvSpPr>
        <p:spPr>
          <a:xfrm>
            <a:off x="5118198" y="3524815"/>
            <a:ext cx="6094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11111</a:t>
            </a:r>
          </a:p>
          <a:p>
            <a:r>
              <a:rPr lang="en-US" altLang="ko-KR" sz="1200" dirty="0"/>
              <a:t>22222</a:t>
            </a:r>
          </a:p>
          <a:p>
            <a:r>
              <a:rPr lang="en-US" altLang="ko-KR" sz="1200" dirty="0"/>
              <a:t>33333</a:t>
            </a:r>
          </a:p>
          <a:p>
            <a:r>
              <a:rPr lang="en-US" altLang="ko-KR" sz="1200" dirty="0"/>
              <a:t>44444</a:t>
            </a:r>
          </a:p>
          <a:p>
            <a:r>
              <a:rPr lang="en-US" altLang="ko-KR" sz="1200" dirty="0"/>
              <a:t>66666</a:t>
            </a:r>
          </a:p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 • •</a:t>
            </a:r>
            <a:endParaRPr lang="en-US" altLang="ko-KR" sz="1200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09E0CBC3-0C71-0968-8133-86211932AA27}"/>
              </a:ext>
            </a:extLst>
          </p:cNvPr>
          <p:cNvSpPr/>
          <p:nvPr/>
        </p:nvSpPr>
        <p:spPr>
          <a:xfrm>
            <a:off x="2648744" y="798959"/>
            <a:ext cx="1440160" cy="7015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726A749-A0EA-32CE-C68A-1C960D7DE64E}"/>
              </a:ext>
            </a:extLst>
          </p:cNvPr>
          <p:cNvSpPr txBox="1"/>
          <p:nvPr/>
        </p:nvSpPr>
        <p:spPr>
          <a:xfrm>
            <a:off x="2896578" y="548680"/>
            <a:ext cx="9444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200" dirty="0"/>
              <a:t>프로젝트 </a:t>
            </a:r>
            <a:r>
              <a:rPr lang="en-US" altLang="ko-KR" sz="1200" dirty="0"/>
              <a:t>B</a:t>
            </a:r>
            <a:endParaRPr lang="ko-KR" alt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EB0FA92-45ED-2F7C-75AD-683EAC3EF398}"/>
              </a:ext>
            </a:extLst>
          </p:cNvPr>
          <p:cNvSpPr txBox="1"/>
          <p:nvPr/>
        </p:nvSpPr>
        <p:spPr>
          <a:xfrm>
            <a:off x="3064092" y="852400"/>
            <a:ext cx="6094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11111</a:t>
            </a:r>
          </a:p>
          <a:p>
            <a:r>
              <a:rPr lang="en-US" altLang="ko-KR" sz="1200" dirty="0"/>
              <a:t>22222</a:t>
            </a:r>
          </a:p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 • •</a:t>
            </a:r>
            <a:endParaRPr lang="en-US" altLang="ko-KR" sz="1200" dirty="0"/>
          </a:p>
        </p:txBody>
      </p:sp>
      <p:cxnSp>
        <p:nvCxnSpPr>
          <p:cNvPr id="24" name="직선 화살표 연결선 23">
            <a:extLst>
              <a:ext uri="{FF2B5EF4-FFF2-40B4-BE49-F238E27FC236}">
                <a16:creationId xmlns:a16="http://schemas.microsoft.com/office/drawing/2014/main" id="{7457C30E-118E-6453-39F9-FC46BA92C511}"/>
              </a:ext>
            </a:extLst>
          </p:cNvPr>
          <p:cNvCxnSpPr>
            <a:cxnSpLocks/>
            <a:stCxn id="4" idx="3"/>
            <a:endCxn id="11" idx="1"/>
          </p:cNvCxnSpPr>
          <p:nvPr/>
        </p:nvCxnSpPr>
        <p:spPr>
          <a:xfrm flipV="1">
            <a:off x="1800741" y="4122360"/>
            <a:ext cx="1280051" cy="66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B6053936-B1C9-6427-9C7C-658E8945F0C3}"/>
              </a:ext>
            </a:extLst>
          </p:cNvPr>
          <p:cNvSpPr txBox="1"/>
          <p:nvPr/>
        </p:nvSpPr>
        <p:spPr>
          <a:xfrm>
            <a:off x="1856656" y="4172535"/>
            <a:ext cx="7072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200" dirty="0"/>
              <a:t>작업자</a:t>
            </a:r>
            <a:r>
              <a:rPr lang="en-US" altLang="ko-KR" sz="1200" dirty="0"/>
              <a:t>/</a:t>
            </a:r>
          </a:p>
          <a:p>
            <a:pPr algn="ctr"/>
            <a:r>
              <a:rPr lang="ko-KR" altLang="en-US" sz="1200" dirty="0"/>
              <a:t>검수자</a:t>
            </a:r>
            <a:endParaRPr lang="en-US" altLang="ko-KR" sz="1200" dirty="0"/>
          </a:p>
          <a:p>
            <a:pPr algn="ctr"/>
            <a:r>
              <a:rPr lang="ko-KR" altLang="en-US" sz="1200" dirty="0"/>
              <a:t>배정</a:t>
            </a:r>
            <a:endParaRPr lang="en-US" altLang="ko-KR" sz="1200" dirty="0"/>
          </a:p>
          <a:p>
            <a:pPr algn="ctr"/>
            <a:r>
              <a:rPr lang="en-US" altLang="ko-KR" sz="1200" dirty="0"/>
              <a:t>(*)</a:t>
            </a:r>
            <a:endParaRPr lang="ko-KR" altLang="en-US" dirty="0"/>
          </a:p>
        </p:txBody>
      </p:sp>
      <p:cxnSp>
        <p:nvCxnSpPr>
          <p:cNvPr id="35" name="직선 화살표 연결선 34">
            <a:extLst>
              <a:ext uri="{FF2B5EF4-FFF2-40B4-BE49-F238E27FC236}">
                <a16:creationId xmlns:a16="http://schemas.microsoft.com/office/drawing/2014/main" id="{12DA147F-2962-F052-2F0C-BFD4FB42F3FA}"/>
              </a:ext>
            </a:extLst>
          </p:cNvPr>
          <p:cNvCxnSpPr>
            <a:cxnSpLocks/>
          </p:cNvCxnSpPr>
          <p:nvPr/>
        </p:nvCxnSpPr>
        <p:spPr>
          <a:xfrm flipV="1">
            <a:off x="284939" y="4122360"/>
            <a:ext cx="491597" cy="3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00151DA3-73AB-631B-50A6-4CFE2FD432D2}"/>
              </a:ext>
            </a:extLst>
          </p:cNvPr>
          <p:cNvSpPr txBox="1"/>
          <p:nvPr/>
        </p:nvSpPr>
        <p:spPr>
          <a:xfrm>
            <a:off x="82104" y="4227028"/>
            <a:ext cx="7489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100" dirty="0"/>
              <a:t>회원가입</a:t>
            </a:r>
            <a:endParaRPr lang="en-US" altLang="ko-KR" sz="1100" dirty="0"/>
          </a:p>
          <a:p>
            <a:pPr algn="ctr"/>
            <a:r>
              <a:rPr lang="en-US" altLang="ko-KR" sz="1100" dirty="0"/>
              <a:t>(*)</a:t>
            </a:r>
            <a:endParaRPr lang="ko-KR" altLang="en-US" sz="16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8AD8CAC-30DD-DD4D-3609-0C35B7FCFAD6}"/>
              </a:ext>
            </a:extLst>
          </p:cNvPr>
          <p:cNvSpPr txBox="1"/>
          <p:nvPr/>
        </p:nvSpPr>
        <p:spPr>
          <a:xfrm>
            <a:off x="181469" y="6479348"/>
            <a:ext cx="23006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(*) </a:t>
            </a:r>
            <a:r>
              <a:rPr lang="ko-KR" altLang="en-US" sz="1200" dirty="0"/>
              <a:t>기능을 개발하거나 </a:t>
            </a:r>
            <a:r>
              <a:rPr lang="en-US" altLang="ko-KR" sz="1200" dirty="0"/>
              <a:t>DB </a:t>
            </a:r>
            <a:r>
              <a:rPr lang="ko-KR" altLang="en-US" sz="1200" dirty="0"/>
              <a:t>조작</a:t>
            </a:r>
            <a:endParaRPr lang="ko-KR" altLang="en-US" dirty="0"/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EC4A0D98-EBB8-62F2-D31E-58660166676A}"/>
              </a:ext>
            </a:extLst>
          </p:cNvPr>
          <p:cNvSpPr txBox="1"/>
          <p:nvPr/>
        </p:nvSpPr>
        <p:spPr>
          <a:xfrm>
            <a:off x="6513230" y="1823317"/>
            <a:ext cx="33927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N</a:t>
            </a:r>
            <a:r>
              <a:rPr lang="ko-KR" altLang="en-US" sz="1200" dirty="0"/>
              <a:t>차 검수 시</a:t>
            </a:r>
            <a:r>
              <a:rPr lang="en-US" altLang="ko-KR" sz="1200" dirty="0"/>
              <a:t> </a:t>
            </a:r>
            <a:r>
              <a:rPr lang="ko-KR" altLang="en-US" sz="1200" dirty="0"/>
              <a:t>본인이 가공한 것은 검수 불가</a:t>
            </a:r>
            <a:endParaRPr lang="en-US" altLang="ko-KR" sz="1200" dirty="0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3F15233F-3679-51D4-6BE4-A793412B47BA}"/>
              </a:ext>
            </a:extLst>
          </p:cNvPr>
          <p:cNvSpPr/>
          <p:nvPr/>
        </p:nvSpPr>
        <p:spPr>
          <a:xfrm>
            <a:off x="7115449" y="2348880"/>
            <a:ext cx="1093569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CE628E0-6278-1905-FC80-78DD29BC7E3E}"/>
              </a:ext>
            </a:extLst>
          </p:cNvPr>
          <p:cNvSpPr txBox="1"/>
          <p:nvPr/>
        </p:nvSpPr>
        <p:spPr>
          <a:xfrm>
            <a:off x="7115449" y="2379834"/>
            <a:ext cx="1169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1</a:t>
            </a:r>
            <a:r>
              <a:rPr lang="ko-KR" altLang="en-US" sz="1200" dirty="0"/>
              <a:t>단계 가공자</a:t>
            </a:r>
            <a:endParaRPr lang="en-US" altLang="ko-KR" sz="1200" dirty="0"/>
          </a:p>
          <a:p>
            <a:r>
              <a:rPr lang="en-US" altLang="ko-KR" sz="1200" dirty="0"/>
              <a:t>11111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FD948E5F-BFD0-1184-40FD-19C2758F0E65}"/>
              </a:ext>
            </a:extLst>
          </p:cNvPr>
          <p:cNvSpPr/>
          <p:nvPr/>
        </p:nvSpPr>
        <p:spPr>
          <a:xfrm>
            <a:off x="8410216" y="2344580"/>
            <a:ext cx="1093569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9EBF515-E286-7C5C-10A4-12D9FBA0770B}"/>
              </a:ext>
            </a:extLst>
          </p:cNvPr>
          <p:cNvSpPr txBox="1"/>
          <p:nvPr/>
        </p:nvSpPr>
        <p:spPr>
          <a:xfrm>
            <a:off x="8413802" y="2372487"/>
            <a:ext cx="1169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2</a:t>
            </a:r>
            <a:r>
              <a:rPr lang="ko-KR" altLang="en-US" sz="1200" dirty="0"/>
              <a:t>단계 가공자</a:t>
            </a:r>
            <a:endParaRPr lang="en-US" altLang="ko-KR" sz="1200" dirty="0"/>
          </a:p>
          <a:p>
            <a:r>
              <a:rPr lang="en-US" altLang="ko-KR" sz="1200" dirty="0"/>
              <a:t>22222</a:t>
            </a: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A2427973-EA87-AC15-6493-D51E86FBFE57}"/>
              </a:ext>
            </a:extLst>
          </p:cNvPr>
          <p:cNvSpPr/>
          <p:nvPr/>
        </p:nvSpPr>
        <p:spPr>
          <a:xfrm>
            <a:off x="7125234" y="3178745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E72A4B9-9C83-63D1-67D7-BC19F4E9750E}"/>
              </a:ext>
            </a:extLst>
          </p:cNvPr>
          <p:cNvSpPr txBox="1"/>
          <p:nvPr/>
        </p:nvSpPr>
        <p:spPr>
          <a:xfrm>
            <a:off x="7128820" y="3206653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1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1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/>
              <a:t>검수자</a:t>
            </a:r>
            <a:r>
              <a:rPr lang="en-US" altLang="ko-KR" sz="1200" dirty="0"/>
              <a:t> </a:t>
            </a:r>
          </a:p>
          <a:p>
            <a:r>
              <a:rPr lang="en-US" altLang="ko-KR" sz="1200" dirty="0"/>
              <a:t>22222</a:t>
            </a: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85038C7A-185A-1C50-2067-8D2D032CF7A7}"/>
              </a:ext>
            </a:extLst>
          </p:cNvPr>
          <p:cNvSpPr/>
          <p:nvPr/>
        </p:nvSpPr>
        <p:spPr>
          <a:xfrm>
            <a:off x="8420001" y="3175937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CEB83C-8180-730F-7058-BDEAC3BD7CFF}"/>
              </a:ext>
            </a:extLst>
          </p:cNvPr>
          <p:cNvSpPr txBox="1"/>
          <p:nvPr/>
        </p:nvSpPr>
        <p:spPr>
          <a:xfrm>
            <a:off x="8423587" y="3203845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2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1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/>
              <a:t>검수자</a:t>
            </a:r>
            <a:endParaRPr lang="en-US" altLang="ko-KR" sz="1200" dirty="0"/>
          </a:p>
          <a:p>
            <a:r>
              <a:rPr lang="en-US" altLang="ko-KR" sz="1200" dirty="0"/>
              <a:t>11111</a:t>
            </a: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98AAB8B8-F257-9405-8307-F35094C01846}"/>
              </a:ext>
            </a:extLst>
          </p:cNvPr>
          <p:cNvSpPr/>
          <p:nvPr/>
        </p:nvSpPr>
        <p:spPr>
          <a:xfrm>
            <a:off x="7111863" y="4252479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6DCD045-4DD5-A71A-7A86-E41AD95B7B11}"/>
              </a:ext>
            </a:extLst>
          </p:cNvPr>
          <p:cNvSpPr txBox="1"/>
          <p:nvPr/>
        </p:nvSpPr>
        <p:spPr>
          <a:xfrm>
            <a:off x="7115449" y="4280387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1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2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/>
              <a:t>검수자</a:t>
            </a:r>
            <a:r>
              <a:rPr lang="en-US" altLang="ko-KR" sz="1200" dirty="0"/>
              <a:t> </a:t>
            </a:r>
          </a:p>
          <a:p>
            <a:r>
              <a:rPr lang="en-US" altLang="ko-KR" sz="1200" dirty="0"/>
              <a:t>33333</a:t>
            </a: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8BB7A096-7D9C-5512-50B8-0A940D831FCE}"/>
              </a:ext>
            </a:extLst>
          </p:cNvPr>
          <p:cNvSpPr/>
          <p:nvPr/>
        </p:nvSpPr>
        <p:spPr>
          <a:xfrm>
            <a:off x="8406630" y="4249671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D286ACF-F6C5-E5EC-D8D7-69BAD8C96457}"/>
              </a:ext>
            </a:extLst>
          </p:cNvPr>
          <p:cNvSpPr txBox="1"/>
          <p:nvPr/>
        </p:nvSpPr>
        <p:spPr>
          <a:xfrm>
            <a:off x="8410216" y="4277579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2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2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/>
              <a:t>검수자</a:t>
            </a:r>
            <a:endParaRPr lang="en-US" altLang="ko-KR" sz="1200" dirty="0"/>
          </a:p>
          <a:p>
            <a:r>
              <a:rPr lang="en-US" altLang="ko-KR" sz="1200" dirty="0"/>
              <a:t>55555</a:t>
            </a: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AB169F4F-D5DE-64E9-D968-2296BE851C45}"/>
              </a:ext>
            </a:extLst>
          </p:cNvPr>
          <p:cNvSpPr/>
          <p:nvPr/>
        </p:nvSpPr>
        <p:spPr>
          <a:xfrm>
            <a:off x="7111863" y="5304016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261F42D-E90B-E449-5329-5F6D46F90FDE}"/>
              </a:ext>
            </a:extLst>
          </p:cNvPr>
          <p:cNvSpPr txBox="1"/>
          <p:nvPr/>
        </p:nvSpPr>
        <p:spPr>
          <a:xfrm>
            <a:off x="7115449" y="5331924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1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3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/>
              <a:t>검수자</a:t>
            </a:r>
            <a:r>
              <a:rPr lang="en-US" altLang="ko-KR" sz="1200" dirty="0"/>
              <a:t> </a:t>
            </a:r>
          </a:p>
          <a:p>
            <a:r>
              <a:rPr lang="en-US" altLang="ko-KR" sz="1200" dirty="0"/>
              <a:t>44444</a:t>
            </a:r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7FFEC0B6-EB72-D196-BA64-55E1F8199B1F}"/>
              </a:ext>
            </a:extLst>
          </p:cNvPr>
          <p:cNvSpPr/>
          <p:nvPr/>
        </p:nvSpPr>
        <p:spPr>
          <a:xfrm>
            <a:off x="8406630" y="5301208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74DC16A-8A3B-3408-8238-B38B11148218}"/>
              </a:ext>
            </a:extLst>
          </p:cNvPr>
          <p:cNvSpPr txBox="1"/>
          <p:nvPr/>
        </p:nvSpPr>
        <p:spPr>
          <a:xfrm>
            <a:off x="8410216" y="5329116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2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3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/>
              <a:t>검수자</a:t>
            </a:r>
            <a:endParaRPr lang="en-US" altLang="ko-KR" sz="1200" dirty="0"/>
          </a:p>
          <a:p>
            <a:r>
              <a:rPr lang="en-US" altLang="ko-KR" sz="1200" dirty="0"/>
              <a:t>66666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2E11727-4C69-326C-405C-D551C009D220}"/>
              </a:ext>
            </a:extLst>
          </p:cNvPr>
          <p:cNvSpPr txBox="1"/>
          <p:nvPr/>
        </p:nvSpPr>
        <p:spPr>
          <a:xfrm>
            <a:off x="6177136" y="4115841"/>
            <a:ext cx="60785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100" dirty="0" err="1"/>
              <a:t>가공자</a:t>
            </a:r>
            <a:endParaRPr lang="en-US" altLang="ko-KR" sz="1100" dirty="0"/>
          </a:p>
          <a:p>
            <a:pPr algn="ctr"/>
            <a:r>
              <a:rPr lang="ko-KR" altLang="en-US" sz="1100" dirty="0"/>
              <a:t>검수자</a:t>
            </a:r>
            <a:endParaRPr lang="en-US" altLang="ko-KR" sz="1100" dirty="0"/>
          </a:p>
          <a:p>
            <a:pPr algn="ctr"/>
            <a:r>
              <a:rPr lang="ko-KR" altLang="en-US" sz="1100" dirty="0"/>
              <a:t>배정</a:t>
            </a:r>
            <a:endParaRPr lang="en-US" altLang="ko-KR" sz="1100" dirty="0"/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E5C5FA67-0743-9E6E-3D2F-D464943D1DCC}"/>
              </a:ext>
            </a:extLst>
          </p:cNvPr>
          <p:cNvSpPr/>
          <p:nvPr/>
        </p:nvSpPr>
        <p:spPr>
          <a:xfrm>
            <a:off x="6969221" y="2204863"/>
            <a:ext cx="2664299" cy="4032449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2D5EF1-06A4-34CD-C262-D7C8C1AB9C5F}"/>
              </a:ext>
            </a:extLst>
          </p:cNvPr>
          <p:cNvSpPr txBox="1"/>
          <p:nvPr/>
        </p:nvSpPr>
        <p:spPr>
          <a:xfrm>
            <a:off x="2701145" y="6464369"/>
            <a:ext cx="955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200" b="1" dirty="0"/>
              <a:t>프로젝트 </a:t>
            </a:r>
            <a:r>
              <a:rPr lang="en-US" altLang="ko-KR" sz="1200" b="1" dirty="0"/>
              <a:t>A</a:t>
            </a:r>
            <a:endParaRPr lang="ko-KR" altLang="en-US" b="1" dirty="0"/>
          </a:p>
        </p:txBody>
      </p:sp>
      <p:cxnSp>
        <p:nvCxnSpPr>
          <p:cNvPr id="8" name="연결선: 꺾임 7">
            <a:extLst>
              <a:ext uri="{FF2B5EF4-FFF2-40B4-BE49-F238E27FC236}">
                <a16:creationId xmlns:a16="http://schemas.microsoft.com/office/drawing/2014/main" id="{7FE89265-B544-61A8-C9C4-1FF239552DA5}"/>
              </a:ext>
            </a:extLst>
          </p:cNvPr>
          <p:cNvCxnSpPr>
            <a:cxnSpLocks/>
            <a:stCxn id="4" idx="3"/>
            <a:endCxn id="16" idx="1"/>
          </p:cNvCxnSpPr>
          <p:nvPr/>
        </p:nvCxnSpPr>
        <p:spPr>
          <a:xfrm flipV="1">
            <a:off x="1800741" y="1149716"/>
            <a:ext cx="848003" cy="297933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5CA4956-37B7-EC9B-BB35-18EB4C763A52}"/>
              </a:ext>
            </a:extLst>
          </p:cNvPr>
          <p:cNvSpPr txBox="1"/>
          <p:nvPr/>
        </p:nvSpPr>
        <p:spPr>
          <a:xfrm>
            <a:off x="3199875" y="3568361"/>
            <a:ext cx="80502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100" dirty="0"/>
              <a:t>프로젝트</a:t>
            </a:r>
            <a:br>
              <a:rPr lang="en-US" altLang="ko-KR" sz="1100" dirty="0"/>
            </a:br>
            <a:r>
              <a:rPr lang="en-US" altLang="ko-KR" sz="1100" dirty="0"/>
              <a:t>+</a:t>
            </a:r>
          </a:p>
          <a:p>
            <a:pPr algn="ctr"/>
            <a:r>
              <a:rPr lang="ko-KR" altLang="en-US" sz="1100" dirty="0"/>
              <a:t>단계</a:t>
            </a:r>
            <a:endParaRPr lang="en-US" altLang="ko-KR" sz="1100" dirty="0"/>
          </a:p>
          <a:p>
            <a:pPr algn="ctr"/>
            <a:r>
              <a:rPr lang="en-US" altLang="ko-KR" sz="1100" dirty="0"/>
              <a:t>+</a:t>
            </a:r>
          </a:p>
          <a:p>
            <a:pPr algn="ctr"/>
            <a:r>
              <a:rPr lang="ko-KR" altLang="en-US" sz="1100" dirty="0"/>
              <a:t>가공</a:t>
            </a:r>
            <a:r>
              <a:rPr lang="en-US" altLang="ko-KR" sz="1100" dirty="0"/>
              <a:t>/</a:t>
            </a:r>
            <a:r>
              <a:rPr lang="ko-KR" altLang="en-US" sz="1100" dirty="0"/>
              <a:t>검수</a:t>
            </a:r>
            <a:endParaRPr lang="en-US" altLang="ko-KR" sz="1100" dirty="0"/>
          </a:p>
          <a:p>
            <a:pPr algn="ctr"/>
            <a:r>
              <a:rPr lang="ko-KR" altLang="en-US" sz="1100" dirty="0"/>
              <a:t>선택</a:t>
            </a:r>
            <a:endParaRPr lang="en-US" altLang="ko-KR" sz="1100" dirty="0"/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B1A89CEF-18A2-2EAB-5355-C0DFD8B85988}"/>
              </a:ext>
            </a:extLst>
          </p:cNvPr>
          <p:cNvSpPr/>
          <p:nvPr/>
        </p:nvSpPr>
        <p:spPr>
          <a:xfrm>
            <a:off x="4909491" y="3454262"/>
            <a:ext cx="1043196" cy="13495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6C59A8E-ACF0-68D1-9F79-013C316E23EE}"/>
              </a:ext>
            </a:extLst>
          </p:cNvPr>
          <p:cNvSpPr txBox="1"/>
          <p:nvPr/>
        </p:nvSpPr>
        <p:spPr>
          <a:xfrm>
            <a:off x="4686150" y="2973238"/>
            <a:ext cx="14189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100" dirty="0"/>
              <a:t>프로젝트 </a:t>
            </a:r>
            <a:r>
              <a:rPr lang="en-US" altLang="ko-KR" sz="1100" dirty="0"/>
              <a:t>A</a:t>
            </a:r>
          </a:p>
          <a:p>
            <a:pPr algn="ctr"/>
            <a:r>
              <a:rPr lang="ko-KR" altLang="en-US" sz="1100" dirty="0"/>
              <a:t>작업자</a:t>
            </a:r>
            <a:r>
              <a:rPr lang="en-US" altLang="ko-KR" sz="1100" dirty="0"/>
              <a:t>/</a:t>
            </a:r>
            <a:r>
              <a:rPr lang="ko-KR" altLang="en-US" sz="1100" dirty="0"/>
              <a:t>검수자 목록</a:t>
            </a:r>
            <a:endParaRPr lang="ko-KR" altLang="en-US" sz="1600" dirty="0"/>
          </a:p>
        </p:txBody>
      </p:sp>
      <p:cxnSp>
        <p:nvCxnSpPr>
          <p:cNvPr id="50" name="직선 화살표 연결선 49">
            <a:extLst>
              <a:ext uri="{FF2B5EF4-FFF2-40B4-BE49-F238E27FC236}">
                <a16:creationId xmlns:a16="http://schemas.microsoft.com/office/drawing/2014/main" id="{81ED65BF-1D1E-9E1A-BBB5-8830DEB7775C}"/>
              </a:ext>
            </a:extLst>
          </p:cNvPr>
          <p:cNvCxnSpPr>
            <a:cxnSpLocks/>
            <a:stCxn id="11" idx="3"/>
            <a:endCxn id="44" idx="1"/>
          </p:cNvCxnSpPr>
          <p:nvPr/>
        </p:nvCxnSpPr>
        <p:spPr>
          <a:xfrm>
            <a:off x="4123988" y="4122360"/>
            <a:ext cx="785503" cy="66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직선 화살표 연결선 129">
            <a:extLst>
              <a:ext uri="{FF2B5EF4-FFF2-40B4-BE49-F238E27FC236}">
                <a16:creationId xmlns:a16="http://schemas.microsoft.com/office/drawing/2014/main" id="{56BB2D5F-63FB-8C06-E95D-8EAD9723AC57}"/>
              </a:ext>
            </a:extLst>
          </p:cNvPr>
          <p:cNvCxnSpPr>
            <a:cxnSpLocks/>
            <a:stCxn id="44" idx="3"/>
          </p:cNvCxnSpPr>
          <p:nvPr/>
        </p:nvCxnSpPr>
        <p:spPr>
          <a:xfrm flipV="1">
            <a:off x="5952687" y="4129054"/>
            <a:ext cx="101653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6" name="직사각형 135">
            <a:extLst>
              <a:ext uri="{FF2B5EF4-FFF2-40B4-BE49-F238E27FC236}">
                <a16:creationId xmlns:a16="http://schemas.microsoft.com/office/drawing/2014/main" id="{FAE1D644-3BE6-631F-6458-F87021991D05}"/>
              </a:ext>
            </a:extLst>
          </p:cNvPr>
          <p:cNvSpPr/>
          <p:nvPr/>
        </p:nvSpPr>
        <p:spPr>
          <a:xfrm>
            <a:off x="4745094" y="2929688"/>
            <a:ext cx="1360034" cy="1994222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C57871D6-F492-E2A0-8180-C79469802EF8}"/>
              </a:ext>
            </a:extLst>
          </p:cNvPr>
          <p:cNvSpPr txBox="1"/>
          <p:nvPr/>
        </p:nvSpPr>
        <p:spPr>
          <a:xfrm>
            <a:off x="3624839" y="4983203"/>
            <a:ext cx="194155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100" dirty="0"/>
              <a:t>한 단계 내에 중복되는 </a:t>
            </a:r>
            <a:endParaRPr lang="en-US" altLang="ko-KR" sz="1100" dirty="0"/>
          </a:p>
          <a:p>
            <a:pPr algn="ctr"/>
            <a:r>
              <a:rPr lang="ko-KR" altLang="en-US" sz="1100" dirty="0"/>
              <a:t>작업자</a:t>
            </a:r>
            <a:r>
              <a:rPr lang="en-US" altLang="ko-KR" sz="1100" dirty="0"/>
              <a:t>/</a:t>
            </a:r>
            <a:r>
              <a:rPr lang="ko-KR" altLang="en-US" sz="1100" dirty="0"/>
              <a:t>검수자 제거 후 조회</a:t>
            </a:r>
            <a:endParaRPr lang="en-US" altLang="ko-KR" sz="1100" dirty="0"/>
          </a:p>
        </p:txBody>
      </p:sp>
    </p:spTree>
    <p:extLst>
      <p:ext uri="{BB962C8B-B14F-4D97-AF65-F5344CB8AC3E}">
        <p14:creationId xmlns:p14="http://schemas.microsoft.com/office/powerpoint/2010/main" val="2629719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2. </a:t>
            </a:r>
            <a:r>
              <a:rPr lang="ko-KR" altLang="en-US" sz="1300" b="1" dirty="0"/>
              <a:t>주요 서비스 흐름도</a:t>
            </a:r>
            <a:r>
              <a:rPr lang="en-US" altLang="ko-KR" sz="1300" b="1" dirty="0"/>
              <a:t>: </a:t>
            </a:r>
            <a:r>
              <a:rPr lang="ko-KR" altLang="en-US" sz="1300" b="1" dirty="0"/>
              <a:t>데이터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상세</a:t>
            </a:r>
            <a:r>
              <a:rPr lang="en-US" altLang="ko-KR" sz="1300" b="1" dirty="0"/>
              <a:t>) </a:t>
            </a:r>
            <a:r>
              <a:rPr lang="ko-KR" altLang="en-US" sz="1300" b="1" dirty="0"/>
              <a:t>코드 흐름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정상 최종 완료 데이터 기준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표 9">
            <a:extLst>
              <a:ext uri="{FF2B5EF4-FFF2-40B4-BE49-F238E27FC236}">
                <a16:creationId xmlns:a16="http://schemas.microsoft.com/office/drawing/2014/main" id="{31AC6193-7F12-C192-7653-0BB7D3BDFC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216959"/>
              </p:ext>
            </p:extLst>
          </p:nvPr>
        </p:nvGraphicFramePr>
        <p:xfrm>
          <a:off x="216087" y="965981"/>
          <a:ext cx="9417434" cy="4983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8481">
                  <a:extLst>
                    <a:ext uri="{9D8B030D-6E8A-4147-A177-3AD203B41FA5}">
                      <a16:colId xmlns:a16="http://schemas.microsoft.com/office/drawing/2014/main" val="4072292259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58579484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83341030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28483863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69190091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190333519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50225538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3007230063"/>
                    </a:ext>
                  </a:extLst>
                </a:gridCol>
              </a:tblGrid>
              <a:tr h="3114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주체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Action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데이터 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데이터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데이터 상세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단계 차수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검수 차수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최종 검수 오류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210885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원시 데이터 업로드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8566545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원시 데이터 배정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배정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5682515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일부 가공 후 임시 저장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임시 저장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5168569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정제 완료 후 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6121862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반려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9487476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반려된 데이터 재가공 후 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9078537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2322129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6334749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2387418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정제 완료된 원천 데이터 배정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배정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1341252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 완료 후 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558700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8322976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0250502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rgbClr val="FF0000"/>
                          </a:solidFill>
                        </a:rPr>
                        <a:t>최종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5107693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(optional)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최종 검수 시 오류 발견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최종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rgbClr val="FF0000"/>
                          </a:solidFill>
                        </a:rPr>
                        <a:t>최종 검수 오류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55240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1B722A4-F3D0-064B-442B-F00BBF7A485C}"/>
              </a:ext>
            </a:extLst>
          </p:cNvPr>
          <p:cNvSpPr txBox="1"/>
          <p:nvPr/>
        </p:nvSpPr>
        <p:spPr>
          <a:xfrm>
            <a:off x="200472" y="620692"/>
            <a:ext cx="4044697" cy="273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2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단계로 구성된 프로젝트이며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각 단계는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차 검수까지 있음을 전제로 함</a:t>
            </a:r>
          </a:p>
        </p:txBody>
      </p:sp>
    </p:spTree>
    <p:extLst>
      <p:ext uri="{BB962C8B-B14F-4D97-AF65-F5344CB8AC3E}">
        <p14:creationId xmlns:p14="http://schemas.microsoft.com/office/powerpoint/2010/main" val="2180199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2. </a:t>
            </a:r>
            <a:r>
              <a:rPr lang="ko-KR" altLang="en-US" sz="1300" b="1" dirty="0"/>
              <a:t>주요 서비스 흐름도</a:t>
            </a:r>
            <a:r>
              <a:rPr lang="en-US" altLang="ko-KR" sz="1300" b="1" dirty="0"/>
              <a:t>: </a:t>
            </a:r>
            <a:r>
              <a:rPr lang="ko-KR" altLang="en-US" sz="1300" b="1" dirty="0"/>
              <a:t>데이터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상세</a:t>
            </a:r>
            <a:r>
              <a:rPr lang="en-US" altLang="ko-KR" sz="1300" b="1" dirty="0"/>
              <a:t>) </a:t>
            </a:r>
            <a:r>
              <a:rPr lang="ko-KR" altLang="en-US" sz="1300" b="1" dirty="0"/>
              <a:t>코드 흐름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폐기 데이터 기준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표 9">
            <a:extLst>
              <a:ext uri="{FF2B5EF4-FFF2-40B4-BE49-F238E27FC236}">
                <a16:creationId xmlns:a16="http://schemas.microsoft.com/office/drawing/2014/main" id="{31AC6193-7F12-C192-7653-0BB7D3BDFC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163975"/>
              </p:ext>
            </p:extLst>
          </p:nvPr>
        </p:nvGraphicFramePr>
        <p:xfrm>
          <a:off x="216087" y="965981"/>
          <a:ext cx="9417434" cy="4493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8481">
                  <a:extLst>
                    <a:ext uri="{9D8B030D-6E8A-4147-A177-3AD203B41FA5}">
                      <a16:colId xmlns:a16="http://schemas.microsoft.com/office/drawing/2014/main" val="4072292259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58579484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83341030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28483863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69190091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190333519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50225538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3007230063"/>
                    </a:ext>
                  </a:extLst>
                </a:gridCol>
              </a:tblGrid>
              <a:tr h="30965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주체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Action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상세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단계 차수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차수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최종 검수 오류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210885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원시 데이터 업로드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8566545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원시 데이터 배정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배정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5682515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일부 가공 후 임시 저장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임시 저장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5168569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정제 완료 후 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6121862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반려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9487476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반려된 데이터 재가공 후 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9078537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2322129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6334749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2387418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정제 완료된 원천 데이터 배정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배정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1341252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 완료 후 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558700"/>
                  </a:ext>
                </a:extLst>
              </a:tr>
              <a:tr h="3817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rgbClr val="FF0000"/>
                          </a:solidFill>
                        </a:rPr>
                        <a:t>관리자 확인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rgbClr val="FF0000"/>
                          </a:solidFill>
                        </a:rPr>
                        <a:t>관리자 확인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8322976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rgbClr val="FF0000"/>
                          </a:solidFill>
                        </a:rPr>
                        <a:t>폐기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rgbClr val="FF0000"/>
                          </a:solidFill>
                        </a:rPr>
                        <a:t>폐기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025050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1B722A4-F3D0-064B-442B-F00BBF7A485C}"/>
              </a:ext>
            </a:extLst>
          </p:cNvPr>
          <p:cNvSpPr txBox="1"/>
          <p:nvPr/>
        </p:nvSpPr>
        <p:spPr>
          <a:xfrm>
            <a:off x="200472" y="620692"/>
            <a:ext cx="4044697" cy="273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2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단계로 구성된 프로젝트이며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각 단계는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차 검수까지 있음을 전제로 함</a:t>
            </a:r>
          </a:p>
        </p:txBody>
      </p:sp>
    </p:spTree>
    <p:extLst>
      <p:ext uri="{BB962C8B-B14F-4D97-AF65-F5344CB8AC3E}">
        <p14:creationId xmlns:p14="http://schemas.microsoft.com/office/powerpoint/2010/main" val="3132991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/>
              <a:t>별첨</a:t>
            </a:r>
            <a:r>
              <a:rPr lang="en-US" altLang="ko-KR" sz="1300" b="1" dirty="0"/>
              <a:t>.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43">
            <a:extLst>
              <a:ext uri="{FF2B5EF4-FFF2-40B4-BE49-F238E27FC236}">
                <a16:creationId xmlns:a16="http://schemas.microsoft.com/office/drawing/2014/main" id="{D26EBE5D-467D-BB8B-41DB-45AAEE1A6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293223"/>
              </p:ext>
            </p:extLst>
          </p:nvPr>
        </p:nvGraphicFramePr>
        <p:xfrm>
          <a:off x="416496" y="692696"/>
          <a:ext cx="8856984" cy="5056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853306511"/>
                    </a:ext>
                  </a:extLst>
                </a:gridCol>
                <a:gridCol w="2009023">
                  <a:extLst>
                    <a:ext uri="{9D8B030D-6E8A-4147-A177-3AD203B41FA5}">
                      <a16:colId xmlns:a16="http://schemas.microsoft.com/office/drawing/2014/main" val="2723894881"/>
                    </a:ext>
                  </a:extLst>
                </a:gridCol>
                <a:gridCol w="6199889">
                  <a:extLst>
                    <a:ext uri="{9D8B030D-6E8A-4147-A177-3AD203B41FA5}">
                      <a16:colId xmlns:a16="http://schemas.microsoft.com/office/drawing/2014/main" val="3160307765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ko-Kore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구분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ore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용어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ore-KR" sz="1100" dirty="0">
                          <a:solidFill>
                            <a:schemeClr val="tx1"/>
                          </a:solidFill>
                          <a:latin typeface="+mn-lt"/>
                        </a:rPr>
                        <a:t>DESC</a:t>
                      </a:r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903140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원시 데이터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사전 정제 단계를 거치지 않은 최초 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5631623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원천 데이터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원시 데이터에서 정제 단계를 거쳐 가공 준비가 된 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6261517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 err="1">
                          <a:latin typeface="+mn-lt"/>
                        </a:rPr>
                        <a:t>라벨링</a:t>
                      </a:r>
                      <a:r>
                        <a:rPr lang="ko-KR" altLang="en-US" sz="1100" dirty="0">
                          <a:latin typeface="+mn-lt"/>
                        </a:rPr>
                        <a:t> 데이터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원천 데이터에서 가공 단계를 거친 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2586235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데이터 유형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가공할 데이터의 종류</a:t>
                      </a:r>
                      <a:endParaRPr lang="en-US" altLang="ko-KR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  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- 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이미지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, 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동영상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텍스트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584710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작업자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 err="1">
                          <a:latin typeface="+mn-lt"/>
                        </a:rPr>
                        <a:t>크라우드워커</a:t>
                      </a:r>
                      <a:r>
                        <a:rPr lang="ko-KR" altLang="en-US" sz="1100" dirty="0">
                          <a:latin typeface="+mn-lt"/>
                        </a:rPr>
                        <a:t> 중 </a:t>
                      </a:r>
                      <a:r>
                        <a:rPr lang="ko-KR" altLang="en-US" sz="1100" dirty="0" err="1">
                          <a:latin typeface="+mn-lt"/>
                        </a:rPr>
                        <a:t>가공자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8896882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가공 유형 </a:t>
                      </a:r>
                      <a:r>
                        <a:rPr lang="en-US" altLang="ko-KR" sz="1100" dirty="0">
                          <a:latin typeface="+mn-lt"/>
                        </a:rPr>
                        <a:t>(</a:t>
                      </a:r>
                      <a:r>
                        <a:rPr lang="ko-KR" altLang="en-US" sz="1100" dirty="0" err="1">
                          <a:latin typeface="+mn-lt"/>
                        </a:rPr>
                        <a:t>라벨링</a:t>
                      </a:r>
                      <a:r>
                        <a:rPr lang="ko-KR" altLang="en-US" sz="1100" dirty="0">
                          <a:latin typeface="+mn-lt"/>
                        </a:rPr>
                        <a:t> 유형</a:t>
                      </a:r>
                      <a:r>
                        <a:rPr lang="en-US" altLang="ko-KR" sz="1100" dirty="0">
                          <a:latin typeface="+mn-lt"/>
                        </a:rPr>
                        <a:t>)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라벨링의 종류 </a:t>
                      </a:r>
                      <a:endParaRPr lang="en-US" altLang="ko-KR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  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- </a:t>
                      </a:r>
                      <a:r>
                        <a:rPr lang="en-US" altLang="ko-KR" sz="1100" dirty="0">
                          <a:latin typeface="+mn-lt"/>
                        </a:rPr>
                        <a:t>BBOX, Polygon, </a:t>
                      </a:r>
                      <a:r>
                        <a:rPr lang="en-US" altLang="ko-KR" sz="1100" dirty="0" err="1">
                          <a:latin typeface="+mn-lt"/>
                        </a:rPr>
                        <a:t>Keypoint</a:t>
                      </a:r>
                      <a:r>
                        <a:rPr lang="en-US" altLang="ko-KR" sz="1100" dirty="0">
                          <a:latin typeface="+mn-lt"/>
                        </a:rPr>
                        <a:t>, </a:t>
                      </a:r>
                      <a:r>
                        <a:rPr lang="en-US" altLang="ko-KR" sz="1100" dirty="0" err="1">
                          <a:latin typeface="+mn-lt"/>
                        </a:rPr>
                        <a:t>Keypoint</a:t>
                      </a:r>
                      <a:r>
                        <a:rPr lang="en-US" altLang="ko-KR" sz="1100" dirty="0">
                          <a:latin typeface="+mn-lt"/>
                        </a:rPr>
                        <a:t> + BBOX, </a:t>
                      </a:r>
                      <a:r>
                        <a:rPr lang="ko-KR" altLang="en-US" sz="1100" dirty="0">
                          <a:latin typeface="+mn-lt"/>
                        </a:rPr>
                        <a:t>동영상</a:t>
                      </a:r>
                      <a:r>
                        <a:rPr lang="en-US" altLang="ko-KR" sz="1100" dirty="0">
                          <a:latin typeface="+mn-lt"/>
                        </a:rPr>
                        <a:t>, </a:t>
                      </a:r>
                      <a:r>
                        <a:rPr lang="ko-KR" altLang="en-US" sz="1100" dirty="0">
                          <a:latin typeface="+mn-lt"/>
                        </a:rPr>
                        <a:t>텍스트</a:t>
                      </a:r>
                      <a:r>
                        <a:rPr lang="en-US" altLang="ko-KR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Cuboid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200101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가공 단계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한 개의 데이터에 대해 복수 가공 필요 시 가공의 순서를 지정하는 것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4548250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데이터 정제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가공하기 전에 데이터의 품질을 확인 및 수정하는 것</a:t>
                      </a:r>
                      <a:endParaRPr lang="en-US" altLang="ko-KR" sz="1100" dirty="0">
                        <a:latin typeface="+mn-lt"/>
                      </a:endParaRPr>
                    </a:p>
                    <a:p>
                      <a:pPr algn="l"/>
                      <a:r>
                        <a:rPr lang="en-US" altLang="ko-KR" sz="1100" dirty="0">
                          <a:latin typeface="+mn-lt"/>
                        </a:rPr>
                        <a:t>   -. </a:t>
                      </a:r>
                      <a:r>
                        <a:rPr lang="ko-KR" altLang="en-US" sz="1100" dirty="0">
                          <a:latin typeface="+mn-lt"/>
                        </a:rPr>
                        <a:t>파일명 오류 정정 </a:t>
                      </a:r>
                      <a:r>
                        <a:rPr lang="en-US" altLang="ko-KR" sz="1100" dirty="0">
                          <a:latin typeface="+mn-lt"/>
                        </a:rPr>
                        <a:t>&amp; </a:t>
                      </a:r>
                      <a:r>
                        <a:rPr lang="ko-KR" altLang="en-US" sz="1100" dirty="0">
                          <a:latin typeface="+mn-lt"/>
                        </a:rPr>
                        <a:t>해상도 확인</a:t>
                      </a:r>
                      <a:endParaRPr lang="en-US" altLang="ko-KR" sz="1100" dirty="0">
                        <a:latin typeface="+mn-lt"/>
                      </a:endParaRPr>
                    </a:p>
                    <a:p>
                      <a:pPr algn="l"/>
                      <a:r>
                        <a:rPr lang="en-US" altLang="ko-KR" sz="1100" dirty="0">
                          <a:latin typeface="+mn-lt"/>
                        </a:rPr>
                        <a:t>   -. </a:t>
                      </a:r>
                      <a:r>
                        <a:rPr lang="ko-KR" altLang="en-US" sz="1100" dirty="0">
                          <a:latin typeface="+mn-lt"/>
                        </a:rPr>
                        <a:t>객체가 온전치 않게 나온 경우 </a:t>
                      </a:r>
                      <a:r>
                        <a:rPr lang="en-US" altLang="ko-KR" sz="1100" dirty="0">
                          <a:latin typeface="+mn-lt"/>
                        </a:rPr>
                        <a:t>: </a:t>
                      </a:r>
                      <a:r>
                        <a:rPr lang="ko-KR" altLang="en-US" sz="1100" dirty="0">
                          <a:latin typeface="+mn-lt"/>
                        </a:rPr>
                        <a:t>손</a:t>
                      </a:r>
                      <a:r>
                        <a:rPr lang="en-US" altLang="ko-KR" sz="1100" dirty="0">
                          <a:latin typeface="+mn-lt"/>
                        </a:rPr>
                        <a:t>, </a:t>
                      </a:r>
                      <a:r>
                        <a:rPr lang="ko-KR" altLang="en-US" sz="1100" dirty="0">
                          <a:latin typeface="+mn-lt"/>
                        </a:rPr>
                        <a:t>발 잘림</a:t>
                      </a:r>
                      <a:endParaRPr lang="en-US" altLang="ko-KR" sz="1100" dirty="0">
                        <a:latin typeface="+mn-lt"/>
                      </a:endParaRPr>
                    </a:p>
                    <a:p>
                      <a:pPr algn="l"/>
                      <a:r>
                        <a:rPr lang="en-US" altLang="ko-KR" sz="1100" dirty="0">
                          <a:latin typeface="+mn-lt"/>
                        </a:rPr>
                        <a:t>   -. </a:t>
                      </a:r>
                      <a:r>
                        <a:rPr lang="ko-KR" altLang="en-US" sz="1100" dirty="0">
                          <a:latin typeface="+mn-lt"/>
                        </a:rPr>
                        <a:t>비식별 작업 확인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85789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7223337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9742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105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85D3BF07-82D0-F41F-A068-8BB0B38118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94241"/>
            <a:ext cx="9906000" cy="446951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/>
              <a:t>기타</a:t>
            </a:r>
            <a:r>
              <a:rPr lang="en-US" altLang="ko-KR" sz="1300" b="1" dirty="0"/>
              <a:t>. </a:t>
            </a:r>
            <a:r>
              <a:rPr lang="ko-KR" altLang="en-US" sz="1300" b="1" dirty="0" err="1"/>
              <a:t>플로우차트</a:t>
            </a:r>
            <a:endParaRPr lang="ko-KR" altLang="en-US" sz="1300" b="1" dirty="0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직사각형 7">
            <a:extLst>
              <a:ext uri="{FF2B5EF4-FFF2-40B4-BE49-F238E27FC236}">
                <a16:creationId xmlns:a16="http://schemas.microsoft.com/office/drawing/2014/main" id="{07309952-F2C7-E7E4-B9FD-6D79980CAA41}"/>
              </a:ext>
            </a:extLst>
          </p:cNvPr>
          <p:cNvSpPr/>
          <p:nvPr/>
        </p:nvSpPr>
        <p:spPr>
          <a:xfrm>
            <a:off x="4953000" y="2540885"/>
            <a:ext cx="1872208" cy="45606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19DC972B-70E5-D40F-4904-92C82DADAB05}"/>
              </a:ext>
            </a:extLst>
          </p:cNvPr>
          <p:cNvSpPr/>
          <p:nvPr/>
        </p:nvSpPr>
        <p:spPr>
          <a:xfrm>
            <a:off x="4664968" y="4632277"/>
            <a:ext cx="1872208" cy="4560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DCB02D-8E1E-D6F7-6D34-5F0F746F3875}"/>
              </a:ext>
            </a:extLst>
          </p:cNvPr>
          <p:cNvSpPr txBox="1"/>
          <p:nvPr/>
        </p:nvSpPr>
        <p:spPr>
          <a:xfrm>
            <a:off x="697550" y="863030"/>
            <a:ext cx="1316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데이터 처리과정</a:t>
            </a:r>
            <a:endParaRPr lang="ko-KR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F0886E-4651-0866-3E41-2AECAD788B1D}"/>
              </a:ext>
            </a:extLst>
          </p:cNvPr>
          <p:cNvSpPr txBox="1"/>
          <p:nvPr/>
        </p:nvSpPr>
        <p:spPr>
          <a:xfrm>
            <a:off x="5354850" y="4349819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>
                <a:solidFill>
                  <a:schemeClr val="tx2"/>
                </a:solidFill>
              </a:rPr>
              <a:t>정제</a:t>
            </a:r>
            <a:endParaRPr lang="ko-KR" altLang="en-US" dirty="0">
              <a:solidFill>
                <a:schemeClr val="tx2"/>
              </a:solidFill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F5FC78AE-9035-D766-58F8-C01C49F770A6}"/>
              </a:ext>
            </a:extLst>
          </p:cNvPr>
          <p:cNvSpPr/>
          <p:nvPr/>
        </p:nvSpPr>
        <p:spPr>
          <a:xfrm>
            <a:off x="704528" y="1140029"/>
            <a:ext cx="5328592" cy="584150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5B42FB-3998-696D-562A-0483D054D232}"/>
              </a:ext>
            </a:extLst>
          </p:cNvPr>
          <p:cNvSpPr txBox="1"/>
          <p:nvPr/>
        </p:nvSpPr>
        <p:spPr>
          <a:xfrm>
            <a:off x="5642882" y="2276872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>
                <a:solidFill>
                  <a:schemeClr val="tx2"/>
                </a:solidFill>
              </a:rPr>
              <a:t>정제</a:t>
            </a:r>
            <a:endParaRPr lang="ko-KR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299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전체 업무 플로우 및 기능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표 10">
            <a:extLst>
              <a:ext uri="{FF2B5EF4-FFF2-40B4-BE49-F238E27FC236}">
                <a16:creationId xmlns:a16="http://schemas.microsoft.com/office/drawing/2014/main" id="{0D8F488A-7E80-C527-16D4-97CDDC97E1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127412"/>
              </p:ext>
            </p:extLst>
          </p:nvPr>
        </p:nvGraphicFramePr>
        <p:xfrm>
          <a:off x="92868" y="808816"/>
          <a:ext cx="9720265" cy="535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189">
                  <a:extLst>
                    <a:ext uri="{9D8B030D-6E8A-4147-A177-3AD203B41FA5}">
                      <a16:colId xmlns:a16="http://schemas.microsoft.com/office/drawing/2014/main" val="3359920744"/>
                    </a:ext>
                  </a:extLst>
                </a:gridCol>
                <a:gridCol w="562511">
                  <a:extLst>
                    <a:ext uri="{9D8B030D-6E8A-4147-A177-3AD203B41FA5}">
                      <a16:colId xmlns:a16="http://schemas.microsoft.com/office/drawing/2014/main" val="2188273169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493902733"/>
                    </a:ext>
                  </a:extLst>
                </a:gridCol>
                <a:gridCol w="1449264">
                  <a:extLst>
                    <a:ext uri="{9D8B030D-6E8A-4147-A177-3AD203B41FA5}">
                      <a16:colId xmlns:a16="http://schemas.microsoft.com/office/drawing/2014/main" val="2224702968"/>
                    </a:ext>
                  </a:extLst>
                </a:gridCol>
                <a:gridCol w="1143024">
                  <a:extLst>
                    <a:ext uri="{9D8B030D-6E8A-4147-A177-3AD203B41FA5}">
                      <a16:colId xmlns:a16="http://schemas.microsoft.com/office/drawing/2014/main" val="69846361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80004914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159106358"/>
                    </a:ext>
                  </a:extLst>
                </a:gridCol>
                <a:gridCol w="1340844">
                  <a:extLst>
                    <a:ext uri="{9D8B030D-6E8A-4147-A177-3AD203B41FA5}">
                      <a16:colId xmlns:a16="http://schemas.microsoft.com/office/drawing/2014/main" val="708610715"/>
                    </a:ext>
                  </a:extLst>
                </a:gridCol>
                <a:gridCol w="1215033">
                  <a:extLst>
                    <a:ext uri="{9D8B030D-6E8A-4147-A177-3AD203B41FA5}">
                      <a16:colId xmlns:a16="http://schemas.microsoft.com/office/drawing/2014/main" val="1359739961"/>
                    </a:ext>
                  </a:extLst>
                </a:gridCol>
              </a:tblGrid>
              <a:tr h="3154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업무 주요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플로우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사용자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등록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프로젝트 생성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및 설정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원시 데이터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등록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strike="noStrike" baseline="0" dirty="0">
                          <a:solidFill>
                            <a:schemeClr val="tx1"/>
                          </a:solidFill>
                        </a:rPr>
                        <a:t>업무 및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배정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 가공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및 검수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관리자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최종 검수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1547959"/>
                  </a:ext>
                </a:extLst>
              </a:tr>
              <a:tr h="922055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필요 기능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회원가입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DB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작업</a:t>
                      </a:r>
                      <a:r>
                        <a:rPr lang="en-US" altLang="ko-KR" sz="1000" b="0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권한 선택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작업자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b="0" dirty="0" err="1">
                          <a:solidFill>
                            <a:schemeClr val="tx1"/>
                          </a:solidFill>
                        </a:rPr>
                        <a:t>가공자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검수자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관리자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동일인 식별용 필드 추가 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작업자가 검수까지 진행할 경우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-.</a:t>
                      </a:r>
                      <a:r>
                        <a:rPr lang="ko-KR" altLang="en-US" sz="1000" b="1" dirty="0">
                          <a:solidFill>
                            <a:srgbClr val="FF0000"/>
                          </a:solidFill>
                        </a:rPr>
                        <a:t> 작업자는 작업만 검수자는  검수만 가능 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ko-KR" altLang="en-US" sz="1000" b="1" dirty="0">
                          <a:solidFill>
                            <a:srgbClr val="FF0000"/>
                          </a:solidFill>
                        </a:rPr>
                        <a:t>작업자가 검수까지 하는 경우에는 검수 아이디 부여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프로젝트 생성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 명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목표 데이터셋 수량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유형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이미지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동영상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-. 3D </a:t>
                      </a:r>
                      <a:endParaRPr lang="en-US" altLang="ko-KR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라벨 생성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라벨 생성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가공 단계 설정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가공유형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BBOX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POLYGON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KEY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POINT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KEY POINT + BBOX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 -. </a:t>
                      </a:r>
                      <a:r>
                        <a:rPr lang="en-US" altLang="ko-K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CUBOID</a:t>
                      </a:r>
                      <a:endParaRPr lang="en-US" altLang="ko-KR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가공단가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검수단계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프로젝트 권한 부여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&amp;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검수자에게 프로젝트 권한 부여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사전 정제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파일명 깨짐</a:t>
                      </a: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해상도 문제</a:t>
                      </a: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파일 사이즈</a:t>
                      </a: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별도 배치처리</a:t>
                      </a: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동영상의 경우</a:t>
                      </a: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영상 시간 체크</a:t>
                      </a: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-.</a:t>
                      </a:r>
                      <a:r>
                        <a:rPr lang="ko-KR" altLang="en-US" sz="1000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00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00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동영상</a:t>
                      </a:r>
                      <a:r>
                        <a:rPr lang="en-US" altLang="ko-KR" sz="1000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1000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 초기 영상 확인 필요한 경우도</a:t>
                      </a:r>
                      <a:endParaRPr lang="en-US" altLang="ko-KR" sz="1000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00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업로드 폴더에서 직접 확인</a:t>
                      </a:r>
                      <a:r>
                        <a:rPr lang="en-US" altLang="ko-KR" sz="1000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[NAS &amp; DB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업로드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원시데이터 업로드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동영상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프레임 분할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별도 배치 프로세스 필요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0">
                        <a:buFont typeface="Wingdings" panose="05000000000000000000" pitchFamily="2" charset="2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 배정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Wingdings" panose="05000000000000000000" pitchFamily="2" charset="2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업무별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&amp;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단계별 데이터 배정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[1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단계 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정제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및 메타정보 확인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메타정보 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&amp; 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데이터 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Viewing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Tx/>
                        <a:buNone/>
                      </a:pPr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ko-KR" alt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공통 가공 단계</a:t>
                      </a:r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</a:p>
                    <a:p>
                      <a:pPr marL="0" indent="0" latinLnBrk="0">
                        <a:buFontTx/>
                        <a:buNone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데이터 가공</a:t>
                      </a: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Tx/>
                        <a:buNone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관리자 확인요청</a:t>
                      </a: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Tx/>
                        <a:buNone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검수 요청</a:t>
                      </a: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Tx/>
                        <a:buNone/>
                      </a:pP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공통 검수 단계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가공 결과 확인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관리자 확인요청</a:t>
                      </a: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검수 완료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검수 반려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-.</a:t>
                      </a:r>
                      <a:r>
                        <a:rPr lang="ko-KR" altLang="en-US" sz="1000" b="1" dirty="0">
                          <a:solidFill>
                            <a:srgbClr val="FF0000"/>
                          </a:solidFill>
                        </a:rPr>
                        <a:t> 마지막 단계 검수 완료 시 </a:t>
                      </a:r>
                      <a:r>
                        <a:rPr lang="en-US" altLang="ko-KR" sz="1000" b="1" dirty="0" err="1">
                          <a:solidFill>
                            <a:srgbClr val="FF0000"/>
                          </a:solidFill>
                        </a:rPr>
                        <a:t>json</a:t>
                      </a:r>
                      <a:r>
                        <a:rPr lang="ko-KR" altLang="en-US" sz="1000" b="1" dirty="0">
                          <a:solidFill>
                            <a:srgbClr val="FF0000"/>
                          </a:solidFill>
                        </a:rPr>
                        <a:t> 생성</a:t>
                      </a:r>
                      <a:endParaRPr lang="en-US" altLang="ko-KR" sz="1000" dirty="0">
                        <a:solidFill>
                          <a:srgbClr val="FF0000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관리자 최종 검수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최종 완료 대상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정상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오류 데이터 표기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오류 데이터는 상황에 따른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DB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처리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메타정보 확인</a:t>
                      </a: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수정 권한 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-.</a:t>
                      </a:r>
                      <a:r>
                        <a:rPr lang="ko-KR" altLang="en-US" sz="10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ko-KR" sz="1000" b="1" dirty="0" err="1">
                          <a:solidFill>
                            <a:srgbClr val="FF0000"/>
                          </a:solidFill>
                        </a:rPr>
                        <a:t>Json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ko-KR" altLang="en-US" sz="1000" b="1" dirty="0" err="1">
                          <a:solidFill>
                            <a:srgbClr val="FF0000"/>
                          </a:solidFill>
                        </a:rPr>
                        <a:t>파싱해서</a:t>
                      </a:r>
                      <a:r>
                        <a:rPr lang="ko-KR" altLang="en-US" sz="1000" b="1" dirty="0">
                          <a:solidFill>
                            <a:srgbClr val="FF0000"/>
                          </a:solidFill>
                        </a:rPr>
                        <a:t> 데이터 확인</a:t>
                      </a:r>
                      <a:endParaRPr lang="en-US" altLang="ko-KR" sz="1000" b="1" dirty="0">
                        <a:solidFill>
                          <a:srgbClr val="FF0000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dirty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ko-KR" altLang="en-US" sz="1000" dirty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altLang="ko-KR" sz="1000" dirty="0">
                        <a:solidFill>
                          <a:srgbClr val="FF0000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rgbClr val="FF0000"/>
                          </a:solidFill>
                        </a:rPr>
                        <a:t>-.</a:t>
                      </a:r>
                      <a:r>
                        <a:rPr lang="ko-KR" altLang="en-US" sz="10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ko-KR" altLang="en-US" sz="1000" b="1" dirty="0">
                          <a:solidFill>
                            <a:srgbClr val="FF0000"/>
                          </a:solidFill>
                        </a:rPr>
                        <a:t>초기화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ko-KR" altLang="en-US" sz="1000" b="1" dirty="0">
                          <a:solidFill>
                            <a:srgbClr val="FF0000"/>
                          </a:solidFill>
                        </a:rPr>
                        <a:t>정산 가능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altLang="ko-KR" sz="1000" dirty="0">
                        <a:solidFill>
                          <a:srgbClr val="FF0000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rgbClr val="FF0000"/>
                          </a:solidFill>
                        </a:rPr>
                        <a:t>-&gt;</a:t>
                      </a:r>
                      <a:r>
                        <a:rPr lang="ko-KR" altLang="en-US" sz="1000" dirty="0">
                          <a:solidFill>
                            <a:srgbClr val="FF0000"/>
                          </a:solidFill>
                        </a:rPr>
                        <a:t> 기존 데이터 폐기 후 파일명 변경 하여 재작업 </a:t>
                      </a:r>
                      <a:endParaRPr lang="en-US" altLang="ko-KR" sz="1000" dirty="0">
                        <a:solidFill>
                          <a:srgbClr val="FF0000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rgbClr val="FF0000"/>
                          </a:solidFill>
                        </a:rPr>
                        <a:t>-&gt;</a:t>
                      </a:r>
                      <a:r>
                        <a:rPr lang="ko-KR" altLang="en-US" sz="10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ko-KR" sz="1000" dirty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ko-KR" altLang="en-US" sz="1000" dirty="0">
                          <a:solidFill>
                            <a:srgbClr val="FF0000"/>
                          </a:solidFill>
                        </a:rPr>
                        <a:t>번 정산해줌</a:t>
                      </a:r>
                      <a:endParaRPr lang="en-US" altLang="ko-KR" sz="1000" dirty="0">
                        <a:solidFill>
                          <a:srgbClr val="FF0000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rgbClr val="FF0000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rgbClr val="FF0000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rgbClr val="FF0000"/>
                          </a:solidFill>
                        </a:rPr>
                        <a:t>-.</a:t>
                      </a:r>
                      <a:r>
                        <a:rPr lang="ko-KR" altLang="en-US" sz="10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ko-KR" altLang="en-US" sz="1000" b="1" dirty="0">
                          <a:solidFill>
                            <a:srgbClr val="FF0000"/>
                          </a:solidFill>
                        </a:rPr>
                        <a:t>폐기 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ko-KR" altLang="en-US" sz="1000" b="1" dirty="0">
                          <a:solidFill>
                            <a:srgbClr val="FF0000"/>
                          </a:solidFill>
                        </a:rPr>
                        <a:t>정산 가능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가공 정산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단계별 가공완료건수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x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해당 단계 가공단가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-&gt; N</a:t>
                      </a:r>
                      <a:r>
                        <a:rPr lang="ko-KR" altLang="en-US" sz="1000" b="1" dirty="0">
                          <a:solidFill>
                            <a:srgbClr val="FF0000"/>
                          </a:solidFill>
                        </a:rPr>
                        <a:t>차 검수 완료 기준으로 정산</a:t>
                      </a:r>
                      <a:endParaRPr lang="en-US" altLang="ko-KR" sz="1000" b="1" dirty="0">
                        <a:solidFill>
                          <a:srgbClr val="FF0000"/>
                        </a:solidFill>
                      </a:endParaRPr>
                    </a:p>
                    <a:p>
                      <a:pPr marL="171450" indent="-171450" latinLnBrk="0">
                        <a:buFont typeface="Arial" panose="020B0604020202020204" pitchFamily="34" charset="0"/>
                        <a:buChar char="•"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검수 정산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단계별 검수완료건수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x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해당 단계 검수단가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-&gt; N</a:t>
                      </a:r>
                      <a:r>
                        <a:rPr lang="ko-KR" altLang="en-US" sz="1000" b="1" dirty="0">
                          <a:solidFill>
                            <a:srgbClr val="FF0000"/>
                          </a:solidFill>
                        </a:rPr>
                        <a:t>차 검수 완료 기준으로 정산</a:t>
                      </a:r>
                      <a:endParaRPr lang="en-US" altLang="ko-KR" sz="1000" b="1" dirty="0">
                        <a:solidFill>
                          <a:srgbClr val="FF0000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정산 결과 엑셀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프로젝트별 업무 결과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6916079"/>
                  </a:ext>
                </a:extLst>
              </a:tr>
              <a:tr h="295219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권한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6265619"/>
                  </a:ext>
                </a:extLst>
              </a:tr>
              <a:tr h="295219">
                <a:tc vMerge="1"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일반 관리자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>
                          <a:solidFill>
                            <a:schemeClr val="tx1"/>
                          </a:solidFill>
                        </a:rPr>
                        <a:t>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6201949"/>
                  </a:ext>
                </a:extLst>
              </a:tr>
              <a:tr h="315440">
                <a:tc vMerge="1"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크라우드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워커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가공자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914895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C72B756-72E5-1BD4-B24F-491D7B3655C5}"/>
              </a:ext>
            </a:extLst>
          </p:cNvPr>
          <p:cNvSpPr txBox="1"/>
          <p:nvPr/>
        </p:nvSpPr>
        <p:spPr>
          <a:xfrm>
            <a:off x="8913440" y="548680"/>
            <a:ext cx="10645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rgbClr val="FF0000"/>
                </a:solidFill>
              </a:rPr>
              <a:t>* : </a:t>
            </a:r>
            <a:r>
              <a:rPr lang="ko-KR" altLang="en-US" sz="1000" b="1" dirty="0">
                <a:solidFill>
                  <a:srgbClr val="FF0000"/>
                </a:solidFill>
              </a:rPr>
              <a:t>별도 처리</a:t>
            </a:r>
          </a:p>
        </p:txBody>
      </p:sp>
    </p:spTree>
    <p:extLst>
      <p:ext uri="{BB962C8B-B14F-4D97-AF65-F5344CB8AC3E}">
        <p14:creationId xmlns:p14="http://schemas.microsoft.com/office/powerpoint/2010/main" val="4051084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(NAS </a:t>
            </a:r>
            <a:r>
              <a:rPr lang="ko-KR" altLang="en-US" sz="1300" b="1" dirty="0"/>
              <a:t>데이터 폴더 구조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표 10">
            <a:extLst>
              <a:ext uri="{FF2B5EF4-FFF2-40B4-BE49-F238E27FC236}">
                <a16:creationId xmlns:a16="http://schemas.microsoft.com/office/drawing/2014/main" id="{0D8F488A-7E80-C527-16D4-97CDDC97E1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066373"/>
              </p:ext>
            </p:extLst>
          </p:nvPr>
        </p:nvGraphicFramePr>
        <p:xfrm>
          <a:off x="306908" y="1124744"/>
          <a:ext cx="9239052" cy="2804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724">
                  <a:extLst>
                    <a:ext uri="{9D8B030D-6E8A-4147-A177-3AD203B41FA5}">
                      <a16:colId xmlns:a16="http://schemas.microsoft.com/office/drawing/2014/main" val="3359920744"/>
                    </a:ext>
                  </a:extLst>
                </a:gridCol>
                <a:gridCol w="1066365">
                  <a:extLst>
                    <a:ext uri="{9D8B030D-6E8A-4147-A177-3AD203B41FA5}">
                      <a16:colId xmlns:a16="http://schemas.microsoft.com/office/drawing/2014/main" val="984808836"/>
                    </a:ext>
                  </a:extLst>
                </a:gridCol>
                <a:gridCol w="1316177">
                  <a:extLst>
                    <a:ext uri="{9D8B030D-6E8A-4147-A177-3AD203B41FA5}">
                      <a16:colId xmlns:a16="http://schemas.microsoft.com/office/drawing/2014/main" val="2574498855"/>
                    </a:ext>
                  </a:extLst>
                </a:gridCol>
                <a:gridCol w="890354">
                  <a:extLst>
                    <a:ext uri="{9D8B030D-6E8A-4147-A177-3AD203B41FA5}">
                      <a16:colId xmlns:a16="http://schemas.microsoft.com/office/drawing/2014/main" val="698463613"/>
                    </a:ext>
                  </a:extLst>
                </a:gridCol>
                <a:gridCol w="890354">
                  <a:extLst>
                    <a:ext uri="{9D8B030D-6E8A-4147-A177-3AD203B41FA5}">
                      <a16:colId xmlns:a16="http://schemas.microsoft.com/office/drawing/2014/main" val="4047535994"/>
                    </a:ext>
                  </a:extLst>
                </a:gridCol>
                <a:gridCol w="825837">
                  <a:extLst>
                    <a:ext uri="{9D8B030D-6E8A-4147-A177-3AD203B41FA5}">
                      <a16:colId xmlns:a16="http://schemas.microsoft.com/office/drawing/2014/main" val="2800049145"/>
                    </a:ext>
                  </a:extLst>
                </a:gridCol>
                <a:gridCol w="825837">
                  <a:extLst>
                    <a:ext uri="{9D8B030D-6E8A-4147-A177-3AD203B41FA5}">
                      <a16:colId xmlns:a16="http://schemas.microsoft.com/office/drawing/2014/main" val="2159106358"/>
                    </a:ext>
                  </a:extLst>
                </a:gridCol>
                <a:gridCol w="2090404">
                  <a:extLst>
                    <a:ext uri="{9D8B030D-6E8A-4147-A177-3AD203B41FA5}">
                      <a16:colId xmlns:a16="http://schemas.microsoft.com/office/drawing/2014/main" val="1864676087"/>
                    </a:ext>
                  </a:extLst>
                </a:gridCol>
              </a:tblGrid>
              <a:tr h="315440">
                <a:tc rowSpan="2"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NAS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데이터 폴더 구조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 hMerge="1"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원시 데이터 등록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 가공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및 검수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 가공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및 검수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비고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547959"/>
                  </a:ext>
                </a:extLst>
              </a:tr>
              <a:tr h="315440">
                <a:tc gridSpan="3" vMerge="1"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사전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정제 전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사전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정제 후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단계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최종 단계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393400"/>
                  </a:ext>
                </a:extLst>
              </a:tr>
              <a:tr h="418663">
                <a:tc rowSpan="5">
                  <a:txBody>
                    <a:bodyPr/>
                    <a:lstStyle/>
                    <a:p>
                      <a:pPr algn="l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/{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프로젝트 식별자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}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/raw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altLang="ko-KR" sz="1000" b="0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Wingdings" panose="05000000000000000000" pitchFamily="2" charset="2"/>
                        <a:buNone/>
                      </a:pP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6916079"/>
                  </a:ext>
                </a:extLst>
              </a:tr>
              <a:tr h="418663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원시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altLang="ko-KR" sz="1000" b="0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Wingdings" panose="05000000000000000000" pitchFamily="2" charset="2"/>
                        <a:buNone/>
                      </a:pP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7895645"/>
                  </a:ext>
                </a:extLst>
              </a:tr>
              <a:tr h="418663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원천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Wingdings" panose="05000000000000000000" pitchFamily="2" charset="2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정제 단계 완료 시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,</a:t>
                      </a:r>
                    </a:p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원시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→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원천 데이터 복사 처리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3362667"/>
                  </a:ext>
                </a:extLst>
              </a:tr>
              <a:tr h="418663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/1.Dataset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/1.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원천 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Wingdings" panose="05000000000000000000" pitchFamily="2" charset="2"/>
                        <a:buNone/>
                      </a:pP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최종 단계 완료 시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,</a:t>
                      </a:r>
                    </a:p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원천 데이터 폴더 복사 처리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117614"/>
                  </a:ext>
                </a:extLst>
              </a:tr>
              <a:tr h="418663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/2.</a:t>
                      </a:r>
                      <a:r>
                        <a:rPr lang="ko-KR" altLang="en-US" sz="1000" b="1" dirty="0" err="1">
                          <a:solidFill>
                            <a:schemeClr val="tx1"/>
                          </a:solidFill>
                        </a:rPr>
                        <a:t>라벨링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Wingdings" panose="05000000000000000000" pitchFamily="2" charset="2"/>
                        <a:buNone/>
                      </a:pP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추출된 </a:t>
                      </a:r>
                      <a:r>
                        <a:rPr lang="en-US" altLang="ko-KR" sz="1000" dirty="0" err="1">
                          <a:solidFill>
                            <a:schemeClr val="tx1"/>
                          </a:solidFill>
                        </a:rPr>
                        <a:t>json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파일 저장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576265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C72B756-72E5-1BD4-B24F-491D7B3655C5}"/>
              </a:ext>
            </a:extLst>
          </p:cNvPr>
          <p:cNvSpPr txBox="1"/>
          <p:nvPr/>
        </p:nvSpPr>
        <p:spPr>
          <a:xfrm>
            <a:off x="8625408" y="847204"/>
            <a:ext cx="10645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rgbClr val="FF0000"/>
                </a:solidFill>
              </a:rPr>
              <a:t>* : </a:t>
            </a:r>
            <a:r>
              <a:rPr lang="ko-KR" altLang="en-US" sz="1000" b="1" dirty="0">
                <a:solidFill>
                  <a:srgbClr val="FF0000"/>
                </a:solidFill>
              </a:rPr>
              <a:t>별도 처리</a:t>
            </a:r>
          </a:p>
        </p:txBody>
      </p:sp>
    </p:spTree>
    <p:extLst>
      <p:ext uri="{BB962C8B-B14F-4D97-AF65-F5344CB8AC3E}">
        <p14:creationId xmlns:p14="http://schemas.microsoft.com/office/powerpoint/2010/main" val="4239520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데이터</a:t>
            </a:r>
            <a:r>
              <a:rPr lang="en-US" altLang="ko-KR" sz="1300" b="1" dirty="0"/>
              <a:t> </a:t>
            </a:r>
            <a:r>
              <a:rPr lang="ko-KR" altLang="en-US" sz="1300" b="1" dirty="0"/>
              <a:t>상태 정의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02B08AD5-657B-5D2C-FF85-4108C14A1FE5}"/>
              </a:ext>
            </a:extLst>
          </p:cNvPr>
          <p:cNvSpPr txBox="1"/>
          <p:nvPr/>
        </p:nvSpPr>
        <p:spPr>
          <a:xfrm>
            <a:off x="200471" y="5517232"/>
            <a:ext cx="9433049" cy="896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최종 검수 오류 건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관리자가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최종 완료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＂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된 데이터에 대해 랜덤하게 최종 검수를 진행 후 오류 처리한 데이터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데이터 상태 코드와는 별도로 관리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관리자 확인 요청 건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확인 후 데이터 상태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대기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로 초기화 또는 원복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작업 재개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(WEB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상에서 가능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하거나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특정 데이터 상태로 편입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별도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DB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처리 필요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!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이력 추가 필요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!!)</a:t>
            </a:r>
          </a:p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프로젝트 상태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업무 및 데이터 배정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“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진행 중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 / “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최종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완료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된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데이터 수량 채워지면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목표 수량 달성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“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진행 완료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</a:p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※1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단계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정제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는 예외 처리 필요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작업자 없음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검수자부터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</p:txBody>
      </p:sp>
      <p:graphicFrame>
        <p:nvGraphicFramePr>
          <p:cNvPr id="5" name="표 5">
            <a:extLst>
              <a:ext uri="{FF2B5EF4-FFF2-40B4-BE49-F238E27FC236}">
                <a16:creationId xmlns:a16="http://schemas.microsoft.com/office/drawing/2014/main" id="{792EC6EB-F95D-489A-A505-52BB456370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895279"/>
              </p:ext>
            </p:extLst>
          </p:nvPr>
        </p:nvGraphicFramePr>
        <p:xfrm>
          <a:off x="200472" y="620688"/>
          <a:ext cx="9433050" cy="4874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312">
                  <a:extLst>
                    <a:ext uri="{9D8B030D-6E8A-4147-A177-3AD203B41FA5}">
                      <a16:colId xmlns:a16="http://schemas.microsoft.com/office/drawing/2014/main" val="956558635"/>
                    </a:ext>
                  </a:extLst>
                </a:gridCol>
                <a:gridCol w="817036">
                  <a:extLst>
                    <a:ext uri="{9D8B030D-6E8A-4147-A177-3AD203B41FA5}">
                      <a16:colId xmlns:a16="http://schemas.microsoft.com/office/drawing/2014/main" val="3249289676"/>
                    </a:ext>
                  </a:extLst>
                </a:gridCol>
                <a:gridCol w="965588">
                  <a:extLst>
                    <a:ext uri="{9D8B030D-6E8A-4147-A177-3AD203B41FA5}">
                      <a16:colId xmlns:a16="http://schemas.microsoft.com/office/drawing/2014/main" val="2267425768"/>
                    </a:ext>
                  </a:extLst>
                </a:gridCol>
                <a:gridCol w="742760">
                  <a:extLst>
                    <a:ext uri="{9D8B030D-6E8A-4147-A177-3AD203B41FA5}">
                      <a16:colId xmlns:a16="http://schemas.microsoft.com/office/drawing/2014/main" val="3782321390"/>
                    </a:ext>
                  </a:extLst>
                </a:gridCol>
                <a:gridCol w="817036">
                  <a:extLst>
                    <a:ext uri="{9D8B030D-6E8A-4147-A177-3AD203B41FA5}">
                      <a16:colId xmlns:a16="http://schemas.microsoft.com/office/drawing/2014/main" val="797125662"/>
                    </a:ext>
                  </a:extLst>
                </a:gridCol>
                <a:gridCol w="817036">
                  <a:extLst>
                    <a:ext uri="{9D8B030D-6E8A-4147-A177-3AD203B41FA5}">
                      <a16:colId xmlns:a16="http://schemas.microsoft.com/office/drawing/2014/main" val="3956508497"/>
                    </a:ext>
                  </a:extLst>
                </a:gridCol>
                <a:gridCol w="4382282">
                  <a:extLst>
                    <a:ext uri="{9D8B030D-6E8A-4147-A177-3AD203B41FA5}">
                      <a16:colId xmlns:a16="http://schemas.microsoft.com/office/drawing/2014/main" val="43876248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데이터 상태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altLang="ko-KR" sz="1050" dirty="0" err="1">
                          <a:solidFill>
                            <a:schemeClr val="tx1"/>
                          </a:solidFill>
                        </a:rPr>
                        <a:t>data_status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코드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데이터 상세 상태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altLang="ko-KR" sz="1050" dirty="0" err="1">
                          <a:solidFill>
                            <a:schemeClr val="tx1"/>
                          </a:solidFill>
                        </a:rPr>
                        <a:t>data_dtl_status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단계 차수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차수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비고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683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대기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WAIT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0">
                        <a:buFontTx/>
                        <a:buChar char="-"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DB 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에 원시데이터 업로드 직후 상태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l" latinLnBrk="0">
                        <a:buFontTx/>
                        <a:buChar char="-"/>
                      </a:pP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관리자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] 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데이터 배정화면에 노출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6255146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ING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배정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ASSIGN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1~N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해당 단계 내 가공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&amp;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검수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1~M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차의 작업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검수자 모두 배정 후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작업자</a:t>
                      </a: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] TO-DO 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목록에 노출</a:t>
                      </a:r>
                      <a:endParaRPr kumimoji="0" lang="en-US" altLang="ko-KR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619278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임시 저장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TEMP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작업자가 일부 작업 후 임시저장 버튼 클릭 후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445069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REQ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1~M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작업자가 작업 완료 후 검수 요청 버튼 클릭 후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(M-1)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차 검수자가 검수 완료 버튼 클릭 후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[M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차 검수자</a:t>
                      </a: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] TO-DO 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목록에 노출</a:t>
                      </a:r>
                      <a:endParaRPr kumimoji="0" lang="en-US" altLang="ko-KR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13469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REJECT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검수자가 검수 반려 버튼 클릭 후 상태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검수인 경우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작업자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] REJECT 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목록에 노출</a:t>
                      </a:r>
                      <a:endParaRPr lang="en-US" altLang="ko-KR" sz="1050" b="1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M(M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≠1)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검수인 경우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[(M-1)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차 검수자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] REJECT 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목록에 노출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04638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APPR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검수자가 검수 완료 버튼 클릭 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&amp; (if) 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마지막 단계의 마지막 검수 차수가 아닐 때 상태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다음 검수가 있을 경우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[(M+1) 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검수자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] TO-DO 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목록에 노출</a:t>
                      </a:r>
                      <a:endParaRPr lang="en-US" altLang="ko-KR" sz="1050" b="1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해당 단계 내 마지막 검수인 경우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관리자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] 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데이터 배정화면에 노출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3687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최종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DONE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검수자가 검수 완료 버튼 클릭 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&amp; 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마지막 단계의 마지막 검수 차수일 때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7038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관리자 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확인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ISSUE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작업자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검수자가 작업 중에 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관리자 확인 요청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 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버튼 클릭 후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작업자</a:t>
                      </a: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검수자</a:t>
                      </a: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] 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모든</a:t>
                      </a: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작업 목록에서 제외</a:t>
                      </a:r>
                      <a:endParaRPr kumimoji="0" lang="en-US" altLang="ko-KR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관리자 확인 후 작업 재개할 수 있음</a:t>
                      </a: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0872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폐기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DISCARD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관리자가 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관리자 확인 요청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 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또는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“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최종 검수 오류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 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건에 대해 폐기 처리했을 때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244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7281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작업자</a:t>
            </a:r>
            <a:r>
              <a:rPr lang="en-US" altLang="ko-KR" sz="1300" b="1" dirty="0"/>
              <a:t>/</a:t>
            </a:r>
            <a:r>
              <a:rPr lang="ko-KR" altLang="en-US" sz="1300" b="1" dirty="0"/>
              <a:t>검수자 데이터 </a:t>
            </a:r>
            <a:r>
              <a:rPr lang="en-US" altLang="ko-KR" sz="1300" b="1" dirty="0"/>
              <a:t>TO-DO/REJECT </a:t>
            </a:r>
            <a:r>
              <a:rPr lang="ko-KR" altLang="en-US" sz="1300" b="1" dirty="0"/>
              <a:t>목록 정의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9">
            <a:extLst>
              <a:ext uri="{FF2B5EF4-FFF2-40B4-BE49-F238E27FC236}">
                <a16:creationId xmlns:a16="http://schemas.microsoft.com/office/drawing/2014/main" id="{D1B56478-E0E2-EAA6-B02D-3824F7625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98078"/>
              </p:ext>
            </p:extLst>
          </p:nvPr>
        </p:nvGraphicFramePr>
        <p:xfrm>
          <a:off x="488504" y="1268760"/>
          <a:ext cx="878497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724">
                  <a:extLst>
                    <a:ext uri="{9D8B030D-6E8A-4147-A177-3AD203B41FA5}">
                      <a16:colId xmlns:a16="http://schemas.microsoft.com/office/drawing/2014/main" val="4072292259"/>
                    </a:ext>
                  </a:extLst>
                </a:gridCol>
                <a:gridCol w="2747885">
                  <a:extLst>
                    <a:ext uri="{9D8B030D-6E8A-4147-A177-3AD203B41FA5}">
                      <a16:colId xmlns:a16="http://schemas.microsoft.com/office/drawing/2014/main" val="2585794849"/>
                    </a:ext>
                  </a:extLst>
                </a:gridCol>
                <a:gridCol w="2810137">
                  <a:extLst>
                    <a:ext uri="{9D8B030D-6E8A-4147-A177-3AD203B41FA5}">
                      <a16:colId xmlns:a16="http://schemas.microsoft.com/office/drawing/2014/main" val="3833410305"/>
                    </a:ext>
                  </a:extLst>
                </a:gridCol>
                <a:gridCol w="2017229">
                  <a:extLst>
                    <a:ext uri="{9D8B030D-6E8A-4147-A177-3AD203B41FA5}">
                      <a16:colId xmlns:a16="http://schemas.microsoft.com/office/drawing/2014/main" val="32848386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TO-DO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REJECT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비고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210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 dirty="0">
                          <a:solidFill>
                            <a:schemeClr val="tx1"/>
                          </a:solidFill>
                        </a:rPr>
                        <a:t>관리자의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배정 완료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검수자의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검수 반려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8566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작업자의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검수 요청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검수자의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검수 반려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5682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검수자의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검수 완료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검수자의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검수 반려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5168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검수자의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검수 완료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612186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238E09A-D76D-1634-331B-DB1C2C6E56D7}"/>
              </a:ext>
            </a:extLst>
          </p:cNvPr>
          <p:cNvSpPr txBox="1"/>
          <p:nvPr/>
        </p:nvSpPr>
        <p:spPr>
          <a:xfrm>
            <a:off x="416496" y="851464"/>
            <a:ext cx="2383986" cy="273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단계는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차 검수까지 있음을 전제로 함</a:t>
            </a:r>
          </a:p>
        </p:txBody>
      </p:sp>
    </p:spTree>
    <p:extLst>
      <p:ext uri="{BB962C8B-B14F-4D97-AF65-F5344CB8AC3E}">
        <p14:creationId xmlns:p14="http://schemas.microsoft.com/office/powerpoint/2010/main" val="2280303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데이터 배정 화면 </a:t>
            </a:r>
            <a:r>
              <a:rPr lang="en-US" altLang="ko-KR" sz="1300" b="1" dirty="0"/>
              <a:t>DEMO)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3F55AA2B-5956-8F51-4BA8-3270B524BDF7}"/>
              </a:ext>
            </a:extLst>
          </p:cNvPr>
          <p:cNvSpPr/>
          <p:nvPr/>
        </p:nvSpPr>
        <p:spPr>
          <a:xfrm>
            <a:off x="287687" y="1196752"/>
            <a:ext cx="4536504" cy="40324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0C3F5276-2B6C-93C3-6C0E-84332174914A}"/>
              </a:ext>
            </a:extLst>
          </p:cNvPr>
          <p:cNvSpPr/>
          <p:nvPr/>
        </p:nvSpPr>
        <p:spPr>
          <a:xfrm>
            <a:off x="1365130" y="1439198"/>
            <a:ext cx="1152128" cy="21602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A </a:t>
            </a:r>
            <a:r>
              <a:rPr lang="ko-KR" altLang="en-US" sz="1100" dirty="0">
                <a:solidFill>
                  <a:schemeClr val="tx1"/>
                </a:solidFill>
              </a:rPr>
              <a:t>프로젝트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DF551B-91B6-668F-BD95-83ACC799D0FC}"/>
              </a:ext>
            </a:extLst>
          </p:cNvPr>
          <p:cNvSpPr txBox="1"/>
          <p:nvPr/>
        </p:nvSpPr>
        <p:spPr>
          <a:xfrm>
            <a:off x="394361" y="1439198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프로젝트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F24C9F50-CA7B-0731-AE08-9A662608C971}"/>
              </a:ext>
            </a:extLst>
          </p:cNvPr>
          <p:cNvSpPr/>
          <p:nvPr/>
        </p:nvSpPr>
        <p:spPr>
          <a:xfrm>
            <a:off x="3547505" y="1439198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   1</a:t>
            </a:r>
            <a:r>
              <a:rPr lang="ko-KR" altLang="en-US" sz="1100" dirty="0">
                <a:solidFill>
                  <a:schemeClr val="tx1"/>
                </a:solidFill>
              </a:rPr>
              <a:t>단계       </a:t>
            </a:r>
            <a:r>
              <a:rPr lang="en-US" altLang="ko-KR" sz="1100" dirty="0">
                <a:solidFill>
                  <a:schemeClr val="tx1"/>
                </a:solidFill>
              </a:rPr>
              <a:t>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0C9B92-6F00-5CF0-47FB-1DE575B232D6}"/>
              </a:ext>
            </a:extLst>
          </p:cNvPr>
          <p:cNvSpPr txBox="1"/>
          <p:nvPr/>
        </p:nvSpPr>
        <p:spPr>
          <a:xfrm>
            <a:off x="2576736" y="1439198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/>
              <a:t>* </a:t>
            </a:r>
            <a:r>
              <a:rPr lang="ko-KR" altLang="en-US" sz="1100" dirty="0"/>
              <a:t>단계</a:t>
            </a:r>
          </a:p>
        </p:txBody>
      </p:sp>
      <p:graphicFrame>
        <p:nvGraphicFramePr>
          <p:cNvPr id="11" name="표 11">
            <a:extLst>
              <a:ext uri="{FF2B5EF4-FFF2-40B4-BE49-F238E27FC236}">
                <a16:creationId xmlns:a16="http://schemas.microsoft.com/office/drawing/2014/main" id="{130EA733-0183-C5B3-4920-429308777C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470354"/>
              </p:ext>
            </p:extLst>
          </p:nvPr>
        </p:nvGraphicFramePr>
        <p:xfrm>
          <a:off x="466369" y="2471890"/>
          <a:ext cx="4213807" cy="2325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523">
                  <a:extLst>
                    <a:ext uri="{9D8B030D-6E8A-4147-A177-3AD203B41FA5}">
                      <a16:colId xmlns:a16="http://schemas.microsoft.com/office/drawing/2014/main" val="1376763486"/>
                    </a:ext>
                  </a:extLst>
                </a:gridCol>
                <a:gridCol w="589523">
                  <a:extLst>
                    <a:ext uri="{9D8B030D-6E8A-4147-A177-3AD203B41FA5}">
                      <a16:colId xmlns:a16="http://schemas.microsoft.com/office/drawing/2014/main" val="3885858824"/>
                    </a:ext>
                  </a:extLst>
                </a:gridCol>
                <a:gridCol w="1641428">
                  <a:extLst>
                    <a:ext uri="{9D8B030D-6E8A-4147-A177-3AD203B41FA5}">
                      <a16:colId xmlns:a16="http://schemas.microsoft.com/office/drawing/2014/main" val="4188573239"/>
                    </a:ext>
                  </a:extLst>
                </a:gridCol>
                <a:gridCol w="1393333">
                  <a:extLst>
                    <a:ext uri="{9D8B030D-6E8A-4147-A177-3AD203B41FA5}">
                      <a16:colId xmlns:a16="http://schemas.microsoft.com/office/drawing/2014/main" val="246831006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번호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데이터 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데이터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7581598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20M_2023XXXX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8671409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99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20F_2023XXXX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6902085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98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30M_2023XXXX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7710428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049149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2025728"/>
                  </a:ext>
                </a:extLst>
              </a:tr>
            </a:tbl>
          </a:graphicData>
        </a:graphic>
      </p:graphicFrame>
      <p:sp>
        <p:nvSpPr>
          <p:cNvPr id="12" name="직사각형 11">
            <a:extLst>
              <a:ext uri="{FF2B5EF4-FFF2-40B4-BE49-F238E27FC236}">
                <a16:creationId xmlns:a16="http://schemas.microsoft.com/office/drawing/2014/main" id="{70F76371-2903-1E7C-CD5E-E62FF7D980CF}"/>
              </a:ext>
            </a:extLst>
          </p:cNvPr>
          <p:cNvSpPr/>
          <p:nvPr/>
        </p:nvSpPr>
        <p:spPr>
          <a:xfrm>
            <a:off x="1365130" y="1789656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100 </a:t>
            </a:r>
            <a:r>
              <a:rPr lang="ko-KR" altLang="en-US" sz="1100" dirty="0">
                <a:solidFill>
                  <a:schemeClr val="tx1"/>
                </a:solidFill>
              </a:rPr>
              <a:t>건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CCDFB33-F36D-943E-822C-8699B70FD2D6}"/>
              </a:ext>
            </a:extLst>
          </p:cNvPr>
          <p:cNvSpPr txBox="1"/>
          <p:nvPr/>
        </p:nvSpPr>
        <p:spPr>
          <a:xfrm>
            <a:off x="394360" y="1789656"/>
            <a:ext cx="9707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배정 수량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ACFAF546-5E15-4B42-E384-0676C2113E8F}"/>
              </a:ext>
            </a:extLst>
          </p:cNvPr>
          <p:cNvSpPr/>
          <p:nvPr/>
        </p:nvSpPr>
        <p:spPr>
          <a:xfrm>
            <a:off x="4143787" y="1794694"/>
            <a:ext cx="555845" cy="2109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조회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AE3C4445-07CC-F3AF-7D54-04A16DD84E54}"/>
              </a:ext>
            </a:extLst>
          </p:cNvPr>
          <p:cNvSpPr/>
          <p:nvPr/>
        </p:nvSpPr>
        <p:spPr>
          <a:xfrm>
            <a:off x="682393" y="2517476"/>
            <a:ext cx="144016" cy="14401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CCB7D3B3-D82D-9CAC-3E42-F373CACCE7A9}"/>
              </a:ext>
            </a:extLst>
          </p:cNvPr>
          <p:cNvSpPr/>
          <p:nvPr/>
        </p:nvSpPr>
        <p:spPr>
          <a:xfrm>
            <a:off x="682393" y="2889767"/>
            <a:ext cx="144016" cy="14401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7BBEF2B7-52BE-B828-8269-8FE5D4D927F9}"/>
              </a:ext>
            </a:extLst>
          </p:cNvPr>
          <p:cNvSpPr/>
          <p:nvPr/>
        </p:nvSpPr>
        <p:spPr>
          <a:xfrm>
            <a:off x="682393" y="3284984"/>
            <a:ext cx="144016" cy="14401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83A21831-1D3D-3542-5E9D-D8E75B4F854E}"/>
              </a:ext>
            </a:extLst>
          </p:cNvPr>
          <p:cNvSpPr/>
          <p:nvPr/>
        </p:nvSpPr>
        <p:spPr>
          <a:xfrm>
            <a:off x="682393" y="3681854"/>
            <a:ext cx="144016" cy="14401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D609EC35-1CA7-92E7-513F-0683DBCE5285}"/>
              </a:ext>
            </a:extLst>
          </p:cNvPr>
          <p:cNvSpPr/>
          <p:nvPr/>
        </p:nvSpPr>
        <p:spPr>
          <a:xfrm>
            <a:off x="4129427" y="4907683"/>
            <a:ext cx="555845" cy="2109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배정</a:t>
            </a: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C926B2E9-E1C9-7E7C-66E9-7723F5374B8B}"/>
              </a:ext>
            </a:extLst>
          </p:cNvPr>
          <p:cNvSpPr/>
          <p:nvPr/>
        </p:nvSpPr>
        <p:spPr>
          <a:xfrm>
            <a:off x="5451057" y="1439198"/>
            <a:ext cx="3932392" cy="3550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7E1AE858-79FE-1651-CE72-642F2B52E709}"/>
              </a:ext>
            </a:extLst>
          </p:cNvPr>
          <p:cNvSpPr/>
          <p:nvPr/>
        </p:nvSpPr>
        <p:spPr>
          <a:xfrm>
            <a:off x="6587915" y="1869434"/>
            <a:ext cx="926059" cy="2532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A </a:t>
            </a:r>
            <a:r>
              <a:rPr lang="ko-KR" altLang="en-US" sz="1100" dirty="0">
                <a:solidFill>
                  <a:schemeClr val="tx1"/>
                </a:solidFill>
              </a:rPr>
              <a:t>프로젝트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9C373CA-335F-9ABD-98F3-590765EC38BB}"/>
              </a:ext>
            </a:extLst>
          </p:cNvPr>
          <p:cNvSpPr txBox="1"/>
          <p:nvPr/>
        </p:nvSpPr>
        <p:spPr>
          <a:xfrm>
            <a:off x="5572436" y="1869435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프로젝트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31C05A9-A866-14AE-9918-7AE6EC2602D4}"/>
              </a:ext>
            </a:extLst>
          </p:cNvPr>
          <p:cNvSpPr/>
          <p:nvPr/>
        </p:nvSpPr>
        <p:spPr>
          <a:xfrm>
            <a:off x="8343404" y="1869434"/>
            <a:ext cx="970769" cy="2532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 1</a:t>
            </a:r>
            <a:r>
              <a:rPr lang="ko-KR" altLang="en-US" sz="1100" dirty="0">
                <a:solidFill>
                  <a:schemeClr val="tx1"/>
                </a:solidFill>
              </a:rPr>
              <a:t>단계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314B913-22E6-7BD0-CC8E-B424B044E047}"/>
              </a:ext>
            </a:extLst>
          </p:cNvPr>
          <p:cNvSpPr txBox="1"/>
          <p:nvPr/>
        </p:nvSpPr>
        <p:spPr>
          <a:xfrm>
            <a:off x="7444643" y="1869435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/>
              <a:t>* </a:t>
            </a:r>
            <a:r>
              <a:rPr lang="ko-KR" altLang="en-US" sz="1100" dirty="0"/>
              <a:t>단계</a:t>
            </a: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0926ED30-2C63-2270-B9E8-F08BD735D82D}"/>
              </a:ext>
            </a:extLst>
          </p:cNvPr>
          <p:cNvSpPr/>
          <p:nvPr/>
        </p:nvSpPr>
        <p:spPr>
          <a:xfrm>
            <a:off x="6587915" y="2219893"/>
            <a:ext cx="2726258" cy="2532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20M_2023XXXX</a:t>
            </a:r>
            <a:r>
              <a:rPr lang="ko-KR" altLang="en-US" sz="1100" dirty="0">
                <a:solidFill>
                  <a:schemeClr val="tx1"/>
                </a:solidFill>
              </a:rPr>
              <a:t> 외 </a:t>
            </a:r>
            <a:r>
              <a:rPr lang="en-US" altLang="ko-KR" sz="1100" dirty="0">
                <a:solidFill>
                  <a:schemeClr val="tx1"/>
                </a:solidFill>
              </a:rPr>
              <a:t>99 </a:t>
            </a:r>
            <a:r>
              <a:rPr lang="ko-KR" altLang="en-US" sz="1100" dirty="0">
                <a:solidFill>
                  <a:schemeClr val="tx1"/>
                </a:solidFill>
              </a:rPr>
              <a:t>건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E7D6D62-4E5C-07CC-B198-6BBB15A251D5}"/>
              </a:ext>
            </a:extLst>
          </p:cNvPr>
          <p:cNvSpPr txBox="1"/>
          <p:nvPr/>
        </p:nvSpPr>
        <p:spPr>
          <a:xfrm>
            <a:off x="5572435" y="2219893"/>
            <a:ext cx="1108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배정 데이터</a:t>
            </a: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C0E28B56-D7F7-0523-F73F-A47EBC944620}"/>
              </a:ext>
            </a:extLst>
          </p:cNvPr>
          <p:cNvSpPr/>
          <p:nvPr/>
        </p:nvSpPr>
        <p:spPr>
          <a:xfrm>
            <a:off x="8409385" y="4624761"/>
            <a:ext cx="799914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저장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8165AFA-771E-BBCF-962E-91B70BAC3CF8}"/>
              </a:ext>
            </a:extLst>
          </p:cNvPr>
          <p:cNvSpPr txBox="1"/>
          <p:nvPr/>
        </p:nvSpPr>
        <p:spPr>
          <a:xfrm>
            <a:off x="5572435" y="1538579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/>
              <a:t>팝업</a:t>
            </a:r>
            <a:endParaRPr lang="ko-KR" altLang="en-US" sz="1100" b="1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3E61296-A985-0051-89E0-65EB5F33A042}"/>
              </a:ext>
            </a:extLst>
          </p:cNvPr>
          <p:cNvSpPr txBox="1"/>
          <p:nvPr/>
        </p:nvSpPr>
        <p:spPr>
          <a:xfrm>
            <a:off x="6008830" y="2774482"/>
            <a:ext cx="9117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100" dirty="0"/>
              <a:t>작업자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D16E281-2080-4425-136D-481F4E721516}"/>
              </a:ext>
            </a:extLst>
          </p:cNvPr>
          <p:cNvSpPr txBox="1"/>
          <p:nvPr/>
        </p:nvSpPr>
        <p:spPr>
          <a:xfrm>
            <a:off x="6008830" y="3091014"/>
            <a:ext cx="11044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1</a:t>
            </a:r>
            <a:r>
              <a:rPr lang="ko-KR" altLang="en-US" sz="1100" dirty="0"/>
              <a:t>차 검수자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ED75939-8083-E985-A421-E48F44B230CC}"/>
              </a:ext>
            </a:extLst>
          </p:cNvPr>
          <p:cNvSpPr txBox="1"/>
          <p:nvPr/>
        </p:nvSpPr>
        <p:spPr>
          <a:xfrm>
            <a:off x="6008830" y="3407546"/>
            <a:ext cx="11044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171450" indent="-171450">
              <a:buFont typeface="Arial" panose="020B0604020202020204" pitchFamily="34" charset="0"/>
              <a:buChar char="•"/>
              <a:defRPr sz="1100"/>
            </a:lvl1pPr>
          </a:lstStyle>
          <a:p>
            <a:r>
              <a:rPr lang="en-US" altLang="ko-KR" dirty="0"/>
              <a:t>2</a:t>
            </a:r>
            <a:r>
              <a:rPr lang="ko-KR" altLang="en-US" dirty="0"/>
              <a:t>차 검수자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EC9F092-E88E-FF41-B76F-770FDB6CB41F}"/>
              </a:ext>
            </a:extLst>
          </p:cNvPr>
          <p:cNvSpPr txBox="1"/>
          <p:nvPr/>
        </p:nvSpPr>
        <p:spPr>
          <a:xfrm>
            <a:off x="6008830" y="3724078"/>
            <a:ext cx="9117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…</a:t>
            </a:r>
            <a:endParaRPr lang="ko-KR" altLang="en-US" sz="11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BF88567-01F0-7651-0901-2449D6AB5BB0}"/>
              </a:ext>
            </a:extLst>
          </p:cNvPr>
          <p:cNvSpPr txBox="1"/>
          <p:nvPr/>
        </p:nvSpPr>
        <p:spPr>
          <a:xfrm>
            <a:off x="6008830" y="4031486"/>
            <a:ext cx="11044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N</a:t>
            </a:r>
            <a:r>
              <a:rPr lang="ko-KR" altLang="en-US" sz="1100" dirty="0"/>
              <a:t>차 검수자</a:t>
            </a: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EC64BE7F-673F-E5C2-2833-F0011738F3CD}"/>
              </a:ext>
            </a:extLst>
          </p:cNvPr>
          <p:cNvSpPr/>
          <p:nvPr/>
        </p:nvSpPr>
        <p:spPr>
          <a:xfrm>
            <a:off x="7329264" y="2782047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                 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grpSp>
        <p:nvGrpSpPr>
          <p:cNvPr id="44" name="그룹 43">
            <a:extLst>
              <a:ext uri="{FF2B5EF4-FFF2-40B4-BE49-F238E27FC236}">
                <a16:creationId xmlns:a16="http://schemas.microsoft.com/office/drawing/2014/main" id="{932C7792-5A55-CD5D-EB94-6EC88F2BF54B}"/>
              </a:ext>
            </a:extLst>
          </p:cNvPr>
          <p:cNvGrpSpPr/>
          <p:nvPr/>
        </p:nvGrpSpPr>
        <p:grpSpPr>
          <a:xfrm rot="1545935">
            <a:off x="7371289" y="2846246"/>
            <a:ext cx="119570" cy="108757"/>
            <a:chOff x="5644443" y="5661248"/>
            <a:chExt cx="316669" cy="288032"/>
          </a:xfrm>
        </p:grpSpPr>
        <p:sp>
          <p:nvSpPr>
            <p:cNvPr id="39" name="타원 38">
              <a:extLst>
                <a:ext uri="{FF2B5EF4-FFF2-40B4-BE49-F238E27FC236}">
                  <a16:creationId xmlns:a16="http://schemas.microsoft.com/office/drawing/2014/main" id="{87506D70-37CB-9C19-053E-AE108F0EF332}"/>
                </a:ext>
              </a:extLst>
            </p:cNvPr>
            <p:cNvSpPr/>
            <p:nvPr/>
          </p:nvSpPr>
          <p:spPr>
            <a:xfrm>
              <a:off x="5644443" y="5661248"/>
              <a:ext cx="216024" cy="216024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1" name="직선 연결선 40">
              <a:extLst>
                <a:ext uri="{FF2B5EF4-FFF2-40B4-BE49-F238E27FC236}">
                  <a16:creationId xmlns:a16="http://schemas.microsoft.com/office/drawing/2014/main" id="{274A0170-2D84-465F-6FBD-A7F212F48E30}"/>
                </a:ext>
              </a:extLst>
            </p:cNvPr>
            <p:cNvCxnSpPr>
              <a:cxnSpLocks/>
              <a:stCxn id="39" idx="5"/>
            </p:cNvCxnSpPr>
            <p:nvPr/>
          </p:nvCxnSpPr>
          <p:spPr>
            <a:xfrm>
              <a:off x="5828831" y="5845636"/>
              <a:ext cx="132281" cy="1036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1E0B31FE-F684-0B33-0DC2-3D94D3EF7713}"/>
              </a:ext>
            </a:extLst>
          </p:cNvPr>
          <p:cNvSpPr/>
          <p:nvPr/>
        </p:nvSpPr>
        <p:spPr>
          <a:xfrm>
            <a:off x="7329264" y="3093570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                 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B8E8BA89-7056-1078-0939-41467D6B1189}"/>
              </a:ext>
            </a:extLst>
          </p:cNvPr>
          <p:cNvGrpSpPr/>
          <p:nvPr/>
        </p:nvGrpSpPr>
        <p:grpSpPr>
          <a:xfrm rot="1545935">
            <a:off x="7371289" y="3157769"/>
            <a:ext cx="119570" cy="108757"/>
            <a:chOff x="5644443" y="5661248"/>
            <a:chExt cx="316669" cy="288032"/>
          </a:xfrm>
        </p:grpSpPr>
        <p:sp>
          <p:nvSpPr>
            <p:cNvPr id="47" name="타원 46">
              <a:extLst>
                <a:ext uri="{FF2B5EF4-FFF2-40B4-BE49-F238E27FC236}">
                  <a16:creationId xmlns:a16="http://schemas.microsoft.com/office/drawing/2014/main" id="{32F73730-0284-EC52-BED1-5FD68B1B4EB4}"/>
                </a:ext>
              </a:extLst>
            </p:cNvPr>
            <p:cNvSpPr/>
            <p:nvPr/>
          </p:nvSpPr>
          <p:spPr>
            <a:xfrm>
              <a:off x="5644443" y="5661248"/>
              <a:ext cx="216024" cy="216024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8" name="직선 연결선 47">
              <a:extLst>
                <a:ext uri="{FF2B5EF4-FFF2-40B4-BE49-F238E27FC236}">
                  <a16:creationId xmlns:a16="http://schemas.microsoft.com/office/drawing/2014/main" id="{12FB484B-9E67-9B14-2999-9CD0425D419A}"/>
                </a:ext>
              </a:extLst>
            </p:cNvPr>
            <p:cNvCxnSpPr>
              <a:cxnSpLocks/>
              <a:stCxn id="47" idx="5"/>
            </p:cNvCxnSpPr>
            <p:nvPr/>
          </p:nvCxnSpPr>
          <p:spPr>
            <a:xfrm>
              <a:off x="5828831" y="5845636"/>
              <a:ext cx="132281" cy="1036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142F4172-EBDE-E43E-0654-C06CF7976616}"/>
              </a:ext>
            </a:extLst>
          </p:cNvPr>
          <p:cNvSpPr/>
          <p:nvPr/>
        </p:nvSpPr>
        <p:spPr>
          <a:xfrm>
            <a:off x="7329264" y="4044135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                 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grpSp>
        <p:nvGrpSpPr>
          <p:cNvPr id="50" name="그룹 49">
            <a:extLst>
              <a:ext uri="{FF2B5EF4-FFF2-40B4-BE49-F238E27FC236}">
                <a16:creationId xmlns:a16="http://schemas.microsoft.com/office/drawing/2014/main" id="{31708809-7A0D-21FD-13B6-B88954E8C994}"/>
              </a:ext>
            </a:extLst>
          </p:cNvPr>
          <p:cNvGrpSpPr/>
          <p:nvPr/>
        </p:nvGrpSpPr>
        <p:grpSpPr>
          <a:xfrm rot="1545935">
            <a:off x="7371289" y="4108334"/>
            <a:ext cx="119570" cy="108757"/>
            <a:chOff x="5644443" y="5661248"/>
            <a:chExt cx="316669" cy="288032"/>
          </a:xfrm>
        </p:grpSpPr>
        <p:sp>
          <p:nvSpPr>
            <p:cNvPr id="51" name="타원 50">
              <a:extLst>
                <a:ext uri="{FF2B5EF4-FFF2-40B4-BE49-F238E27FC236}">
                  <a16:creationId xmlns:a16="http://schemas.microsoft.com/office/drawing/2014/main" id="{D53A573F-97BD-EFEE-831B-BB6F51A818DC}"/>
                </a:ext>
              </a:extLst>
            </p:cNvPr>
            <p:cNvSpPr/>
            <p:nvPr/>
          </p:nvSpPr>
          <p:spPr>
            <a:xfrm>
              <a:off x="5644443" y="5661248"/>
              <a:ext cx="216024" cy="216024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52" name="직선 연결선 51">
              <a:extLst>
                <a:ext uri="{FF2B5EF4-FFF2-40B4-BE49-F238E27FC236}">
                  <a16:creationId xmlns:a16="http://schemas.microsoft.com/office/drawing/2014/main" id="{351EDA39-FF62-BB5E-ED29-D1C0B06100B8}"/>
                </a:ext>
              </a:extLst>
            </p:cNvPr>
            <p:cNvCxnSpPr>
              <a:cxnSpLocks/>
              <a:stCxn id="51" idx="5"/>
            </p:cNvCxnSpPr>
            <p:nvPr/>
          </p:nvCxnSpPr>
          <p:spPr>
            <a:xfrm>
              <a:off x="5828831" y="5845636"/>
              <a:ext cx="132281" cy="1036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83F43033-F1AE-E6E0-9DEB-FB08385BA940}"/>
              </a:ext>
            </a:extLst>
          </p:cNvPr>
          <p:cNvSpPr txBox="1"/>
          <p:nvPr/>
        </p:nvSpPr>
        <p:spPr>
          <a:xfrm>
            <a:off x="5545346" y="5187685"/>
            <a:ext cx="3523722" cy="4810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“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저장</a:t>
            </a: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” 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시</a:t>
            </a: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각 단계 내에 겹치는 작업</a:t>
            </a: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검수자 있으면 오류 처리</a:t>
            </a:r>
            <a:endParaRPr lang="en-US" altLang="ko-KR" sz="900" b="1" u="sng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작업자</a:t>
            </a: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900" b="1" u="sng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검수자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모두 지정해야 </a:t>
            </a: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저장</a:t>
            </a: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버튼 활성화</a:t>
            </a:r>
            <a:endParaRPr lang="en-US" altLang="ko-KR" sz="900" b="1" u="sng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FA59494-37CE-C98B-A405-E78AA39CCD59}"/>
              </a:ext>
            </a:extLst>
          </p:cNvPr>
          <p:cNvSpPr txBox="1"/>
          <p:nvPr/>
        </p:nvSpPr>
        <p:spPr>
          <a:xfrm>
            <a:off x="328940" y="5376544"/>
            <a:ext cx="4044697" cy="4810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1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단계일 경우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데이터 상태가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대기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“(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원시데이터 업로드 상태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목록 노출</a:t>
            </a:r>
            <a:endParaRPr lang="en-US" altLang="ko-KR" sz="9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N(N≠1)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단계의 경우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(N-1)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단계의 “검수 완료” 인 목록</a:t>
            </a:r>
          </a:p>
        </p:txBody>
      </p:sp>
      <p:cxnSp>
        <p:nvCxnSpPr>
          <p:cNvPr id="5" name="꺾인 연결선[E] 4">
            <a:extLst>
              <a:ext uri="{FF2B5EF4-FFF2-40B4-BE49-F238E27FC236}">
                <a16:creationId xmlns:a16="http://schemas.microsoft.com/office/drawing/2014/main" id="{77AFC9A1-7F21-194A-E5A1-17922772BA7C}"/>
              </a:ext>
            </a:extLst>
          </p:cNvPr>
          <p:cNvCxnSpPr>
            <a:cxnSpLocks/>
            <a:stCxn id="20" idx="3"/>
            <a:endCxn id="21" idx="1"/>
          </p:cNvCxnSpPr>
          <p:nvPr/>
        </p:nvCxnSpPr>
        <p:spPr>
          <a:xfrm flipV="1">
            <a:off x="4685272" y="3214254"/>
            <a:ext cx="765785" cy="1798922"/>
          </a:xfrm>
          <a:prstGeom prst="bent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9106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관리자 전체 데이터 조회 화면 </a:t>
            </a:r>
            <a:r>
              <a:rPr lang="en-US" altLang="ko-KR" sz="1300" b="1" dirty="0"/>
              <a:t>DEMO)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3F55AA2B-5956-8F51-4BA8-3270B524BDF7}"/>
              </a:ext>
            </a:extLst>
          </p:cNvPr>
          <p:cNvSpPr/>
          <p:nvPr/>
        </p:nvSpPr>
        <p:spPr>
          <a:xfrm>
            <a:off x="287687" y="1196752"/>
            <a:ext cx="9151944" cy="45365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0C3F5276-2B6C-93C3-6C0E-84332174914A}"/>
              </a:ext>
            </a:extLst>
          </p:cNvPr>
          <p:cNvSpPr/>
          <p:nvPr/>
        </p:nvSpPr>
        <p:spPr>
          <a:xfrm>
            <a:off x="1496616" y="1439198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A </a:t>
            </a:r>
            <a:r>
              <a:rPr lang="ko-KR" altLang="en-US" sz="1100" dirty="0">
                <a:solidFill>
                  <a:schemeClr val="tx1"/>
                </a:solidFill>
              </a:rPr>
              <a:t>프로젝트  </a:t>
            </a:r>
            <a:r>
              <a:rPr lang="en-US" altLang="ko-KR" sz="1100" dirty="0">
                <a:solidFill>
                  <a:schemeClr val="tx1"/>
                </a:solidFill>
              </a:rPr>
              <a:t>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DF551B-91B6-668F-BD95-83ACC799D0FC}"/>
              </a:ext>
            </a:extLst>
          </p:cNvPr>
          <p:cNvSpPr txBox="1"/>
          <p:nvPr/>
        </p:nvSpPr>
        <p:spPr>
          <a:xfrm>
            <a:off x="394361" y="1439198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프로젝트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F24C9F50-CA7B-0731-AE08-9A662608C971}"/>
              </a:ext>
            </a:extLst>
          </p:cNvPr>
          <p:cNvSpPr/>
          <p:nvPr/>
        </p:nvSpPr>
        <p:spPr>
          <a:xfrm>
            <a:off x="4016896" y="1461991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전체         </a:t>
            </a:r>
            <a:r>
              <a:rPr lang="en-US" altLang="ko-KR" sz="1100" dirty="0">
                <a:solidFill>
                  <a:schemeClr val="tx1"/>
                </a:solidFill>
              </a:rPr>
              <a:t>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0C9B92-6F00-5CF0-47FB-1DE575B232D6}"/>
              </a:ext>
            </a:extLst>
          </p:cNvPr>
          <p:cNvSpPr txBox="1"/>
          <p:nvPr/>
        </p:nvSpPr>
        <p:spPr>
          <a:xfrm>
            <a:off x="2576736" y="1439198"/>
            <a:ext cx="1440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/>
              <a:t>* </a:t>
            </a:r>
            <a:r>
              <a:rPr lang="ko-KR" altLang="en-US" sz="1100" dirty="0"/>
              <a:t>데이터 상태</a:t>
            </a:r>
          </a:p>
        </p:txBody>
      </p:sp>
      <p:graphicFrame>
        <p:nvGraphicFramePr>
          <p:cNvPr id="11" name="표 11">
            <a:extLst>
              <a:ext uri="{FF2B5EF4-FFF2-40B4-BE49-F238E27FC236}">
                <a16:creationId xmlns:a16="http://schemas.microsoft.com/office/drawing/2014/main" id="{130EA733-0183-C5B3-4920-429308777C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527525"/>
              </p:ext>
            </p:extLst>
          </p:nvPr>
        </p:nvGraphicFramePr>
        <p:xfrm>
          <a:off x="394358" y="3001921"/>
          <a:ext cx="8879120" cy="2448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117">
                  <a:extLst>
                    <a:ext uri="{9D8B030D-6E8A-4147-A177-3AD203B41FA5}">
                      <a16:colId xmlns:a16="http://schemas.microsoft.com/office/drawing/2014/main" val="537032006"/>
                    </a:ext>
                  </a:extLst>
                </a:gridCol>
                <a:gridCol w="518484">
                  <a:extLst>
                    <a:ext uri="{9D8B030D-6E8A-4147-A177-3AD203B41FA5}">
                      <a16:colId xmlns:a16="http://schemas.microsoft.com/office/drawing/2014/main" val="3885858824"/>
                    </a:ext>
                  </a:extLst>
                </a:gridCol>
                <a:gridCol w="1151065">
                  <a:extLst>
                    <a:ext uri="{9D8B030D-6E8A-4147-A177-3AD203B41FA5}">
                      <a16:colId xmlns:a16="http://schemas.microsoft.com/office/drawing/2014/main" val="4188573239"/>
                    </a:ext>
                  </a:extLst>
                </a:gridCol>
                <a:gridCol w="1293219">
                  <a:extLst>
                    <a:ext uri="{9D8B030D-6E8A-4147-A177-3AD203B41FA5}">
                      <a16:colId xmlns:a16="http://schemas.microsoft.com/office/drawing/2014/main" val="2468310062"/>
                    </a:ext>
                  </a:extLst>
                </a:gridCol>
                <a:gridCol w="814761">
                  <a:extLst>
                    <a:ext uri="{9D8B030D-6E8A-4147-A177-3AD203B41FA5}">
                      <a16:colId xmlns:a16="http://schemas.microsoft.com/office/drawing/2014/main" val="290368079"/>
                    </a:ext>
                  </a:extLst>
                </a:gridCol>
                <a:gridCol w="743944">
                  <a:extLst>
                    <a:ext uri="{9D8B030D-6E8A-4147-A177-3AD203B41FA5}">
                      <a16:colId xmlns:a16="http://schemas.microsoft.com/office/drawing/2014/main" val="46377040"/>
                    </a:ext>
                  </a:extLst>
                </a:gridCol>
                <a:gridCol w="1051254">
                  <a:extLst>
                    <a:ext uri="{9D8B030D-6E8A-4147-A177-3AD203B41FA5}">
                      <a16:colId xmlns:a16="http://schemas.microsoft.com/office/drawing/2014/main" val="1820288271"/>
                    </a:ext>
                  </a:extLst>
                </a:gridCol>
                <a:gridCol w="560668">
                  <a:extLst>
                    <a:ext uri="{9D8B030D-6E8A-4147-A177-3AD203B41FA5}">
                      <a16:colId xmlns:a16="http://schemas.microsoft.com/office/drawing/2014/main" val="244077789"/>
                    </a:ext>
                  </a:extLst>
                </a:gridCol>
                <a:gridCol w="1037916">
                  <a:extLst>
                    <a:ext uri="{9D8B030D-6E8A-4147-A177-3AD203B41FA5}">
                      <a16:colId xmlns:a16="http://schemas.microsoft.com/office/drawing/2014/main" val="2480494429"/>
                    </a:ext>
                  </a:extLst>
                </a:gridCol>
                <a:gridCol w="1314692">
                  <a:extLst>
                    <a:ext uri="{9D8B030D-6E8A-4147-A177-3AD203B41FA5}">
                      <a16:colId xmlns:a16="http://schemas.microsoft.com/office/drawing/2014/main" val="3549288169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번호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데이터 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데이터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데이터 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상세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작업자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검수자 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ID </a:t>
                      </a:r>
                    </a:p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다중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관리자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최종 검수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비고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7581598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20M_2023XXXX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B/C/D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미확인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8671409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20F_2023XXXX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B/C/D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미확인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6902085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30M_2023XXXX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B/C/D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미확인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7710428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30F_2023XXXX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관리자 확인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B/C/D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049149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2025728"/>
                  </a:ext>
                </a:extLst>
              </a:tr>
            </a:tbl>
          </a:graphicData>
        </a:graphic>
      </p:graphicFrame>
      <p:sp>
        <p:nvSpPr>
          <p:cNvPr id="3" name="직사각형 2">
            <a:extLst>
              <a:ext uri="{FF2B5EF4-FFF2-40B4-BE49-F238E27FC236}">
                <a16:creationId xmlns:a16="http://schemas.microsoft.com/office/drawing/2014/main" id="{076BE2CA-4FBE-CB0C-488B-100FC9E44BFD}"/>
              </a:ext>
            </a:extLst>
          </p:cNvPr>
          <p:cNvSpPr/>
          <p:nvPr/>
        </p:nvSpPr>
        <p:spPr>
          <a:xfrm>
            <a:off x="7113240" y="1452635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전체     </a:t>
            </a:r>
            <a:r>
              <a:rPr lang="en-US" altLang="ko-KR" sz="1100" dirty="0">
                <a:solidFill>
                  <a:schemeClr val="tx1"/>
                </a:solidFill>
              </a:rPr>
              <a:t>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4557F4-B62C-4168-DF3F-71AD98634836}"/>
              </a:ext>
            </a:extLst>
          </p:cNvPr>
          <p:cNvSpPr txBox="1"/>
          <p:nvPr/>
        </p:nvSpPr>
        <p:spPr>
          <a:xfrm>
            <a:off x="5580938" y="1429842"/>
            <a:ext cx="1440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/>
              <a:t>* </a:t>
            </a:r>
            <a:r>
              <a:rPr lang="ko-KR" altLang="en-US" sz="1100" dirty="0"/>
              <a:t>데이터 상세 상태</a:t>
            </a:r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513D1D32-4C53-65B1-1577-7BACA1EA37DB}"/>
              </a:ext>
            </a:extLst>
          </p:cNvPr>
          <p:cNvSpPr/>
          <p:nvPr/>
        </p:nvSpPr>
        <p:spPr>
          <a:xfrm>
            <a:off x="1496616" y="2214002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작업자 </a:t>
            </a:r>
            <a:r>
              <a:rPr lang="en-US" altLang="ko-KR" sz="1100" dirty="0">
                <a:solidFill>
                  <a:schemeClr val="tx1"/>
                </a:solidFill>
              </a:rPr>
              <a:t>    </a:t>
            </a:r>
            <a:r>
              <a:rPr lang="ko-KR" altLang="en-US" sz="1100" dirty="0">
                <a:solidFill>
                  <a:schemeClr val="tx1"/>
                </a:solidFill>
              </a:rPr>
              <a:t>  </a:t>
            </a:r>
            <a:r>
              <a:rPr lang="en-US" altLang="ko-KR" sz="1100" dirty="0">
                <a:solidFill>
                  <a:schemeClr val="tx1"/>
                </a:solidFill>
              </a:rPr>
              <a:t>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D99F8DB-18AF-6218-5E34-E79A144C8C2D}"/>
              </a:ext>
            </a:extLst>
          </p:cNvPr>
          <p:cNvSpPr txBox="1"/>
          <p:nvPr/>
        </p:nvSpPr>
        <p:spPr>
          <a:xfrm>
            <a:off x="424856" y="2205558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검색어</a:t>
            </a: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FFCCD771-E3F9-447E-B9B1-CF085B157AA2}"/>
              </a:ext>
            </a:extLst>
          </p:cNvPr>
          <p:cNvSpPr/>
          <p:nvPr/>
        </p:nvSpPr>
        <p:spPr>
          <a:xfrm>
            <a:off x="2862600" y="2204863"/>
            <a:ext cx="4178632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61F8CA9-63F0-756B-9EBF-5F08F526DFC3}"/>
              </a:ext>
            </a:extLst>
          </p:cNvPr>
          <p:cNvSpPr txBox="1"/>
          <p:nvPr/>
        </p:nvSpPr>
        <p:spPr>
          <a:xfrm>
            <a:off x="268597" y="5867690"/>
            <a:ext cx="9552615" cy="4810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해당 화면은 관리자 권한만 조회 가능</a:t>
            </a:r>
            <a:endParaRPr lang="en-US" altLang="ko-KR" sz="9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관리자 확인 요청 건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확인 후 데이터 상태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대기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로 초기화 또는 원복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작업 재개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(WEB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상에서 가능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하거나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특정 데이터 상태로 편입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별도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DB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처리 필요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!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이력 추가 필요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!!))</a:t>
            </a:r>
          </a:p>
        </p:txBody>
      </p:sp>
      <p:sp>
        <p:nvSpPr>
          <p:cNvPr id="61" name="직사각형 60">
            <a:extLst>
              <a:ext uri="{FF2B5EF4-FFF2-40B4-BE49-F238E27FC236}">
                <a16:creationId xmlns:a16="http://schemas.microsoft.com/office/drawing/2014/main" id="{45DF60C0-D8CD-6CF9-2575-F76AF2AE3725}"/>
              </a:ext>
            </a:extLst>
          </p:cNvPr>
          <p:cNvSpPr/>
          <p:nvPr/>
        </p:nvSpPr>
        <p:spPr>
          <a:xfrm>
            <a:off x="8049344" y="4715281"/>
            <a:ext cx="611430" cy="2109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초기화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5BD044D9-6E0A-E86E-45AE-C4A795FE5039}"/>
              </a:ext>
            </a:extLst>
          </p:cNvPr>
          <p:cNvSpPr/>
          <p:nvPr/>
        </p:nvSpPr>
        <p:spPr>
          <a:xfrm>
            <a:off x="8718277" y="4715281"/>
            <a:ext cx="505314" cy="2109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원복</a:t>
            </a: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933A7D1A-54BB-4687-501B-F15DD456E327}"/>
              </a:ext>
            </a:extLst>
          </p:cNvPr>
          <p:cNvSpPr/>
          <p:nvPr/>
        </p:nvSpPr>
        <p:spPr>
          <a:xfrm>
            <a:off x="1496616" y="1803807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전체 </a:t>
            </a:r>
            <a:r>
              <a:rPr lang="en-US" altLang="ko-KR" sz="1100" dirty="0">
                <a:solidFill>
                  <a:schemeClr val="tx1"/>
                </a:solidFill>
              </a:rPr>
              <a:t>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E14D856-D7ED-2D2F-01DF-8A801A426613}"/>
              </a:ext>
            </a:extLst>
          </p:cNvPr>
          <p:cNvSpPr txBox="1"/>
          <p:nvPr/>
        </p:nvSpPr>
        <p:spPr>
          <a:xfrm>
            <a:off x="394360" y="1803807"/>
            <a:ext cx="12462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관리자  확인</a:t>
            </a: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650A9698-9012-83C6-1CB0-02D0F5487AB0}"/>
              </a:ext>
            </a:extLst>
          </p:cNvPr>
          <p:cNvSpPr/>
          <p:nvPr/>
        </p:nvSpPr>
        <p:spPr>
          <a:xfrm>
            <a:off x="466369" y="3068960"/>
            <a:ext cx="208200" cy="2115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753F369B-CEFC-6A38-02EA-898B4483738C}"/>
              </a:ext>
            </a:extLst>
          </p:cNvPr>
          <p:cNvSpPr/>
          <p:nvPr/>
        </p:nvSpPr>
        <p:spPr>
          <a:xfrm>
            <a:off x="466369" y="3534953"/>
            <a:ext cx="208200" cy="2115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8305F828-1BB6-B29E-E9F4-D18FADCA7E04}"/>
              </a:ext>
            </a:extLst>
          </p:cNvPr>
          <p:cNvSpPr/>
          <p:nvPr/>
        </p:nvSpPr>
        <p:spPr>
          <a:xfrm>
            <a:off x="466369" y="3948192"/>
            <a:ext cx="208200" cy="2115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BA21B495-F902-FC4E-5096-0FA1B82C341B}"/>
              </a:ext>
            </a:extLst>
          </p:cNvPr>
          <p:cNvSpPr/>
          <p:nvPr/>
        </p:nvSpPr>
        <p:spPr>
          <a:xfrm>
            <a:off x="466369" y="4361430"/>
            <a:ext cx="208200" cy="2115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7C757E2A-F49D-5DE0-610A-165A5954BEB5}"/>
              </a:ext>
            </a:extLst>
          </p:cNvPr>
          <p:cNvSpPr/>
          <p:nvPr/>
        </p:nvSpPr>
        <p:spPr>
          <a:xfrm>
            <a:off x="466369" y="4783460"/>
            <a:ext cx="208200" cy="2115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EBB496DF-AC86-00BA-BBC8-D9C0D10BAD20}"/>
              </a:ext>
            </a:extLst>
          </p:cNvPr>
          <p:cNvSpPr/>
          <p:nvPr/>
        </p:nvSpPr>
        <p:spPr>
          <a:xfrm>
            <a:off x="466369" y="5157192"/>
            <a:ext cx="208200" cy="2115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F937339E-259C-73B6-038C-37CE2866932E}"/>
              </a:ext>
            </a:extLst>
          </p:cNvPr>
          <p:cNvSpPr/>
          <p:nvPr/>
        </p:nvSpPr>
        <p:spPr>
          <a:xfrm>
            <a:off x="396646" y="2683768"/>
            <a:ext cx="1604026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작업자</a:t>
            </a:r>
            <a:r>
              <a:rPr lang="en-US" altLang="ko-KR" sz="1100" dirty="0">
                <a:solidFill>
                  <a:schemeClr val="tx1"/>
                </a:solidFill>
              </a:rPr>
              <a:t>/</a:t>
            </a:r>
            <a:r>
              <a:rPr lang="ko-KR" altLang="en-US" sz="1100" dirty="0">
                <a:solidFill>
                  <a:schemeClr val="tx1"/>
                </a:solidFill>
              </a:rPr>
              <a:t> </a:t>
            </a:r>
            <a:r>
              <a:rPr lang="ko-KR" altLang="en-US" sz="1100" dirty="0" err="1">
                <a:solidFill>
                  <a:schemeClr val="tx1"/>
                </a:solidFill>
              </a:rPr>
              <a:t>검수자</a:t>
            </a:r>
            <a:r>
              <a:rPr lang="ko-KR" altLang="en-US" sz="1100" dirty="0">
                <a:solidFill>
                  <a:schemeClr val="tx1"/>
                </a:solidFill>
              </a:rPr>
              <a:t> 변경</a:t>
            </a: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C8B89687-C1F8-C36B-5A2B-BD05E62BC885}"/>
              </a:ext>
            </a:extLst>
          </p:cNvPr>
          <p:cNvSpPr/>
          <p:nvPr/>
        </p:nvSpPr>
        <p:spPr>
          <a:xfrm>
            <a:off x="7255088" y="2204863"/>
            <a:ext cx="506129" cy="209054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bg1"/>
                </a:solidFill>
              </a:rPr>
              <a:t>검색</a:t>
            </a:r>
          </a:p>
        </p:txBody>
      </p:sp>
    </p:spTree>
    <p:extLst>
      <p:ext uri="{BB962C8B-B14F-4D97-AF65-F5344CB8AC3E}">
        <p14:creationId xmlns:p14="http://schemas.microsoft.com/office/powerpoint/2010/main" val="4048924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정산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2">
            <a:extLst>
              <a:ext uri="{FF2B5EF4-FFF2-40B4-BE49-F238E27FC236}">
                <a16:creationId xmlns:a16="http://schemas.microsoft.com/office/drawing/2014/main" id="{5278B0D5-E780-C30D-C24B-A28EF32E1E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617511"/>
              </p:ext>
            </p:extLst>
          </p:nvPr>
        </p:nvGraphicFramePr>
        <p:xfrm>
          <a:off x="92869" y="2518645"/>
          <a:ext cx="9720260" cy="225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660">
                  <a:extLst>
                    <a:ext uri="{9D8B030D-6E8A-4147-A177-3AD203B41FA5}">
                      <a16:colId xmlns:a16="http://schemas.microsoft.com/office/drawing/2014/main" val="2009135997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1034420464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1042703251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52836360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2693914646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3605006691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1962570750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1868607558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2176452316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6435549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24024132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 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ID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 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 로그인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상세 상태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포기 요청일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검수자 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검수자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상태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완료일</a:t>
                      </a:r>
                    </a:p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비용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9574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1887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3524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63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9011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63590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292DC20-8DB2-9406-EB45-64AF04A32532}"/>
              </a:ext>
            </a:extLst>
          </p:cNvPr>
          <p:cNvSpPr txBox="1"/>
          <p:nvPr/>
        </p:nvSpPr>
        <p:spPr>
          <a:xfrm>
            <a:off x="92869" y="2220160"/>
            <a:ext cx="5709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b="1" dirty="0"/>
              <a:t>정산 예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8F7162-03FC-1315-34C0-7F380494826E}"/>
              </a:ext>
            </a:extLst>
          </p:cNvPr>
          <p:cNvSpPr txBox="1"/>
          <p:nvPr/>
        </p:nvSpPr>
        <p:spPr>
          <a:xfrm>
            <a:off x="5457839" y="1382730"/>
            <a:ext cx="103105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전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중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완료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승인 요청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포기</a:t>
            </a:r>
            <a:endParaRPr lang="en-US" altLang="ko-KR" sz="1000" dirty="0"/>
          </a:p>
          <a:p>
            <a:endParaRPr lang="en-US" altLang="ko-KR" sz="1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16546F-EA7F-5221-CCFF-F575A3C4C7A7}"/>
              </a:ext>
            </a:extLst>
          </p:cNvPr>
          <p:cNvSpPr txBox="1"/>
          <p:nvPr/>
        </p:nvSpPr>
        <p:spPr>
          <a:xfrm>
            <a:off x="7438439" y="1382730"/>
            <a:ext cx="72968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반려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승인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000" dirty="0"/>
          </a:p>
          <a:p>
            <a:endParaRPr lang="en-US" altLang="ko-KR" sz="1000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E15AC7A4-4C77-109B-AF96-5183587D3396}"/>
              </a:ext>
            </a:extLst>
          </p:cNvPr>
          <p:cNvSpPr/>
          <p:nvPr/>
        </p:nvSpPr>
        <p:spPr>
          <a:xfrm>
            <a:off x="2444190" y="1127545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tx1"/>
                </a:solidFill>
              </a:rPr>
              <a:t>프로젝트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86356DAF-B5B4-0A85-B68D-663B34A30854}"/>
              </a:ext>
            </a:extLst>
          </p:cNvPr>
          <p:cNvSpPr/>
          <p:nvPr/>
        </p:nvSpPr>
        <p:spPr>
          <a:xfrm>
            <a:off x="3452302" y="1127545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작업자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386FAF92-24FC-F219-0959-75BC6589E106}"/>
              </a:ext>
            </a:extLst>
          </p:cNvPr>
          <p:cNvSpPr/>
          <p:nvPr/>
        </p:nvSpPr>
        <p:spPr>
          <a:xfrm>
            <a:off x="5457839" y="1132324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가공 상태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AE1E4504-2098-1E04-69CD-9966374386D5}"/>
              </a:ext>
            </a:extLst>
          </p:cNvPr>
          <p:cNvSpPr/>
          <p:nvPr/>
        </p:nvSpPr>
        <p:spPr>
          <a:xfrm>
            <a:off x="6521619" y="1129613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검수자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28CCD8BC-9B7F-69FD-8D87-1E80CB23B240}"/>
              </a:ext>
            </a:extLst>
          </p:cNvPr>
          <p:cNvSpPr/>
          <p:nvPr/>
        </p:nvSpPr>
        <p:spPr>
          <a:xfrm>
            <a:off x="7530514" y="1134392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검수 상태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EE23577C-0C43-CFE8-F962-90B8EBFAF362}"/>
              </a:ext>
            </a:extLst>
          </p:cNvPr>
          <p:cNvSpPr/>
          <p:nvPr/>
        </p:nvSpPr>
        <p:spPr>
          <a:xfrm>
            <a:off x="77765" y="1124689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tx1"/>
                </a:solidFill>
              </a:rPr>
              <a:t>시작일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C118FCFB-8CC4-DD12-A445-2F7986DAF689}"/>
              </a:ext>
            </a:extLst>
          </p:cNvPr>
          <p:cNvSpPr/>
          <p:nvPr/>
        </p:nvSpPr>
        <p:spPr>
          <a:xfrm>
            <a:off x="1208584" y="1131655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종료일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E39C6AFC-3884-B604-CF59-677ABD605D06}"/>
              </a:ext>
            </a:extLst>
          </p:cNvPr>
          <p:cNvSpPr/>
          <p:nvPr/>
        </p:nvSpPr>
        <p:spPr>
          <a:xfrm>
            <a:off x="8746835" y="1131655"/>
            <a:ext cx="506129" cy="209054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bg1"/>
                </a:solidFill>
              </a:rPr>
              <a:t>검색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FF66DAD-EDE9-52B6-A813-C44C0C3958FD}"/>
              </a:ext>
            </a:extLst>
          </p:cNvPr>
          <p:cNvSpPr txBox="1"/>
          <p:nvPr/>
        </p:nvSpPr>
        <p:spPr>
          <a:xfrm>
            <a:off x="890500" y="1047033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~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DAB395-5930-DB54-AD45-56FCF4AC5ECA}"/>
              </a:ext>
            </a:extLst>
          </p:cNvPr>
          <p:cNvSpPr txBox="1"/>
          <p:nvPr/>
        </p:nvSpPr>
        <p:spPr>
          <a:xfrm>
            <a:off x="2360712" y="1368688"/>
            <a:ext cx="10567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프로젝트</a:t>
            </a:r>
            <a:r>
              <a:rPr lang="en-US" altLang="ko-KR" sz="1000" dirty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프로젝트</a:t>
            </a:r>
            <a:r>
              <a:rPr lang="en-US" altLang="ko-KR" sz="1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7DA5268-6EE4-584B-E86C-23CBE6FF8C64}"/>
              </a:ext>
            </a:extLst>
          </p:cNvPr>
          <p:cNvSpPr txBox="1"/>
          <p:nvPr/>
        </p:nvSpPr>
        <p:spPr>
          <a:xfrm>
            <a:off x="3387939" y="1385966"/>
            <a:ext cx="9284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작업자</a:t>
            </a:r>
            <a:r>
              <a:rPr lang="en-US" altLang="ko-KR" sz="1000" dirty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작업자</a:t>
            </a:r>
            <a:r>
              <a:rPr lang="en-US" altLang="ko-KR" sz="1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163A7E0-B2A0-4D3E-0EEC-1924C408814E}"/>
              </a:ext>
            </a:extLst>
          </p:cNvPr>
          <p:cNvSpPr txBox="1"/>
          <p:nvPr/>
        </p:nvSpPr>
        <p:spPr>
          <a:xfrm>
            <a:off x="6461270" y="1385966"/>
            <a:ext cx="9284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검수자</a:t>
            </a:r>
            <a:r>
              <a:rPr lang="en-US" altLang="ko-KR" sz="1000" dirty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검수자</a:t>
            </a:r>
            <a:r>
              <a:rPr lang="en-US" altLang="ko-KR" sz="1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3E7F59BC-FFB5-71ED-8AA1-05B6B467E236}"/>
              </a:ext>
            </a:extLst>
          </p:cNvPr>
          <p:cNvSpPr/>
          <p:nvPr/>
        </p:nvSpPr>
        <p:spPr>
          <a:xfrm>
            <a:off x="4491894" y="1122433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가공유형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9DA743-EFE3-E0EB-D9C8-E0BA7D8FAAA3}"/>
              </a:ext>
            </a:extLst>
          </p:cNvPr>
          <p:cNvSpPr txBox="1"/>
          <p:nvPr/>
        </p:nvSpPr>
        <p:spPr>
          <a:xfrm>
            <a:off x="4427531" y="1380854"/>
            <a:ext cx="111440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 err="1"/>
              <a:t>바운딩박스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 err="1"/>
              <a:t>폴리곤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키포인트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F30A0F-89E9-6900-47F2-BD1973AF84CB}"/>
              </a:ext>
            </a:extLst>
          </p:cNvPr>
          <p:cNvSpPr txBox="1"/>
          <p:nvPr/>
        </p:nvSpPr>
        <p:spPr>
          <a:xfrm>
            <a:off x="132513" y="1462910"/>
            <a:ext cx="1766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검수완료일 기준</a:t>
            </a: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-&gt;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N</a:t>
            </a:r>
            <a:r>
              <a:rPr lang="ko-KR" altLang="en-US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차 검수 완료 기준</a:t>
            </a:r>
            <a:endParaRPr lang="ko-KR" altLang="en-US" sz="1200" b="1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0DBF779-D92C-2F11-FA8C-2DAD8AEED48F}"/>
              </a:ext>
            </a:extLst>
          </p:cNvPr>
          <p:cNvSpPr/>
          <p:nvPr/>
        </p:nvSpPr>
        <p:spPr>
          <a:xfrm>
            <a:off x="2372435" y="4871798"/>
            <a:ext cx="4809329" cy="148647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ore-KR" altLang="en-US" dirty="0"/>
              <a:t>추후</a:t>
            </a:r>
            <a:r>
              <a:rPr kumimoji="1" lang="ko-KR" altLang="en-US" dirty="0"/>
              <a:t> 상세 논의 필요</a:t>
            </a:r>
            <a:endParaRPr kumimoji="1" lang="ko-Kore-KR" altLang="en-US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F037ED45-F800-5FC6-300E-E52D1F9B88AA}"/>
              </a:ext>
            </a:extLst>
          </p:cNvPr>
          <p:cNvSpPr/>
          <p:nvPr/>
        </p:nvSpPr>
        <p:spPr>
          <a:xfrm>
            <a:off x="9252964" y="2220160"/>
            <a:ext cx="506129" cy="209054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</a:rPr>
              <a:t>Excel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295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통계</a:t>
            </a:r>
            <a:r>
              <a:rPr lang="en-US" altLang="ko-KR" sz="1300" b="1" dirty="0"/>
              <a:t>) &gt; </a:t>
            </a:r>
            <a:r>
              <a:rPr lang="ko-KR" altLang="en-US" sz="1300" b="1" dirty="0"/>
              <a:t>추후 확인</a:t>
            </a:r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2">
            <a:extLst>
              <a:ext uri="{FF2B5EF4-FFF2-40B4-BE49-F238E27FC236}">
                <a16:creationId xmlns:a16="http://schemas.microsoft.com/office/drawing/2014/main" id="{5278B0D5-E780-C30D-C24B-A28EF32E1E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918227"/>
              </p:ext>
            </p:extLst>
          </p:nvPr>
        </p:nvGraphicFramePr>
        <p:xfrm>
          <a:off x="92868" y="2518645"/>
          <a:ext cx="9720265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053">
                  <a:extLst>
                    <a:ext uri="{9D8B030D-6E8A-4147-A177-3AD203B41FA5}">
                      <a16:colId xmlns:a16="http://schemas.microsoft.com/office/drawing/2014/main" val="2009135997"/>
                    </a:ext>
                  </a:extLst>
                </a:gridCol>
                <a:gridCol w="1944053">
                  <a:extLst>
                    <a:ext uri="{9D8B030D-6E8A-4147-A177-3AD203B41FA5}">
                      <a16:colId xmlns:a16="http://schemas.microsoft.com/office/drawing/2014/main" val="628548476"/>
                    </a:ext>
                  </a:extLst>
                </a:gridCol>
                <a:gridCol w="1944053">
                  <a:extLst>
                    <a:ext uri="{9D8B030D-6E8A-4147-A177-3AD203B41FA5}">
                      <a16:colId xmlns:a16="http://schemas.microsoft.com/office/drawing/2014/main" val="1034420464"/>
                    </a:ext>
                  </a:extLst>
                </a:gridCol>
                <a:gridCol w="1944053">
                  <a:extLst>
                    <a:ext uri="{9D8B030D-6E8A-4147-A177-3AD203B41FA5}">
                      <a16:colId xmlns:a16="http://schemas.microsoft.com/office/drawing/2014/main" val="1042703251"/>
                    </a:ext>
                  </a:extLst>
                </a:gridCol>
                <a:gridCol w="1944053">
                  <a:extLst>
                    <a:ext uri="{9D8B030D-6E8A-4147-A177-3AD203B41FA5}">
                      <a16:colId xmlns:a16="http://schemas.microsoft.com/office/drawing/2014/main" val="528363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월일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 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바운딩박스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완료 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폴리곤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완료 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키포인트 완료 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9574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1887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3524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63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9011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63590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292DC20-8DB2-9406-EB45-64AF04A32532}"/>
              </a:ext>
            </a:extLst>
          </p:cNvPr>
          <p:cNvSpPr txBox="1"/>
          <p:nvPr/>
        </p:nvSpPr>
        <p:spPr>
          <a:xfrm>
            <a:off x="92869" y="2220160"/>
            <a:ext cx="5709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b="1" dirty="0"/>
              <a:t>통계 예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E15AC7A4-4C77-109B-AF96-5183587D3396}"/>
              </a:ext>
            </a:extLst>
          </p:cNvPr>
          <p:cNvSpPr/>
          <p:nvPr/>
        </p:nvSpPr>
        <p:spPr>
          <a:xfrm>
            <a:off x="7171144" y="1121907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tx1"/>
                </a:solidFill>
              </a:rPr>
              <a:t>프로젝트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EE23577C-0C43-CFE8-F962-90B8EBFAF362}"/>
              </a:ext>
            </a:extLst>
          </p:cNvPr>
          <p:cNvSpPr/>
          <p:nvPr/>
        </p:nvSpPr>
        <p:spPr>
          <a:xfrm>
            <a:off x="531895" y="1124689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tx1"/>
                </a:solidFill>
              </a:rPr>
              <a:t>시작일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C118FCFB-8CC4-DD12-A445-2F7986DAF689}"/>
              </a:ext>
            </a:extLst>
          </p:cNvPr>
          <p:cNvSpPr/>
          <p:nvPr/>
        </p:nvSpPr>
        <p:spPr>
          <a:xfrm>
            <a:off x="1662714" y="1131655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종료일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E39C6AFC-3884-B604-CF59-677ABD605D06}"/>
              </a:ext>
            </a:extLst>
          </p:cNvPr>
          <p:cNvSpPr/>
          <p:nvPr/>
        </p:nvSpPr>
        <p:spPr>
          <a:xfrm>
            <a:off x="8746835" y="1131655"/>
            <a:ext cx="506129" cy="209054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bg1"/>
                </a:solidFill>
              </a:rPr>
              <a:t>검색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FF66DAD-EDE9-52B6-A813-C44C0C3958FD}"/>
              </a:ext>
            </a:extLst>
          </p:cNvPr>
          <p:cNvSpPr txBox="1"/>
          <p:nvPr/>
        </p:nvSpPr>
        <p:spPr>
          <a:xfrm>
            <a:off x="1344630" y="1047033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~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DAB395-5930-DB54-AD45-56FCF4AC5ECA}"/>
              </a:ext>
            </a:extLst>
          </p:cNvPr>
          <p:cNvSpPr txBox="1"/>
          <p:nvPr/>
        </p:nvSpPr>
        <p:spPr>
          <a:xfrm>
            <a:off x="7087666" y="1363050"/>
            <a:ext cx="10567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프로젝트</a:t>
            </a:r>
            <a:r>
              <a:rPr lang="en-US" altLang="ko-KR" sz="1000" dirty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프로젝트</a:t>
            </a:r>
            <a:r>
              <a:rPr lang="en-US" altLang="ko-KR" sz="1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1042B8-3688-6A0D-ED54-CC0EA5791B0F}"/>
              </a:ext>
            </a:extLst>
          </p:cNvPr>
          <p:cNvSpPr txBox="1"/>
          <p:nvPr/>
        </p:nvSpPr>
        <p:spPr>
          <a:xfrm>
            <a:off x="663859" y="1418735"/>
            <a:ext cx="1773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검수완료일 기준</a:t>
            </a: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-&gt;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N</a:t>
            </a:r>
            <a:r>
              <a:rPr lang="ko-KR" altLang="en-US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차 검수 완료 기준</a:t>
            </a:r>
            <a:endParaRPr lang="ko-KR" altLang="en-US" sz="1200" b="1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661F5C31-F460-BE78-5DCB-2DF7846A83BE}"/>
              </a:ext>
            </a:extLst>
          </p:cNvPr>
          <p:cNvSpPr/>
          <p:nvPr/>
        </p:nvSpPr>
        <p:spPr>
          <a:xfrm>
            <a:off x="2372435" y="4871798"/>
            <a:ext cx="4809329" cy="148647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ore-KR" altLang="en-US" dirty="0"/>
              <a:t>추후</a:t>
            </a:r>
            <a:r>
              <a:rPr kumimoji="1" lang="ko-KR" altLang="en-US" dirty="0"/>
              <a:t> 상세 논의 필요</a:t>
            </a:r>
            <a:endParaRPr kumimoji="1" lang="ko-Kore-KR" altLang="en-US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85D3496F-CB0E-BBCD-4540-A7BB2AEFE5DC}"/>
              </a:ext>
            </a:extLst>
          </p:cNvPr>
          <p:cNvSpPr/>
          <p:nvPr/>
        </p:nvSpPr>
        <p:spPr>
          <a:xfrm>
            <a:off x="9252964" y="2220160"/>
            <a:ext cx="506129" cy="209054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</a:rPr>
              <a:t>Excel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231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10718</TotalTime>
  <Words>2483</Words>
  <Application>Microsoft Office PowerPoint</Application>
  <PresentationFormat>A4 용지(210x297mm)</PresentationFormat>
  <Paragraphs>828</Paragraphs>
  <Slides>16</Slides>
  <Notes>9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1" baseType="lpstr">
      <vt:lpstr>맑은 고딕</vt:lpstr>
      <vt:lpstr>Arial</vt:lpstr>
      <vt:lpstr>Helvetica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JunHyung Lee</dc:creator>
  <cp:lastModifiedBy>최 시은</cp:lastModifiedBy>
  <cp:revision>886</cp:revision>
  <cp:lastPrinted>2017-09-08T02:28:34Z</cp:lastPrinted>
  <dcterms:created xsi:type="dcterms:W3CDTF">2017-08-18T04:29:06Z</dcterms:created>
  <dcterms:modified xsi:type="dcterms:W3CDTF">2023-06-08T01:54:05Z</dcterms:modified>
</cp:coreProperties>
</file>