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86" r:id="rId3"/>
    <p:sldId id="319" r:id="rId4"/>
    <p:sldId id="313" r:id="rId5"/>
    <p:sldId id="317" r:id="rId6"/>
    <p:sldId id="314" r:id="rId7"/>
    <p:sldId id="315" r:id="rId8"/>
    <p:sldId id="302" r:id="rId9"/>
    <p:sldId id="304" r:id="rId10"/>
    <p:sldId id="309" r:id="rId11"/>
    <p:sldId id="311" r:id="rId12"/>
    <p:sldId id="312" r:id="rId13"/>
    <p:sldId id="316" r:id="rId14"/>
    <p:sldId id="318" r:id="rId15"/>
    <p:sldId id="291" r:id="rId16"/>
    <p:sldId id="305" r:id="rId17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  <a:srgbClr val="FFCC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4" autoAdjust="0"/>
    <p:restoredTop sz="88257" autoAdjust="0"/>
  </p:normalViewPr>
  <p:slideViewPr>
    <p:cSldViewPr>
      <p:cViewPr varScale="1">
        <p:scale>
          <a:sx n="93" d="100"/>
          <a:sy n="93" d="100"/>
        </p:scale>
        <p:origin x="234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7</a:t>
            </a:r>
            <a:r>
              <a:rPr lang="ko-KR" altLang="en-US" dirty="0"/>
              <a:t>월말 목표로 개발</a:t>
            </a:r>
            <a:endParaRPr lang="en-US" altLang="ko-KR" dirty="0"/>
          </a:p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 Cycle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협약일 기준 한달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20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??</a:t>
            </a:r>
            <a:r>
              <a:rPr lang="ko-KR" altLang="en-US" dirty="0"/>
              <a:t> 논의 사항 </a:t>
            </a:r>
            <a:r>
              <a:rPr lang="en-US" altLang="ko-KR" dirty="0"/>
              <a:t>??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검수 업체가 외부 업체인 경우 이슈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81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D.CAMP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2023.05.18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</a:t>
            </a:r>
            <a:r>
              <a:rPr kumimoji="0" lang="ko-KR" altLang="en-US" sz="1400" dirty="0" err="1">
                <a:latin typeface="+mn-ea"/>
                <a:ea typeface="+mn-ea"/>
              </a:rPr>
              <a:t>정리표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/>
              <a:t>별첨</a:t>
            </a:r>
            <a:r>
              <a:rPr lang="en-US" altLang="ko-KR" sz="1400" dirty="0"/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67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</a:t>
            </a:r>
            <a:r>
              <a:rPr lang="en-US" altLang="ko-KR" sz="1200" dirty="0" err="1">
                <a:latin typeface="+mj-lt"/>
              </a:rPr>
              <a:t>Keypoint+BBOX</a:t>
            </a:r>
            <a:r>
              <a:rPr lang="en-US" altLang="ko-KR" sz="1200" dirty="0">
                <a:latin typeface="+mj-lt"/>
              </a:rPr>
              <a:t>, Cuboid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>
                <a:latin typeface="+mj-lt"/>
              </a:rPr>
              <a:t>검수자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 </a:t>
            </a:r>
            <a:r>
              <a:rPr lang="en-US" altLang="ko-KR" sz="1200" dirty="0">
                <a:latin typeface="+mj-lt"/>
              </a:rPr>
              <a:t>(1</a:t>
            </a:r>
            <a:r>
              <a:rPr lang="ko-KR" altLang="en-US" sz="1200" dirty="0">
                <a:latin typeface="+mj-lt"/>
              </a:rPr>
              <a:t>단계 제외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검수자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94" idx="3"/>
            <a:endCxn id="111" idx="3"/>
          </p:cNvCxnSpPr>
          <p:nvPr/>
        </p:nvCxnSpPr>
        <p:spPr>
          <a:xfrm>
            <a:off x="221391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6208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912758"/>
          </a:xfrm>
          <a:prstGeom prst="bentConnector3">
            <a:avLst>
              <a:gd name="adj1" fmla="val 28693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6978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429914" y="980728"/>
            <a:ext cx="2534024" cy="496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1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  <a:r>
              <a:rPr lang="en-US" altLang="ko-KR" sz="1400" b="1" dirty="0">
                <a:solidFill>
                  <a:srgbClr val="0070C0"/>
                </a:solidFill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</a:rPr>
              <a:t>정제</a:t>
            </a:r>
            <a:r>
              <a:rPr lang="en-US" altLang="ko-KR" sz="1400" b="1" dirty="0">
                <a:solidFill>
                  <a:srgbClr val="0070C0"/>
                </a:solidFill>
              </a:rPr>
              <a:t>)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9585A-7C9E-3CA8-A31B-A4713CD89C88}"/>
              </a:ext>
            </a:extLst>
          </p:cNvPr>
          <p:cNvSpPr txBox="1"/>
          <p:nvPr/>
        </p:nvSpPr>
        <p:spPr>
          <a:xfrm>
            <a:off x="118785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11B7E4-13A7-FB92-1E93-6A8251AC4716}"/>
              </a:ext>
            </a:extLst>
          </p:cNvPr>
          <p:cNvCxnSpPr>
            <a:cxnSpLocks/>
            <a:stCxn id="3" idx="2"/>
            <a:endCxn id="87" idx="0"/>
          </p:cNvCxnSpPr>
          <p:nvPr/>
        </p:nvCxnSpPr>
        <p:spPr>
          <a:xfrm flipH="1">
            <a:off x="159370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EA07FF7-C00C-C712-14FF-4A11635FFB00}"/>
              </a:ext>
            </a:extLst>
          </p:cNvPr>
          <p:cNvSpPr/>
          <p:nvPr/>
        </p:nvSpPr>
        <p:spPr>
          <a:xfrm>
            <a:off x="106456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F0AC0E78-525D-8258-26D3-070976829A59}"/>
              </a:ext>
            </a:extLst>
          </p:cNvPr>
          <p:cNvCxnSpPr>
            <a:cxnSpLocks/>
            <a:stCxn id="87" idx="2"/>
            <a:endCxn id="33" idx="0"/>
          </p:cNvCxnSpPr>
          <p:nvPr/>
        </p:nvCxnSpPr>
        <p:spPr>
          <a:xfrm>
            <a:off x="159370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7522F1-5A58-E446-61CD-E9A52485D63E}"/>
              </a:ext>
            </a:extLst>
          </p:cNvPr>
          <p:cNvSpPr txBox="1"/>
          <p:nvPr/>
        </p:nvSpPr>
        <p:spPr>
          <a:xfrm>
            <a:off x="126213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1870223F-2843-605C-6D41-19E0A91C474A}"/>
              </a:ext>
            </a:extLst>
          </p:cNvPr>
          <p:cNvCxnSpPr>
            <a:cxnSpLocks/>
            <a:stCxn id="33" idx="3"/>
            <a:endCxn id="3" idx="3"/>
          </p:cNvCxnSpPr>
          <p:nvPr/>
        </p:nvCxnSpPr>
        <p:spPr>
          <a:xfrm flipV="1">
            <a:off x="214468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10C5106-ABB0-9490-9D0A-3CE03F45E17D}"/>
              </a:ext>
            </a:extLst>
          </p:cNvPr>
          <p:cNvGrpSpPr/>
          <p:nvPr/>
        </p:nvGrpSpPr>
        <p:grpSpPr>
          <a:xfrm>
            <a:off x="955863" y="3001499"/>
            <a:ext cx="1275681" cy="617880"/>
            <a:chOff x="3152800" y="3699612"/>
            <a:chExt cx="1275681" cy="617880"/>
          </a:xfrm>
        </p:grpSpPr>
        <p:sp>
          <p:nvSpPr>
            <p:cNvPr id="87" name="순서도: 판단 86">
              <a:extLst>
                <a:ext uri="{FF2B5EF4-FFF2-40B4-BE49-F238E27FC236}">
                  <a16:creationId xmlns:a16="http://schemas.microsoft.com/office/drawing/2014/main" id="{A3C6923D-A57F-EEFD-78F6-B6063BD53AEB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3DEB08-AEE7-8C6A-416D-E246A730C6CE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052001A4-D287-4926-8C9B-C9610D38C4E2}"/>
              </a:ext>
            </a:extLst>
          </p:cNvPr>
          <p:cNvGrpSpPr/>
          <p:nvPr/>
        </p:nvGrpSpPr>
        <p:grpSpPr>
          <a:xfrm>
            <a:off x="955863" y="4856960"/>
            <a:ext cx="1275681" cy="617880"/>
            <a:chOff x="3152800" y="3699612"/>
            <a:chExt cx="1275681" cy="617880"/>
          </a:xfrm>
        </p:grpSpPr>
        <p:sp>
          <p:nvSpPr>
            <p:cNvPr id="110" name="순서도: 판단 109">
              <a:extLst>
                <a:ext uri="{FF2B5EF4-FFF2-40B4-BE49-F238E27FC236}">
                  <a16:creationId xmlns:a16="http://schemas.microsoft.com/office/drawing/2014/main" id="{A1D65F6E-B445-5B42-D051-5AB1DAE38B4D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CE577E0-866B-7B40-F167-5273193DC638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5" name="연결선: 꺾임 134">
            <a:extLst>
              <a:ext uri="{FF2B5EF4-FFF2-40B4-BE49-F238E27FC236}">
                <a16:creationId xmlns:a16="http://schemas.microsoft.com/office/drawing/2014/main" id="{78131447-33D7-25C8-B62B-A5D1647C9ADE}"/>
              </a:ext>
            </a:extLst>
          </p:cNvPr>
          <p:cNvCxnSpPr>
            <a:cxnSpLocks/>
            <a:stCxn id="33" idx="1"/>
            <a:endCxn id="87" idx="1"/>
          </p:cNvCxnSpPr>
          <p:nvPr/>
        </p:nvCxnSpPr>
        <p:spPr>
          <a:xfrm rot="10800000">
            <a:off x="95586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530BBB0-60CE-2D3D-1DB8-0E2AEF151FE2}"/>
              </a:ext>
            </a:extLst>
          </p:cNvPr>
          <p:cNvSpPr txBox="1"/>
          <p:nvPr/>
        </p:nvSpPr>
        <p:spPr>
          <a:xfrm>
            <a:off x="66978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8B40473-B712-71D5-9644-BF773EDDBB94}"/>
              </a:ext>
            </a:extLst>
          </p:cNvPr>
          <p:cNvSpPr txBox="1"/>
          <p:nvPr/>
        </p:nvSpPr>
        <p:spPr>
          <a:xfrm>
            <a:off x="210797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5072B873-2403-2FC8-3BAE-092739F52B80}"/>
              </a:ext>
            </a:extLst>
          </p:cNvPr>
          <p:cNvSpPr/>
          <p:nvPr/>
        </p:nvSpPr>
        <p:spPr>
          <a:xfrm>
            <a:off x="394488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95FB2393-55A6-A88F-1415-5BDC526CAFE9}"/>
              </a:ext>
            </a:extLst>
          </p:cNvPr>
          <p:cNvSpPr/>
          <p:nvPr/>
        </p:nvSpPr>
        <p:spPr>
          <a:xfrm>
            <a:off x="394488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:a16="http://schemas.microsoft.com/office/drawing/2014/main" id="{3E80380A-6167-3053-A722-49A87FE2A681}"/>
              </a:ext>
            </a:extLst>
          </p:cNvPr>
          <p:cNvCxnSpPr>
            <a:stCxn id="143" idx="2"/>
            <a:endCxn id="144" idx="0"/>
          </p:cNvCxnSpPr>
          <p:nvPr/>
        </p:nvCxnSpPr>
        <p:spPr>
          <a:xfrm>
            <a:off x="448494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55A072AE-8CE5-2718-6781-065EF263FDFE}"/>
              </a:ext>
            </a:extLst>
          </p:cNvPr>
          <p:cNvSpPr txBox="1"/>
          <p:nvPr/>
        </p:nvSpPr>
        <p:spPr>
          <a:xfrm>
            <a:off x="372682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147" name="연결선: 꺾임 146">
            <a:extLst>
              <a:ext uri="{FF2B5EF4-FFF2-40B4-BE49-F238E27FC236}">
                <a16:creationId xmlns:a16="http://schemas.microsoft.com/office/drawing/2014/main" id="{FF705A23-4803-0A9D-5CE6-29A30C19300C}"/>
              </a:ext>
            </a:extLst>
          </p:cNvPr>
          <p:cNvCxnSpPr>
            <a:cxnSpLocks/>
            <a:stCxn id="161" idx="3"/>
            <a:endCxn id="164" idx="3"/>
          </p:cNvCxnSpPr>
          <p:nvPr/>
        </p:nvCxnSpPr>
        <p:spPr>
          <a:xfrm>
            <a:off x="509423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84CA3CC-4DD8-2368-403B-EE2CD4CBE54C}"/>
              </a:ext>
            </a:extLst>
          </p:cNvPr>
          <p:cNvSpPr txBox="1"/>
          <p:nvPr/>
        </p:nvSpPr>
        <p:spPr>
          <a:xfrm>
            <a:off x="504240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0E4A746-84D8-9F55-154F-D22CBA32165D}"/>
              </a:ext>
            </a:extLst>
          </p:cNvPr>
          <p:cNvSpPr txBox="1"/>
          <p:nvPr/>
        </p:nvSpPr>
        <p:spPr>
          <a:xfrm>
            <a:off x="355010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16DAC9E-430E-BAD2-693B-DD868015F391}"/>
              </a:ext>
            </a:extLst>
          </p:cNvPr>
          <p:cNvSpPr/>
          <p:nvPr/>
        </p:nvSpPr>
        <p:spPr>
          <a:xfrm>
            <a:off x="3310234" y="980728"/>
            <a:ext cx="2534024" cy="4968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3AEE0B7-6299-86B8-9348-AFD91AAAFB5E}"/>
              </a:ext>
            </a:extLst>
          </p:cNvPr>
          <p:cNvSpPr txBox="1"/>
          <p:nvPr/>
        </p:nvSpPr>
        <p:spPr>
          <a:xfrm>
            <a:off x="3224808" y="66017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2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D155415-3CEA-03F6-59BD-B3C5C9F91B32}"/>
              </a:ext>
            </a:extLst>
          </p:cNvPr>
          <p:cNvSpPr txBox="1"/>
          <p:nvPr/>
        </p:nvSpPr>
        <p:spPr>
          <a:xfrm>
            <a:off x="406817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id="{C9815D77-7418-4CF8-EBDE-151EE72F7F6D}"/>
              </a:ext>
            </a:extLst>
          </p:cNvPr>
          <p:cNvCxnSpPr>
            <a:cxnSpLocks/>
            <a:stCxn id="144" idx="2"/>
            <a:endCxn id="160" idx="0"/>
          </p:cNvCxnSpPr>
          <p:nvPr/>
        </p:nvCxnSpPr>
        <p:spPr>
          <a:xfrm flipH="1">
            <a:off x="447402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403E7D26-1A25-7438-06D1-8B6FAD2BB304}"/>
              </a:ext>
            </a:extLst>
          </p:cNvPr>
          <p:cNvSpPr/>
          <p:nvPr/>
        </p:nvSpPr>
        <p:spPr>
          <a:xfrm>
            <a:off x="394488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086BA16F-2E13-E57D-5798-5371052665DA}"/>
              </a:ext>
            </a:extLst>
          </p:cNvPr>
          <p:cNvCxnSpPr>
            <a:cxnSpLocks/>
            <a:stCxn id="160" idx="2"/>
            <a:endCxn id="155" idx="0"/>
          </p:cNvCxnSpPr>
          <p:nvPr/>
        </p:nvCxnSpPr>
        <p:spPr>
          <a:xfrm>
            <a:off x="447402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E95A3E4-B744-948E-052F-69B9D40CAA2C}"/>
              </a:ext>
            </a:extLst>
          </p:cNvPr>
          <p:cNvSpPr txBox="1"/>
          <p:nvPr/>
        </p:nvSpPr>
        <p:spPr>
          <a:xfrm>
            <a:off x="414245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id="{A472FEB8-A18B-1221-AFBF-8F05712C3967}"/>
              </a:ext>
            </a:extLst>
          </p:cNvPr>
          <p:cNvCxnSpPr>
            <a:cxnSpLocks/>
            <a:stCxn id="155" idx="3"/>
            <a:endCxn id="144" idx="3"/>
          </p:cNvCxnSpPr>
          <p:nvPr/>
        </p:nvCxnSpPr>
        <p:spPr>
          <a:xfrm flipV="1">
            <a:off x="502500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1393B097-8492-C427-B448-DCAB92040BC3}"/>
              </a:ext>
            </a:extLst>
          </p:cNvPr>
          <p:cNvGrpSpPr/>
          <p:nvPr/>
        </p:nvGrpSpPr>
        <p:grpSpPr>
          <a:xfrm>
            <a:off x="3836183" y="3001499"/>
            <a:ext cx="1275681" cy="617880"/>
            <a:chOff x="3152800" y="3699612"/>
            <a:chExt cx="1275681" cy="617880"/>
          </a:xfrm>
        </p:grpSpPr>
        <p:sp>
          <p:nvSpPr>
            <p:cNvPr id="160" name="순서도: 판단 159">
              <a:extLst>
                <a:ext uri="{FF2B5EF4-FFF2-40B4-BE49-F238E27FC236}">
                  <a16:creationId xmlns:a16="http://schemas.microsoft.com/office/drawing/2014/main" id="{4A3F5723-9AA8-C449-0A20-C8CD4FBE29E5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762B9A-24FB-DF8F-FDC2-BBB42AFFD7A2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94F550B1-8F7E-6C5F-3EBB-ED1C94DD211B}"/>
              </a:ext>
            </a:extLst>
          </p:cNvPr>
          <p:cNvGrpSpPr/>
          <p:nvPr/>
        </p:nvGrpSpPr>
        <p:grpSpPr>
          <a:xfrm>
            <a:off x="3836183" y="4856960"/>
            <a:ext cx="1275681" cy="617880"/>
            <a:chOff x="3152800" y="3699612"/>
            <a:chExt cx="1275681" cy="617880"/>
          </a:xfrm>
        </p:grpSpPr>
        <p:sp>
          <p:nvSpPr>
            <p:cNvPr id="163" name="순서도: 판단 162">
              <a:extLst>
                <a:ext uri="{FF2B5EF4-FFF2-40B4-BE49-F238E27FC236}">
                  <a16:creationId xmlns:a16="http://schemas.microsoft.com/office/drawing/2014/main" id="{C7EFE798-CECA-EF3B-B772-DAA0CFA15256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5991DE5-C4C9-7E26-20F5-9194469800D5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연결선: 꺾임 164">
            <a:extLst>
              <a:ext uri="{FF2B5EF4-FFF2-40B4-BE49-F238E27FC236}">
                <a16:creationId xmlns:a16="http://schemas.microsoft.com/office/drawing/2014/main" id="{A1314615-624D-B75F-287A-B8BDAFE89651}"/>
              </a:ext>
            </a:extLst>
          </p:cNvPr>
          <p:cNvCxnSpPr>
            <a:cxnSpLocks/>
            <a:stCxn id="155" idx="1"/>
            <a:endCxn id="160" idx="1"/>
          </p:cNvCxnSpPr>
          <p:nvPr/>
        </p:nvCxnSpPr>
        <p:spPr>
          <a:xfrm rot="10800000">
            <a:off x="383618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9B0CCC3-8D98-EF47-6249-1D1EC3EA84CE}"/>
              </a:ext>
            </a:extLst>
          </p:cNvPr>
          <p:cNvSpPr txBox="1"/>
          <p:nvPr/>
        </p:nvSpPr>
        <p:spPr>
          <a:xfrm>
            <a:off x="355010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CD2BDEC-958E-9AE3-4D36-78D03060E218}"/>
              </a:ext>
            </a:extLst>
          </p:cNvPr>
          <p:cNvSpPr txBox="1"/>
          <p:nvPr/>
        </p:nvSpPr>
        <p:spPr>
          <a:xfrm>
            <a:off x="498829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04860B4-8343-D796-8CF7-94BDBDECBFA2}"/>
              </a:ext>
            </a:extLst>
          </p:cNvPr>
          <p:cNvSpPr txBox="1"/>
          <p:nvPr/>
        </p:nvSpPr>
        <p:spPr>
          <a:xfrm>
            <a:off x="1208584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C3AF9EC6-F69B-99B3-EE39-D5423A3A9DAC}"/>
              </a:ext>
            </a:extLst>
          </p:cNvPr>
          <p:cNvSpPr/>
          <p:nvPr/>
        </p:nvSpPr>
        <p:spPr>
          <a:xfrm>
            <a:off x="7229826" y="115412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07C7FEDB-E530-A438-62C0-8E7D026958CC}"/>
              </a:ext>
            </a:extLst>
          </p:cNvPr>
          <p:cNvSpPr/>
          <p:nvPr/>
        </p:nvSpPr>
        <p:spPr>
          <a:xfrm>
            <a:off x="7229826" y="20668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BDD3E988-EA7D-DAB9-A087-DBD9A1CEEFE8}"/>
              </a:ext>
            </a:extLst>
          </p:cNvPr>
          <p:cNvCxnSpPr>
            <a:stCxn id="223" idx="2"/>
            <a:endCxn id="224" idx="0"/>
          </p:cNvCxnSpPr>
          <p:nvPr/>
        </p:nvCxnSpPr>
        <p:spPr>
          <a:xfrm>
            <a:off x="7769886" y="1662484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4C41F98F-0A67-FBE1-775A-67B034B3422F}"/>
              </a:ext>
            </a:extLst>
          </p:cNvPr>
          <p:cNvSpPr txBox="1"/>
          <p:nvPr/>
        </p:nvSpPr>
        <p:spPr>
          <a:xfrm>
            <a:off x="7011763" y="17178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27" name="연결선: 꺾임 226">
            <a:extLst>
              <a:ext uri="{FF2B5EF4-FFF2-40B4-BE49-F238E27FC236}">
                <a16:creationId xmlns:a16="http://schemas.microsoft.com/office/drawing/2014/main" id="{F0DF8EE7-8320-A916-C34B-6FD67ABE0EB9}"/>
              </a:ext>
            </a:extLst>
          </p:cNvPr>
          <p:cNvCxnSpPr>
            <a:cxnSpLocks/>
            <a:stCxn id="240" idx="3"/>
            <a:endCxn id="243" idx="3"/>
          </p:cNvCxnSpPr>
          <p:nvPr/>
        </p:nvCxnSpPr>
        <p:spPr>
          <a:xfrm>
            <a:off x="8379168" y="3333644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86EB1C4-9B9B-86C6-D287-3B1DA99683B4}"/>
              </a:ext>
            </a:extLst>
          </p:cNvPr>
          <p:cNvSpPr txBox="1"/>
          <p:nvPr/>
        </p:nvSpPr>
        <p:spPr>
          <a:xfrm>
            <a:off x="8327347" y="310301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10D7C17-7031-9567-EAD3-64900A372976}"/>
              </a:ext>
            </a:extLst>
          </p:cNvPr>
          <p:cNvSpPr txBox="1"/>
          <p:nvPr/>
        </p:nvSpPr>
        <p:spPr>
          <a:xfrm>
            <a:off x="6835040" y="23254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A7B2618A-FE29-D7A6-7BC9-DED907E39D5B}"/>
              </a:ext>
            </a:extLst>
          </p:cNvPr>
          <p:cNvSpPr/>
          <p:nvPr/>
        </p:nvSpPr>
        <p:spPr>
          <a:xfrm>
            <a:off x="6595172" y="986766"/>
            <a:ext cx="2534024" cy="4962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01559FC-C2CA-786A-7D64-926703BDDCC6}"/>
              </a:ext>
            </a:extLst>
          </p:cNvPr>
          <p:cNvSpPr txBox="1"/>
          <p:nvPr/>
        </p:nvSpPr>
        <p:spPr>
          <a:xfrm>
            <a:off x="6509746" y="666215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N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DE9131C-FE25-54CF-A538-566C1382E594}"/>
              </a:ext>
            </a:extLst>
          </p:cNvPr>
          <p:cNvSpPr txBox="1"/>
          <p:nvPr/>
        </p:nvSpPr>
        <p:spPr>
          <a:xfrm>
            <a:off x="7353108" y="26429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233" name="직선 화살표 연결선 232">
            <a:extLst>
              <a:ext uri="{FF2B5EF4-FFF2-40B4-BE49-F238E27FC236}">
                <a16:creationId xmlns:a16="http://schemas.microsoft.com/office/drawing/2014/main" id="{78CF6D59-4753-A97D-6347-A4FA0EC1D08B}"/>
              </a:ext>
            </a:extLst>
          </p:cNvPr>
          <p:cNvCxnSpPr>
            <a:cxnSpLocks/>
            <a:stCxn id="224" idx="2"/>
            <a:endCxn id="239" idx="0"/>
          </p:cNvCxnSpPr>
          <p:nvPr/>
        </p:nvCxnSpPr>
        <p:spPr>
          <a:xfrm flipH="1">
            <a:off x="7758962" y="2575242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35AC617-4D38-7297-A796-4B9FE4C1153E}"/>
              </a:ext>
            </a:extLst>
          </p:cNvPr>
          <p:cNvSpPr/>
          <p:nvPr/>
        </p:nvSpPr>
        <p:spPr>
          <a:xfrm>
            <a:off x="7229826" y="4006802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35" name="직선 화살표 연결선 234">
            <a:extLst>
              <a:ext uri="{FF2B5EF4-FFF2-40B4-BE49-F238E27FC236}">
                <a16:creationId xmlns:a16="http://schemas.microsoft.com/office/drawing/2014/main" id="{26105CF1-65BA-B675-4A9E-BD0F3A06C69E}"/>
              </a:ext>
            </a:extLst>
          </p:cNvPr>
          <p:cNvCxnSpPr>
            <a:cxnSpLocks/>
            <a:stCxn id="239" idx="2"/>
            <a:endCxn id="234" idx="0"/>
          </p:cNvCxnSpPr>
          <p:nvPr/>
        </p:nvCxnSpPr>
        <p:spPr>
          <a:xfrm>
            <a:off x="7758962" y="3625417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DA2EAF99-9785-CD3C-C57A-949511B5DF6B}"/>
              </a:ext>
            </a:extLst>
          </p:cNvPr>
          <p:cNvSpPr txBox="1"/>
          <p:nvPr/>
        </p:nvSpPr>
        <p:spPr>
          <a:xfrm>
            <a:off x="7427396" y="36381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37" name="연결선: 꺾임 236">
            <a:extLst>
              <a:ext uri="{FF2B5EF4-FFF2-40B4-BE49-F238E27FC236}">
                <a16:creationId xmlns:a16="http://schemas.microsoft.com/office/drawing/2014/main" id="{16484F5F-02D2-9673-336B-0B207206675C}"/>
              </a:ext>
            </a:extLst>
          </p:cNvPr>
          <p:cNvCxnSpPr>
            <a:cxnSpLocks/>
            <a:stCxn id="234" idx="3"/>
            <a:endCxn id="224" idx="3"/>
          </p:cNvCxnSpPr>
          <p:nvPr/>
        </p:nvCxnSpPr>
        <p:spPr>
          <a:xfrm flipV="1">
            <a:off x="8309946" y="2321064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50A7380-9E1E-F1C1-1942-E59FF8ECDEEE}"/>
              </a:ext>
            </a:extLst>
          </p:cNvPr>
          <p:cNvGrpSpPr/>
          <p:nvPr/>
        </p:nvGrpSpPr>
        <p:grpSpPr>
          <a:xfrm>
            <a:off x="7121121" y="3007537"/>
            <a:ext cx="1275681" cy="617880"/>
            <a:chOff x="3152800" y="3699612"/>
            <a:chExt cx="1275681" cy="617880"/>
          </a:xfrm>
        </p:grpSpPr>
        <p:sp>
          <p:nvSpPr>
            <p:cNvPr id="239" name="순서도: 판단 238">
              <a:extLst>
                <a:ext uri="{FF2B5EF4-FFF2-40B4-BE49-F238E27FC236}">
                  <a16:creationId xmlns:a16="http://schemas.microsoft.com/office/drawing/2014/main" id="{1331E976-AE22-8FE2-1210-03AF7FF01067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BB3DBD08-3404-F53F-7879-1E47AE620B67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6AAD12C8-40E2-FCEC-D1D6-5AEC6345443D}"/>
              </a:ext>
            </a:extLst>
          </p:cNvPr>
          <p:cNvGrpSpPr/>
          <p:nvPr/>
        </p:nvGrpSpPr>
        <p:grpSpPr>
          <a:xfrm>
            <a:off x="7121121" y="4862998"/>
            <a:ext cx="1275681" cy="617880"/>
            <a:chOff x="3152800" y="3699612"/>
            <a:chExt cx="1275681" cy="617880"/>
          </a:xfrm>
        </p:grpSpPr>
        <p:sp>
          <p:nvSpPr>
            <p:cNvPr id="242" name="순서도: 판단 241">
              <a:extLst>
                <a:ext uri="{FF2B5EF4-FFF2-40B4-BE49-F238E27FC236}">
                  <a16:creationId xmlns:a16="http://schemas.microsoft.com/office/drawing/2014/main" id="{3D0E0B3F-B640-7021-C064-8CB225237AC8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B1E1A439-4DE6-C765-DDC0-A369C07AA99C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4" name="연결선: 꺾임 243">
            <a:extLst>
              <a:ext uri="{FF2B5EF4-FFF2-40B4-BE49-F238E27FC236}">
                <a16:creationId xmlns:a16="http://schemas.microsoft.com/office/drawing/2014/main" id="{D1864E85-A481-FF4C-14A3-4FA58A372A47}"/>
              </a:ext>
            </a:extLst>
          </p:cNvPr>
          <p:cNvCxnSpPr>
            <a:cxnSpLocks/>
            <a:stCxn id="234" idx="1"/>
            <a:endCxn id="239" idx="1"/>
          </p:cNvCxnSpPr>
          <p:nvPr/>
        </p:nvCxnSpPr>
        <p:spPr>
          <a:xfrm rot="10800000">
            <a:off x="7121122" y="3316478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692B2FEA-9679-0CA9-3B5B-374EE919D0B4}"/>
              </a:ext>
            </a:extLst>
          </p:cNvPr>
          <p:cNvSpPr txBox="1"/>
          <p:nvPr/>
        </p:nvSpPr>
        <p:spPr>
          <a:xfrm>
            <a:off x="6835040" y="42426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B9563DA-AD0C-FEBF-3288-E9B05E6D22C8}"/>
              </a:ext>
            </a:extLst>
          </p:cNvPr>
          <p:cNvSpPr txBox="1"/>
          <p:nvPr/>
        </p:nvSpPr>
        <p:spPr>
          <a:xfrm>
            <a:off x="8273230" y="426500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cxnSp>
        <p:nvCxnSpPr>
          <p:cNvPr id="249" name="연결선: 꺾임 248">
            <a:extLst>
              <a:ext uri="{FF2B5EF4-FFF2-40B4-BE49-F238E27FC236}">
                <a16:creationId xmlns:a16="http://schemas.microsoft.com/office/drawing/2014/main" id="{14C6E372-B0FB-0A3A-CC12-4D4F8DE4D1D5}"/>
              </a:ext>
            </a:extLst>
          </p:cNvPr>
          <p:cNvCxnSpPr>
            <a:cxnSpLocks/>
            <a:stCxn id="110" idx="2"/>
            <a:endCxn id="143" idx="1"/>
          </p:cNvCxnSpPr>
          <p:nvPr/>
        </p:nvCxnSpPr>
        <p:spPr>
          <a:xfrm rot="5400000" flipH="1" flipV="1">
            <a:off x="733010" y="2262962"/>
            <a:ext cx="4072572" cy="2351184"/>
          </a:xfrm>
          <a:prstGeom prst="bentConnector4">
            <a:avLst>
              <a:gd name="adj1" fmla="val -5613"/>
              <a:gd name="adj2" fmla="val 658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281B3883-3DA3-C97C-01F8-CFDF2811CE1D}"/>
              </a:ext>
            </a:extLst>
          </p:cNvPr>
          <p:cNvSpPr/>
          <p:nvPr/>
        </p:nvSpPr>
        <p:spPr>
          <a:xfrm>
            <a:off x="4020460" y="6176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작업완료</a:t>
            </a:r>
          </a:p>
        </p:txBody>
      </p:sp>
      <p:cxnSp>
        <p:nvCxnSpPr>
          <p:cNvPr id="253" name="연결선: 꺾임 252">
            <a:extLst>
              <a:ext uri="{FF2B5EF4-FFF2-40B4-BE49-F238E27FC236}">
                <a16:creationId xmlns:a16="http://schemas.microsoft.com/office/drawing/2014/main" id="{9EF0801A-7674-3D2E-BEA9-DABE92366EB3}"/>
              </a:ext>
            </a:extLst>
          </p:cNvPr>
          <p:cNvCxnSpPr>
            <a:cxnSpLocks/>
            <a:stCxn id="163" idx="2"/>
            <a:endCxn id="223" idx="1"/>
          </p:cNvCxnSpPr>
          <p:nvPr/>
        </p:nvCxnSpPr>
        <p:spPr>
          <a:xfrm rot="5400000" flipH="1" flipV="1">
            <a:off x="3818658" y="2063672"/>
            <a:ext cx="4066534" cy="2755802"/>
          </a:xfrm>
          <a:prstGeom prst="bentConnector4">
            <a:avLst>
              <a:gd name="adj1" fmla="val -5621"/>
              <a:gd name="adj2" fmla="val 5664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60D4BB82-468C-6275-84EC-B3CE7DD33F31}"/>
              </a:ext>
            </a:extLst>
          </p:cNvPr>
          <p:cNvSpPr txBox="1"/>
          <p:nvPr/>
        </p:nvSpPr>
        <p:spPr>
          <a:xfrm>
            <a:off x="4050531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59" name="연결선: 꺾임 258">
            <a:extLst>
              <a:ext uri="{FF2B5EF4-FFF2-40B4-BE49-F238E27FC236}">
                <a16:creationId xmlns:a16="http://schemas.microsoft.com/office/drawing/2014/main" id="{A58D4EB6-88CC-037C-6EDF-C3A2D07B6054}"/>
              </a:ext>
            </a:extLst>
          </p:cNvPr>
          <p:cNvCxnSpPr>
            <a:cxnSpLocks/>
            <a:stCxn id="110" idx="1"/>
            <a:endCxn id="252" idx="1"/>
          </p:cNvCxnSpPr>
          <p:nvPr/>
        </p:nvCxnSpPr>
        <p:spPr>
          <a:xfrm rot="10800000" flipH="1" flipV="1">
            <a:off x="955862" y="5165900"/>
            <a:ext cx="3064597" cy="1265042"/>
          </a:xfrm>
          <a:prstGeom prst="bentConnector3">
            <a:avLst>
              <a:gd name="adj1" fmla="val -74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7426840C-61F9-8E4E-CE8A-F4D14A536BC9}"/>
              </a:ext>
            </a:extLst>
          </p:cNvPr>
          <p:cNvSpPr txBox="1"/>
          <p:nvPr/>
        </p:nvSpPr>
        <p:spPr>
          <a:xfrm>
            <a:off x="618851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2" name="연결선: 꺾임 261">
            <a:extLst>
              <a:ext uri="{FF2B5EF4-FFF2-40B4-BE49-F238E27FC236}">
                <a16:creationId xmlns:a16="http://schemas.microsoft.com/office/drawing/2014/main" id="{B7E6EC51-B499-ECBF-1397-AD919D3282E6}"/>
              </a:ext>
            </a:extLst>
          </p:cNvPr>
          <p:cNvCxnSpPr>
            <a:cxnSpLocks/>
            <a:stCxn id="163" idx="1"/>
            <a:endCxn id="252" idx="1"/>
          </p:cNvCxnSpPr>
          <p:nvPr/>
        </p:nvCxnSpPr>
        <p:spPr>
          <a:xfrm rot="10800000" flipH="1" flipV="1">
            <a:off x="3836182" y="5165900"/>
            <a:ext cx="184277" cy="1265042"/>
          </a:xfrm>
          <a:prstGeom prst="bentConnector3">
            <a:avLst>
              <a:gd name="adj1" fmla="val -1240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E9193F6F-8C39-F4D2-EA53-799993936B24}"/>
              </a:ext>
            </a:extLst>
          </p:cNvPr>
          <p:cNvSpPr txBox="1"/>
          <p:nvPr/>
        </p:nvSpPr>
        <p:spPr>
          <a:xfrm>
            <a:off x="3512840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6" name="연결선: 꺾임 265">
            <a:extLst>
              <a:ext uri="{FF2B5EF4-FFF2-40B4-BE49-F238E27FC236}">
                <a16:creationId xmlns:a16="http://schemas.microsoft.com/office/drawing/2014/main" id="{DC15D6B8-5887-D378-F179-73575DB48AF4}"/>
              </a:ext>
            </a:extLst>
          </p:cNvPr>
          <p:cNvCxnSpPr>
            <a:cxnSpLocks/>
            <a:stCxn id="242" idx="1"/>
            <a:endCxn id="252" idx="3"/>
          </p:cNvCxnSpPr>
          <p:nvPr/>
        </p:nvCxnSpPr>
        <p:spPr>
          <a:xfrm rot="10800000" flipV="1">
            <a:off x="5100581" y="5171938"/>
            <a:ext cx="2020541" cy="1259004"/>
          </a:xfrm>
          <a:prstGeom prst="bentConnector3">
            <a:avLst>
              <a:gd name="adj1" fmla="val 356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2F4DB07-8C28-D9BD-DC87-A17EC87D62DE}"/>
              </a:ext>
            </a:extLst>
          </p:cNvPr>
          <p:cNvSpPr txBox="1"/>
          <p:nvPr/>
        </p:nvSpPr>
        <p:spPr>
          <a:xfrm>
            <a:off x="6825208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8E3FD15A-6D35-66D9-4A9C-CCC72169D044}"/>
              </a:ext>
            </a:extLst>
          </p:cNvPr>
          <p:cNvSpPr txBox="1"/>
          <p:nvPr/>
        </p:nvSpPr>
        <p:spPr>
          <a:xfrm>
            <a:off x="5954619" y="323605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 . . .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13436A73-89A7-1F75-57B2-EF28B9671DE1}"/>
              </a:ext>
            </a:extLst>
          </p:cNvPr>
          <p:cNvSpPr/>
          <p:nvPr/>
        </p:nvSpPr>
        <p:spPr>
          <a:xfrm>
            <a:off x="957588" y="1061813"/>
            <a:ext cx="1275681" cy="665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4675002-CDAC-F48D-39D8-A305D215AE8B}"/>
              </a:ext>
            </a:extLst>
          </p:cNvPr>
          <p:cNvSpPr txBox="1"/>
          <p:nvPr/>
        </p:nvSpPr>
        <p:spPr>
          <a:xfrm>
            <a:off x="1489819" y="580618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가공 </a:t>
            </a:r>
            <a:r>
              <a:rPr lang="en-US" altLang="ko-KR" sz="1000" dirty="0"/>
              <a:t>1</a:t>
            </a:r>
            <a:r>
              <a:rPr lang="ko-KR" altLang="en-US" sz="1000" dirty="0"/>
              <a:t>단계는 </a:t>
            </a:r>
            <a:endParaRPr lang="en-US" altLang="ko-KR" sz="1000" dirty="0"/>
          </a:p>
          <a:p>
            <a:r>
              <a:rPr lang="ko-KR" altLang="en-US" sz="1000" dirty="0"/>
              <a:t>정제 단계로 정의</a:t>
            </a:r>
            <a:endParaRPr lang="en-US" altLang="ko-KR" sz="1000" dirty="0"/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019F2CFB-29F1-D745-5440-22953F729F8D}"/>
              </a:ext>
            </a:extLst>
          </p:cNvPr>
          <p:cNvSpPr/>
          <p:nvPr/>
        </p:nvSpPr>
        <p:spPr>
          <a:xfrm>
            <a:off x="2161347" y="4264416"/>
            <a:ext cx="397973" cy="42704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714B983-111C-C803-52D8-EF06C4C50D94}"/>
              </a:ext>
            </a:extLst>
          </p:cNvPr>
          <p:cNvSpPr txBox="1"/>
          <p:nvPr/>
        </p:nvSpPr>
        <p:spPr>
          <a:xfrm>
            <a:off x="1208584" y="455117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직전 검수 단계</a:t>
            </a:r>
            <a:endParaRPr lang="en-US" altLang="ko-KR" sz="10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3CB9543-DDBD-C715-E0C9-01917CBC8986}"/>
              </a:ext>
            </a:extLst>
          </p:cNvPr>
          <p:cNvSpPr txBox="1"/>
          <p:nvPr/>
        </p:nvSpPr>
        <p:spPr>
          <a:xfrm>
            <a:off x="8256220" y="620769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모든 검수자에게는</a:t>
            </a:r>
            <a:endParaRPr lang="en-US" altLang="ko-KR" sz="1000" dirty="0"/>
          </a:p>
          <a:p>
            <a:r>
              <a:rPr lang="ko-KR" altLang="en-US" sz="1000" dirty="0"/>
              <a:t>가공</a:t>
            </a:r>
            <a:r>
              <a:rPr lang="en-US" altLang="ko-KR" sz="1000" dirty="0"/>
              <a:t>(</a:t>
            </a:r>
            <a:r>
              <a:rPr lang="ko-KR" altLang="en-US" sz="1000" dirty="0"/>
              <a:t>수정</a:t>
            </a:r>
            <a:r>
              <a:rPr lang="en-US" altLang="ko-KR" sz="1000" dirty="0"/>
              <a:t>) </a:t>
            </a:r>
            <a:r>
              <a:rPr lang="ko-KR" altLang="en-US" sz="1000" dirty="0"/>
              <a:t>기능 부여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524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2648744" y="1700812"/>
            <a:ext cx="7164388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762363" y="3454262"/>
            <a:ext cx="1038378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560512" y="2981334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크라우드워커</a:t>
            </a:r>
            <a:r>
              <a:rPr lang="ko-KR" altLang="en-US" sz="1100" dirty="0"/>
              <a:t> 사용자</a:t>
            </a:r>
            <a:endParaRPr lang="en-US" altLang="ko-KR" sz="1100" dirty="0"/>
          </a:p>
          <a:p>
            <a:pPr algn="ctr"/>
            <a:r>
              <a:rPr lang="en-US" altLang="ko-KR" sz="1100" dirty="0"/>
              <a:t>(</a:t>
            </a:r>
            <a:r>
              <a:rPr lang="ko-KR" altLang="en-US" sz="1100" dirty="0"/>
              <a:t>로그인 아이디</a:t>
            </a:r>
            <a:r>
              <a:rPr lang="en-US" altLang="ko-KR" sz="1100" dirty="0"/>
              <a:t>)</a:t>
            </a:r>
            <a:endParaRPr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992560" y="3501008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080792" y="3447567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5118198" y="3524815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2648744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2896578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064092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1800741" y="4122360"/>
            <a:ext cx="1280051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1856656" y="4172535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>
            <a:cxnSpLocks/>
          </p:cNvCxnSpPr>
          <p:nvPr/>
        </p:nvCxnSpPr>
        <p:spPr>
          <a:xfrm flipV="1">
            <a:off x="284939" y="4122360"/>
            <a:ext cx="491597" cy="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82104" y="422702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회원가입</a:t>
            </a:r>
            <a:endParaRPr lang="en-US" altLang="ko-KR" sz="1100" dirty="0"/>
          </a:p>
          <a:p>
            <a:pPr algn="ctr"/>
            <a:r>
              <a:rPr lang="en-US" altLang="ko-KR" sz="1100" dirty="0"/>
              <a:t>(*)</a:t>
            </a:r>
            <a:endParaRPr lang="ko-KR" alt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513230" y="1823317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3488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5449" y="2379834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3445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372487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30401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33192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301208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329116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6177136" y="4115841"/>
            <a:ext cx="6078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가공자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검수자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배정</a:t>
            </a:r>
            <a:endParaRPr lang="en-US" altLang="ko-KR" sz="11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969221" y="2204863"/>
            <a:ext cx="2664299" cy="403244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2701145" y="646436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FE89265-B544-61A8-C9C4-1FF239552DA5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1800741" y="1149716"/>
            <a:ext cx="848003" cy="29793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CA4956-37B7-EC9B-BB35-18EB4C763A52}"/>
              </a:ext>
            </a:extLst>
          </p:cNvPr>
          <p:cNvSpPr txBox="1"/>
          <p:nvPr/>
        </p:nvSpPr>
        <p:spPr>
          <a:xfrm>
            <a:off x="3199875" y="3568361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</a:t>
            </a:r>
            <a:br>
              <a:rPr lang="en-US" altLang="ko-KR" sz="1100" dirty="0"/>
            </a:br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단계</a:t>
            </a:r>
            <a:endParaRPr lang="en-US" altLang="ko-KR" sz="1100" dirty="0"/>
          </a:p>
          <a:p>
            <a:pPr algn="ctr"/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가공</a:t>
            </a:r>
            <a:r>
              <a:rPr lang="en-US" altLang="ko-KR" sz="1100" dirty="0"/>
              <a:t>/</a:t>
            </a:r>
            <a:r>
              <a:rPr lang="ko-KR" altLang="en-US" sz="1100" dirty="0"/>
              <a:t>검수</a:t>
            </a:r>
            <a:endParaRPr lang="en-US" altLang="ko-KR" sz="1100" dirty="0"/>
          </a:p>
          <a:p>
            <a:pPr algn="ctr"/>
            <a:r>
              <a:rPr lang="ko-KR" altLang="en-US" sz="1100" dirty="0"/>
              <a:t>선택</a:t>
            </a:r>
            <a:endParaRPr lang="en-US" altLang="ko-KR" sz="11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1A89CEF-18A2-2EAB-5355-C0DFD8B85988}"/>
              </a:ext>
            </a:extLst>
          </p:cNvPr>
          <p:cNvSpPr/>
          <p:nvPr/>
        </p:nvSpPr>
        <p:spPr>
          <a:xfrm>
            <a:off x="4909491" y="3454262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C59A8E-ACF0-68D1-9F79-013C316E23EE}"/>
              </a:ext>
            </a:extLst>
          </p:cNvPr>
          <p:cNvSpPr txBox="1"/>
          <p:nvPr/>
        </p:nvSpPr>
        <p:spPr>
          <a:xfrm>
            <a:off x="4686150" y="2973238"/>
            <a:ext cx="1418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 </a:t>
            </a:r>
            <a:r>
              <a:rPr lang="en-US" altLang="ko-KR" sz="1100" dirty="0"/>
              <a:t>A</a:t>
            </a:r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목록</a:t>
            </a:r>
            <a:endParaRPr lang="ko-KR" altLang="en-US" sz="16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81ED65BF-1D1E-9E1A-BBB5-8830DEB7775C}"/>
              </a:ext>
            </a:extLst>
          </p:cNvPr>
          <p:cNvCxnSpPr>
            <a:cxnSpLocks/>
            <a:stCxn id="11" idx="3"/>
            <a:endCxn id="44" idx="1"/>
          </p:cNvCxnSpPr>
          <p:nvPr/>
        </p:nvCxnSpPr>
        <p:spPr>
          <a:xfrm>
            <a:off x="4123988" y="4122360"/>
            <a:ext cx="785503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56BB2D5F-63FB-8C06-E95D-8EAD9723AC5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5952687" y="4129054"/>
            <a:ext cx="1016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FAE1D644-3BE6-631F-6458-F87021991D05}"/>
              </a:ext>
            </a:extLst>
          </p:cNvPr>
          <p:cNvSpPr/>
          <p:nvPr/>
        </p:nvSpPr>
        <p:spPr>
          <a:xfrm>
            <a:off x="4745094" y="2929688"/>
            <a:ext cx="1360034" cy="199422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57871D6-F492-E2A0-8180-C79469802EF8}"/>
              </a:ext>
            </a:extLst>
          </p:cNvPr>
          <p:cNvSpPr txBox="1"/>
          <p:nvPr/>
        </p:nvSpPr>
        <p:spPr>
          <a:xfrm>
            <a:off x="3624839" y="4983203"/>
            <a:ext cx="1941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한 단계 내에 중복되는 </a:t>
            </a:r>
            <a:endParaRPr lang="en-US" altLang="ko-KR" sz="1100" dirty="0"/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제거 후 조회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629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정상 최종 완료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16959"/>
              </p:ext>
            </p:extLst>
          </p:nvPr>
        </p:nvGraphicFramePr>
        <p:xfrm>
          <a:off x="216087" y="965981"/>
          <a:ext cx="9417434" cy="49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11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107693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최종 검수 시 오류 발견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52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18019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폐기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63975"/>
              </p:ext>
            </p:extLst>
          </p:nvPr>
        </p:nvGraphicFramePr>
        <p:xfrm>
          <a:off x="216087" y="965981"/>
          <a:ext cx="9417434" cy="44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0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8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폐기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313299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93223"/>
              </p:ext>
            </p:extLst>
          </p:nvPr>
        </p:nvGraphicFramePr>
        <p:xfrm>
          <a:off x="416496" y="692696"/>
          <a:ext cx="8856984" cy="505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199889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용어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DESC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사전 정제 단계를 거치지 않은 최초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원시 데이터에서 정제 단계를 거쳐 가공 준비가 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원천 데이터에서 가공 단계를 거친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유형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가공할 데이터의 종류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이미지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텍스트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작업자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크라우드워커</a:t>
                      </a:r>
                      <a:r>
                        <a:rPr lang="ko-KR" altLang="en-US" sz="1100" dirty="0">
                          <a:latin typeface="+mn-lt"/>
                        </a:rPr>
                        <a:t> 중 </a:t>
                      </a:r>
                      <a:r>
                        <a:rPr lang="ko-KR" altLang="en-US" sz="1100" dirty="0" err="1">
                          <a:latin typeface="+mn-lt"/>
                        </a:rPr>
                        <a:t>가공자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유형 </a:t>
                      </a: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유형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라벨링의 종류 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altLang="ko-KR" sz="1100" dirty="0">
                          <a:latin typeface="+mn-lt"/>
                        </a:rPr>
                        <a:t>BBOX, Polygon,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 + BBOX, </a:t>
                      </a:r>
                      <a:r>
                        <a:rPr lang="ko-KR" altLang="en-US" sz="1100" dirty="0"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텍스트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단계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한 개의 데이터에 대해 복수 가공 필요 시 가공의 순서를 지정하는 것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정제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가공하기 전에 데이터의 품질을 확인 및 수정하는 것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파일명 오류 정정 </a:t>
                      </a:r>
                      <a:r>
                        <a:rPr lang="en-US" altLang="ko-KR" sz="1100" dirty="0">
                          <a:latin typeface="+mn-lt"/>
                        </a:rPr>
                        <a:t>&amp; </a:t>
                      </a:r>
                      <a:r>
                        <a:rPr lang="ko-KR" altLang="en-US" sz="1100" dirty="0">
                          <a:latin typeface="+mn-lt"/>
                        </a:rPr>
                        <a:t>해상도 확인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객체가 온전치 않게 나온 경우 </a:t>
                      </a:r>
                      <a:r>
                        <a:rPr lang="en-US" altLang="ko-KR" sz="1100" dirty="0">
                          <a:latin typeface="+mn-lt"/>
                        </a:rPr>
                        <a:t>: </a:t>
                      </a:r>
                      <a:r>
                        <a:rPr lang="ko-KR" altLang="en-US" sz="1100" dirty="0">
                          <a:latin typeface="+mn-lt"/>
                        </a:rPr>
                        <a:t>손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발 잘림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비식별 작업 확인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27412"/>
              </p:ext>
            </p:extLst>
          </p:nvPr>
        </p:nvGraphicFramePr>
        <p:xfrm>
          <a:off x="92868" y="808816"/>
          <a:ext cx="9720265" cy="535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9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562511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93902733"/>
                    </a:ext>
                  </a:extLst>
                </a:gridCol>
                <a:gridCol w="1449264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40844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업무 주요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플로우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사용자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등록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설정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strike="noStrike" baseline="0" dirty="0">
                          <a:solidFill>
                            <a:schemeClr val="tx1"/>
                          </a:solidFill>
                        </a:rPr>
                        <a:t>업무 및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검수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회원가입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DB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권한 선택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동일인 식별용 필드 추가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작업자가 검수까지 진행할 경우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 작업자는 작업만 검수자는  검수만 가능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작업자가 검수까지 하는 경우에는 검수 아이디 부여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목표 데이터셋 수량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-. 3D 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단계 설정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POLYGON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 POINT +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-. </a:t>
                      </a:r>
                      <a:r>
                        <a:rPr lang="en-US" altLang="ko-K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CUBOID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검수단계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권한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검수자에게 프로젝트 권한 부여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 사이즈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별도 배치처리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동영상의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영상 시간 체크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  <a:r>
                        <a:rPr lang="en-US" altLang="ko-KR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초기 영상 확인 필요한 경우도</a:t>
                      </a:r>
                      <a:endParaRPr lang="en-US" altLang="ko-KR" sz="10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업로드 폴더에서 직접 확인</a:t>
                      </a:r>
                      <a:r>
                        <a:rPr lang="en-US" altLang="ko-KR" sz="10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[NAS &amp; DB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업로드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원시데이터 업로드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프레임 분할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별도 배치 프로세스 필요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배정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업무별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데이터 배정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[1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공통 가공 단계</a:t>
                      </a: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가공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검수 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공통 검수 단계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가공 결과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완료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반려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 마지막 단계 검수 완료 시 </a:t>
                      </a:r>
                      <a:r>
                        <a:rPr lang="en-US" altLang="ko-KR" sz="1000" b="1" dirty="0" err="1">
                          <a:solidFill>
                            <a:srgbClr val="FF0000"/>
                          </a:solidFill>
                        </a:rPr>
                        <a:t>json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 생성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 최종 검수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최종 완료 대상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정상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 표기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데이터는 상황에 따른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수정 권한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rgbClr val="FF0000"/>
                          </a:solidFill>
                        </a:rPr>
                        <a:t>Json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00" b="1" dirty="0" err="1">
                          <a:solidFill>
                            <a:srgbClr val="FF0000"/>
                          </a:solidFill>
                        </a:rPr>
                        <a:t>파싱해서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 데이터 확인</a:t>
                      </a:r>
                      <a:endParaRPr lang="en-US" altLang="ko-KR"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초기화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기존 데이터 폐기 후 파일명 변경 하여 재작업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번 정산해줌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폐기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가공완료건수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latinLnBrk="0">
                        <a:buFont typeface="Arial" panose="020B0604020202020204" pitchFamily="34" charset="0"/>
                        <a:buChar char="•"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검수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검수완료건수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검수단가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결과 엑셀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913440" y="548680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(NAS </a:t>
            </a:r>
            <a:r>
              <a:rPr lang="ko-KR" altLang="en-US" sz="1300" b="1" dirty="0"/>
              <a:t>데이터 폴더 구조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6373"/>
              </p:ext>
            </p:extLst>
          </p:nvPr>
        </p:nvGraphicFramePr>
        <p:xfrm>
          <a:off x="306908" y="1124744"/>
          <a:ext cx="9239052" cy="28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2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1066365">
                  <a:extLst>
                    <a:ext uri="{9D8B030D-6E8A-4147-A177-3AD203B41FA5}">
                      <a16:colId xmlns:a16="http://schemas.microsoft.com/office/drawing/2014/main" val="984808836"/>
                    </a:ext>
                  </a:extLst>
                </a:gridCol>
                <a:gridCol w="1316177">
                  <a:extLst>
                    <a:ext uri="{9D8B030D-6E8A-4147-A177-3AD203B41FA5}">
                      <a16:colId xmlns:a16="http://schemas.microsoft.com/office/drawing/2014/main" val="2574498855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4047535994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2090404">
                  <a:extLst>
                    <a:ext uri="{9D8B030D-6E8A-4147-A177-3AD203B41FA5}">
                      <a16:colId xmlns:a16="http://schemas.microsoft.com/office/drawing/2014/main" val="1864676087"/>
                    </a:ext>
                  </a:extLst>
                </a:gridCol>
              </a:tblGrid>
              <a:tr h="315440"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NAS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폴더 구조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315440"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93400"/>
                  </a:ext>
                </a:extLst>
              </a:tr>
              <a:tr h="418663">
                <a:tc row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/{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식별자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/raw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95645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→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62667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/1.Dataset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폴더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17614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/2.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추출된 </a:t>
                      </a:r>
                      <a:r>
                        <a:rPr lang="en-US" altLang="ko-KR" sz="1000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 저장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7626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625408" y="847204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2395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상태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B08AD5-657B-5D2C-FF85-4108C14A1FE5}"/>
              </a:ext>
            </a:extLst>
          </p:cNvPr>
          <p:cNvSpPr txBox="1"/>
          <p:nvPr/>
        </p:nvSpPr>
        <p:spPr>
          <a:xfrm>
            <a:off x="200471" y="5517232"/>
            <a:ext cx="9433049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검수 오류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 데이터에 대해 랜덤하게 최종 검수를 진행 후 오류 처리한 데이터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 코드와는 별도로 관리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및 데이터 배정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중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/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수량 채워지면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목표 수량 달성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예외 처리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 없음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검수자부터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792EC6EB-F95D-489A-A505-52BB4563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95279"/>
              </p:ext>
            </p:extLst>
          </p:nvPr>
        </p:nvGraphicFramePr>
        <p:xfrm>
          <a:off x="200472" y="620688"/>
          <a:ext cx="9433050" cy="487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12">
                  <a:extLst>
                    <a:ext uri="{9D8B030D-6E8A-4147-A177-3AD203B41FA5}">
                      <a16:colId xmlns:a16="http://schemas.microsoft.com/office/drawing/2014/main" val="956558635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249289676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2267425768"/>
                    </a:ext>
                  </a:extLst>
                </a:gridCol>
                <a:gridCol w="742760">
                  <a:extLst>
                    <a:ext uri="{9D8B030D-6E8A-4147-A177-3AD203B41FA5}">
                      <a16:colId xmlns:a16="http://schemas.microsoft.com/office/drawing/2014/main" val="3782321390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797125662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956508497"/>
                    </a:ext>
                  </a:extLst>
                </a:gridCol>
                <a:gridCol w="4382282">
                  <a:extLst>
                    <a:ext uri="{9D8B030D-6E8A-4147-A177-3AD203B41FA5}">
                      <a16:colId xmlns:a16="http://schemas.microsoft.com/office/drawing/2014/main" val="4387624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data_dtl_status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대기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에 원시데이터 업로드 직후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2551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ASSIGN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해당 단계 내 가공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1~M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차의 작업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 모두 배정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192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TEMP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일부 작업 후 임시저장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450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REQ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1~M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작업 완료 후 검수 요청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(M-1)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검수자가 검수 완료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[M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반려 버튼 클릭 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M(M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≠1)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[(M-1)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차 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46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APPR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완료 버튼 클릭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&amp; (if)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마지막 단계의 마지막 검수 차수가 아닐 때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다음 검수가 있을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[(M+1)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TO-DO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해당 단계 내 마지막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검수 완료 버튼 클릭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마지막 단계의 마지막 검수 차수일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0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작업 중에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모든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 목록에서 제외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후 작업 재개할 수 있음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87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DISCARD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관리자가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또는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 검수 오류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건에 대해 폐기 처리했을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4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8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 데이터 </a:t>
            </a:r>
            <a:r>
              <a:rPr lang="en-US" altLang="ko-KR" sz="1300" b="1" dirty="0"/>
              <a:t>TO-DO/REJECT </a:t>
            </a:r>
            <a:r>
              <a:rPr lang="ko-KR" altLang="en-US" sz="1300" b="1" dirty="0"/>
              <a:t>목록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D1B56478-E0E2-EAA6-B02D-3824F762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8078"/>
              </p:ext>
            </p:extLst>
          </p:nvPr>
        </p:nvGraphicFramePr>
        <p:xfrm>
          <a:off x="488504" y="1268760"/>
          <a:ext cx="8784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24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747885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2017229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TO-DO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</a:rPr>
                        <a:t>관리자의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배정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E09A-D76D-1634-331B-DB1C2C6E56D7}"/>
              </a:ext>
            </a:extLst>
          </p:cNvPr>
          <p:cNvSpPr txBox="1"/>
          <p:nvPr/>
        </p:nvSpPr>
        <p:spPr>
          <a:xfrm>
            <a:off x="416496" y="851464"/>
            <a:ext cx="2383986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2803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배정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4536504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365130" y="1439198"/>
            <a:ext cx="115212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3547505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1</a:t>
            </a:r>
            <a:r>
              <a:rPr lang="ko-KR" altLang="en-US" sz="1100" dirty="0">
                <a:solidFill>
                  <a:schemeClr val="tx1"/>
                </a:solidFill>
              </a:rPr>
              <a:t>단계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0354"/>
              </p:ext>
            </p:extLst>
          </p:nvPr>
        </p:nvGraphicFramePr>
        <p:xfrm>
          <a:off x="466369" y="2471890"/>
          <a:ext cx="4213807" cy="23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23">
                  <a:extLst>
                    <a:ext uri="{9D8B030D-6E8A-4147-A177-3AD203B41FA5}">
                      <a16:colId xmlns:a16="http://schemas.microsoft.com/office/drawing/2014/main" val="1376763486"/>
                    </a:ext>
                  </a:extLst>
                </a:gridCol>
                <a:gridCol w="589523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641428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393333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F76371-2903-1E7C-CD5E-E62FF7D980CF}"/>
              </a:ext>
            </a:extLst>
          </p:cNvPr>
          <p:cNvSpPr/>
          <p:nvPr/>
        </p:nvSpPr>
        <p:spPr>
          <a:xfrm>
            <a:off x="1365130" y="1789656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100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DFB33-F36D-943E-822C-8699B70FD2D6}"/>
              </a:ext>
            </a:extLst>
          </p:cNvPr>
          <p:cNvSpPr txBox="1"/>
          <p:nvPr/>
        </p:nvSpPr>
        <p:spPr>
          <a:xfrm>
            <a:off x="394360" y="1789656"/>
            <a:ext cx="97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수량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AF546-5E15-4B42-E384-0676C2113E8F}"/>
              </a:ext>
            </a:extLst>
          </p:cNvPr>
          <p:cNvSpPr/>
          <p:nvPr/>
        </p:nvSpPr>
        <p:spPr>
          <a:xfrm>
            <a:off x="4143787" y="1794694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조회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3C4445-07CC-F3AF-7D54-04A16DD84E54}"/>
              </a:ext>
            </a:extLst>
          </p:cNvPr>
          <p:cNvSpPr/>
          <p:nvPr/>
        </p:nvSpPr>
        <p:spPr>
          <a:xfrm>
            <a:off x="682393" y="2517476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CB7D3B3-D82D-9CAC-3E42-F373CACCE7A9}"/>
              </a:ext>
            </a:extLst>
          </p:cNvPr>
          <p:cNvSpPr/>
          <p:nvPr/>
        </p:nvSpPr>
        <p:spPr>
          <a:xfrm>
            <a:off x="682393" y="2889767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BBEF2B7-52BE-B828-8269-8FE5D4D927F9}"/>
              </a:ext>
            </a:extLst>
          </p:cNvPr>
          <p:cNvSpPr/>
          <p:nvPr/>
        </p:nvSpPr>
        <p:spPr>
          <a:xfrm>
            <a:off x="682393" y="328498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3A21831-1D3D-3542-5E9D-D8E75B4F854E}"/>
              </a:ext>
            </a:extLst>
          </p:cNvPr>
          <p:cNvSpPr/>
          <p:nvPr/>
        </p:nvSpPr>
        <p:spPr>
          <a:xfrm>
            <a:off x="682393" y="368185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609EC35-1CA7-92E7-513F-0683DBCE5285}"/>
              </a:ext>
            </a:extLst>
          </p:cNvPr>
          <p:cNvSpPr/>
          <p:nvPr/>
        </p:nvSpPr>
        <p:spPr>
          <a:xfrm>
            <a:off x="4129427" y="4907683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배정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26B2E9-E1C9-7E7C-66E9-7723F5374B8B}"/>
              </a:ext>
            </a:extLst>
          </p:cNvPr>
          <p:cNvSpPr/>
          <p:nvPr/>
        </p:nvSpPr>
        <p:spPr>
          <a:xfrm>
            <a:off x="5451057" y="1439198"/>
            <a:ext cx="3932392" cy="35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1AE858-79FE-1651-CE72-642F2B52E709}"/>
              </a:ext>
            </a:extLst>
          </p:cNvPr>
          <p:cNvSpPr/>
          <p:nvPr/>
        </p:nvSpPr>
        <p:spPr>
          <a:xfrm>
            <a:off x="6587915" y="1869434"/>
            <a:ext cx="92605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373CA-335F-9ABD-98F3-590765EC38BB}"/>
              </a:ext>
            </a:extLst>
          </p:cNvPr>
          <p:cNvSpPr txBox="1"/>
          <p:nvPr/>
        </p:nvSpPr>
        <p:spPr>
          <a:xfrm>
            <a:off x="5572436" y="186943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31C05A9-A866-14AE-9918-7AE6EC2602D4}"/>
              </a:ext>
            </a:extLst>
          </p:cNvPr>
          <p:cNvSpPr/>
          <p:nvPr/>
        </p:nvSpPr>
        <p:spPr>
          <a:xfrm>
            <a:off x="8343404" y="1869434"/>
            <a:ext cx="97076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1</a:t>
            </a:r>
            <a:r>
              <a:rPr lang="ko-KR" altLang="en-US" sz="11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14B913-22E6-7BD0-CC8E-B424B044E047}"/>
              </a:ext>
            </a:extLst>
          </p:cNvPr>
          <p:cNvSpPr txBox="1"/>
          <p:nvPr/>
        </p:nvSpPr>
        <p:spPr>
          <a:xfrm>
            <a:off x="7444643" y="186943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926ED30-2C63-2270-B9E8-F08BD735D82D}"/>
              </a:ext>
            </a:extLst>
          </p:cNvPr>
          <p:cNvSpPr/>
          <p:nvPr/>
        </p:nvSpPr>
        <p:spPr>
          <a:xfrm>
            <a:off x="6587915" y="2219893"/>
            <a:ext cx="2726258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20M_2023XXXX</a:t>
            </a:r>
            <a:r>
              <a:rPr lang="ko-KR" altLang="en-US" sz="1100" dirty="0">
                <a:solidFill>
                  <a:schemeClr val="tx1"/>
                </a:solidFill>
              </a:rPr>
              <a:t> 외 </a:t>
            </a:r>
            <a:r>
              <a:rPr lang="en-US" altLang="ko-KR" sz="1100" dirty="0">
                <a:solidFill>
                  <a:schemeClr val="tx1"/>
                </a:solidFill>
              </a:rPr>
              <a:t>99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6D62-4E5C-07CC-B198-6BBB15A251D5}"/>
              </a:ext>
            </a:extLst>
          </p:cNvPr>
          <p:cNvSpPr txBox="1"/>
          <p:nvPr/>
        </p:nvSpPr>
        <p:spPr>
          <a:xfrm>
            <a:off x="5572435" y="2219893"/>
            <a:ext cx="110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데이터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0E28B56-D7F7-0523-F73F-A47EBC944620}"/>
              </a:ext>
            </a:extLst>
          </p:cNvPr>
          <p:cNvSpPr/>
          <p:nvPr/>
        </p:nvSpPr>
        <p:spPr>
          <a:xfrm>
            <a:off x="8409385" y="4624761"/>
            <a:ext cx="799914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165AFA-771E-BBCF-962E-91B70BAC3CF8}"/>
              </a:ext>
            </a:extLst>
          </p:cNvPr>
          <p:cNvSpPr txBox="1"/>
          <p:nvPr/>
        </p:nvSpPr>
        <p:spPr>
          <a:xfrm>
            <a:off x="5572435" y="153857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팝업</a:t>
            </a:r>
            <a:endParaRPr lang="ko-KR" altLang="en-US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61296-A985-0051-89E0-65EB5F33A042}"/>
              </a:ext>
            </a:extLst>
          </p:cNvPr>
          <p:cNvSpPr txBox="1"/>
          <p:nvPr/>
        </p:nvSpPr>
        <p:spPr>
          <a:xfrm>
            <a:off x="6008830" y="2774482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/>
              <a:t>작업자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16E281-2080-4425-136D-481F4E721516}"/>
              </a:ext>
            </a:extLst>
          </p:cNvPr>
          <p:cNvSpPr txBox="1"/>
          <p:nvPr/>
        </p:nvSpPr>
        <p:spPr>
          <a:xfrm>
            <a:off x="6008830" y="3091014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1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D75939-8083-E985-A421-E48F44B230CC}"/>
              </a:ext>
            </a:extLst>
          </p:cNvPr>
          <p:cNvSpPr txBox="1"/>
          <p:nvPr/>
        </p:nvSpPr>
        <p:spPr>
          <a:xfrm>
            <a:off x="6008830" y="340754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차 검수자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C9F092-E88E-FF41-B76F-770FDB6CB41F}"/>
              </a:ext>
            </a:extLst>
          </p:cNvPr>
          <p:cNvSpPr txBox="1"/>
          <p:nvPr/>
        </p:nvSpPr>
        <p:spPr>
          <a:xfrm>
            <a:off x="6008830" y="3724078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88567-01F0-7651-0901-2449D6AB5BB0}"/>
              </a:ext>
            </a:extLst>
          </p:cNvPr>
          <p:cNvSpPr txBox="1"/>
          <p:nvPr/>
        </p:nvSpPr>
        <p:spPr>
          <a:xfrm>
            <a:off x="6008830" y="403148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N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C64BE7F-673F-E5C2-2833-F0011738F3CD}"/>
              </a:ext>
            </a:extLst>
          </p:cNvPr>
          <p:cNvSpPr/>
          <p:nvPr/>
        </p:nvSpPr>
        <p:spPr>
          <a:xfrm>
            <a:off x="7329264" y="278204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32C7792-5A55-CD5D-EB94-6EC88F2BF54B}"/>
              </a:ext>
            </a:extLst>
          </p:cNvPr>
          <p:cNvGrpSpPr/>
          <p:nvPr/>
        </p:nvGrpSpPr>
        <p:grpSpPr>
          <a:xfrm rot="1545935">
            <a:off x="7371289" y="2846246"/>
            <a:ext cx="119570" cy="108757"/>
            <a:chOff x="5644443" y="5661248"/>
            <a:chExt cx="316669" cy="288032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7506D70-37CB-9C19-053E-AE108F0EF332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74A0170-2D84-465F-6FBD-A7F212F48E30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E0B31FE-F684-0B33-0DC2-3D94D3EF7713}"/>
              </a:ext>
            </a:extLst>
          </p:cNvPr>
          <p:cNvSpPr/>
          <p:nvPr/>
        </p:nvSpPr>
        <p:spPr>
          <a:xfrm>
            <a:off x="7329264" y="3093570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8E8BA89-7056-1078-0939-41467D6B1189}"/>
              </a:ext>
            </a:extLst>
          </p:cNvPr>
          <p:cNvGrpSpPr/>
          <p:nvPr/>
        </p:nvGrpSpPr>
        <p:grpSpPr>
          <a:xfrm rot="1545935">
            <a:off x="7371289" y="3157769"/>
            <a:ext cx="119570" cy="108757"/>
            <a:chOff x="5644443" y="5661248"/>
            <a:chExt cx="316669" cy="288032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32F73730-0284-EC52-BED1-5FD68B1B4EB4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12FB484B-9E67-9B14-2999-9CD0425D419A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42F4172-EBDE-E43E-0654-C06CF7976616}"/>
              </a:ext>
            </a:extLst>
          </p:cNvPr>
          <p:cNvSpPr/>
          <p:nvPr/>
        </p:nvSpPr>
        <p:spPr>
          <a:xfrm>
            <a:off x="7329264" y="40441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1708809-7A0D-21FD-13B6-B88954E8C994}"/>
              </a:ext>
            </a:extLst>
          </p:cNvPr>
          <p:cNvGrpSpPr/>
          <p:nvPr/>
        </p:nvGrpSpPr>
        <p:grpSpPr>
          <a:xfrm rot="1545935">
            <a:off x="7371289" y="4108334"/>
            <a:ext cx="119570" cy="108757"/>
            <a:chOff x="5644443" y="5661248"/>
            <a:chExt cx="316669" cy="288032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53A573F-97BD-EFEE-831B-BB6F51A818DC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51EDA39-FF62-BB5E-ED29-D1C0B06100B8}"/>
                </a:ext>
              </a:extLst>
            </p:cNvPr>
            <p:cNvCxnSpPr>
              <a:cxnSpLocks/>
              <a:stCxn id="51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3F43033-F1AE-E6E0-9DEB-FB08385BA940}"/>
              </a:ext>
            </a:extLst>
          </p:cNvPr>
          <p:cNvSpPr txBox="1"/>
          <p:nvPr/>
        </p:nvSpPr>
        <p:spPr>
          <a:xfrm>
            <a:off x="5545346" y="5187685"/>
            <a:ext cx="3523722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 내에 겹치는 작업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있으면 오류 처리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모두 지정해야 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버튼 활성화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A59494-37CE-C98B-A405-E78AA39CCD59}"/>
              </a:ext>
            </a:extLst>
          </p:cNvPr>
          <p:cNvSpPr txBox="1"/>
          <p:nvPr/>
        </p:nvSpPr>
        <p:spPr>
          <a:xfrm>
            <a:off x="328940" y="5376544"/>
            <a:ext cx="4044697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단계일 경우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원시데이터 업로드 상태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목록 노출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N(N≠1)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단계의 경우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(N-1)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단계의 “검수 완료” 인 목록</a:t>
            </a:r>
          </a:p>
        </p:txBody>
      </p:sp>
      <p:cxnSp>
        <p:nvCxnSpPr>
          <p:cNvPr id="5" name="꺾인 연결선[E] 4">
            <a:extLst>
              <a:ext uri="{FF2B5EF4-FFF2-40B4-BE49-F238E27FC236}">
                <a16:creationId xmlns:a16="http://schemas.microsoft.com/office/drawing/2014/main" id="{77AFC9A1-7F21-194A-E5A1-17922772BA7C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4685272" y="3214254"/>
            <a:ext cx="765785" cy="1798922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 전체 데이터 조회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915194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496616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4016896" y="1461991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상태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27525"/>
              </p:ext>
            </p:extLst>
          </p:nvPr>
        </p:nvGraphicFramePr>
        <p:xfrm>
          <a:off x="394358" y="3001921"/>
          <a:ext cx="8879120" cy="244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7">
                  <a:extLst>
                    <a:ext uri="{9D8B030D-6E8A-4147-A177-3AD203B41FA5}">
                      <a16:colId xmlns:a16="http://schemas.microsoft.com/office/drawing/2014/main" val="537032006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151065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  <a:gridCol w="814761">
                  <a:extLst>
                    <a:ext uri="{9D8B030D-6E8A-4147-A177-3AD203B41FA5}">
                      <a16:colId xmlns:a16="http://schemas.microsoft.com/office/drawing/2014/main" val="290368079"/>
                    </a:ext>
                  </a:extLst>
                </a:gridCol>
                <a:gridCol w="743944">
                  <a:extLst>
                    <a:ext uri="{9D8B030D-6E8A-4147-A177-3AD203B41FA5}">
                      <a16:colId xmlns:a16="http://schemas.microsoft.com/office/drawing/2014/main" val="46377040"/>
                    </a:ext>
                  </a:extLst>
                </a:gridCol>
                <a:gridCol w="1051254">
                  <a:extLst>
                    <a:ext uri="{9D8B030D-6E8A-4147-A177-3AD203B41FA5}">
                      <a16:colId xmlns:a16="http://schemas.microsoft.com/office/drawing/2014/main" val="1820288271"/>
                    </a:ext>
                  </a:extLst>
                </a:gridCol>
                <a:gridCol w="560668">
                  <a:extLst>
                    <a:ext uri="{9D8B030D-6E8A-4147-A177-3AD203B41FA5}">
                      <a16:colId xmlns:a16="http://schemas.microsoft.com/office/drawing/2014/main" val="244077789"/>
                    </a:ext>
                  </a:extLst>
                </a:gridCol>
                <a:gridCol w="1037916">
                  <a:extLst>
                    <a:ext uri="{9D8B030D-6E8A-4147-A177-3AD203B41FA5}">
                      <a16:colId xmlns:a16="http://schemas.microsoft.com/office/drawing/2014/main" val="2480494429"/>
                    </a:ext>
                  </a:extLst>
                </a:gridCol>
                <a:gridCol w="1314692">
                  <a:extLst>
                    <a:ext uri="{9D8B030D-6E8A-4147-A177-3AD203B41FA5}">
                      <a16:colId xmlns:a16="http://schemas.microsoft.com/office/drawing/2014/main" val="3549288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 </a:t>
                      </a: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다중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076BE2CA-4FBE-CB0C-488B-100FC9E44BFD}"/>
              </a:ext>
            </a:extLst>
          </p:cNvPr>
          <p:cNvSpPr/>
          <p:nvPr/>
        </p:nvSpPr>
        <p:spPr>
          <a:xfrm>
            <a:off x="7113240" y="14526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557F4-B62C-4168-DF3F-71AD98634836}"/>
              </a:ext>
            </a:extLst>
          </p:cNvPr>
          <p:cNvSpPr txBox="1"/>
          <p:nvPr/>
        </p:nvSpPr>
        <p:spPr>
          <a:xfrm>
            <a:off x="5580938" y="14298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상세 상태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13D1D32-4C53-65B1-1577-7BACA1EA37DB}"/>
              </a:ext>
            </a:extLst>
          </p:cNvPr>
          <p:cNvSpPr/>
          <p:nvPr/>
        </p:nvSpPr>
        <p:spPr>
          <a:xfrm>
            <a:off x="1496616" y="2214002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 </a:t>
            </a:r>
            <a:r>
              <a:rPr lang="en-US" altLang="ko-KR" sz="1100" dirty="0">
                <a:solidFill>
                  <a:schemeClr val="tx1"/>
                </a:solidFill>
              </a:rPr>
              <a:t>    </a:t>
            </a:r>
            <a:r>
              <a:rPr lang="ko-KR" altLang="en-US" sz="1100" dirty="0">
                <a:solidFill>
                  <a:schemeClr val="tx1"/>
                </a:solidFill>
              </a:rPr>
              <a:t>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99F8DB-18AF-6218-5E34-E79A144C8C2D}"/>
              </a:ext>
            </a:extLst>
          </p:cNvPr>
          <p:cNvSpPr txBox="1"/>
          <p:nvPr/>
        </p:nvSpPr>
        <p:spPr>
          <a:xfrm>
            <a:off x="424856" y="220555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검색어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CCD771-E3F9-447E-B9B1-CF085B157AA2}"/>
              </a:ext>
            </a:extLst>
          </p:cNvPr>
          <p:cNvSpPr/>
          <p:nvPr/>
        </p:nvSpPr>
        <p:spPr>
          <a:xfrm>
            <a:off x="2862600" y="2204863"/>
            <a:ext cx="41786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1F8CA9-63F0-756B-9EBF-5F08F526DFC3}"/>
              </a:ext>
            </a:extLst>
          </p:cNvPr>
          <p:cNvSpPr txBox="1"/>
          <p:nvPr/>
        </p:nvSpPr>
        <p:spPr>
          <a:xfrm>
            <a:off x="268597" y="5867690"/>
            <a:ext cx="9552615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화면은 관리자 권한만 조회 가능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!!))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45DF60C0-D8CD-6CF9-2575-F76AF2AE3725}"/>
              </a:ext>
            </a:extLst>
          </p:cNvPr>
          <p:cNvSpPr/>
          <p:nvPr/>
        </p:nvSpPr>
        <p:spPr>
          <a:xfrm>
            <a:off x="8049344" y="4715281"/>
            <a:ext cx="611430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초기화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BD044D9-6E0A-E86E-45AE-C4A795FE5039}"/>
              </a:ext>
            </a:extLst>
          </p:cNvPr>
          <p:cNvSpPr/>
          <p:nvPr/>
        </p:nvSpPr>
        <p:spPr>
          <a:xfrm>
            <a:off x="8718277" y="4715281"/>
            <a:ext cx="505314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원복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33A7D1A-54BB-4687-501B-F15DD456E327}"/>
              </a:ext>
            </a:extLst>
          </p:cNvPr>
          <p:cNvSpPr/>
          <p:nvPr/>
        </p:nvSpPr>
        <p:spPr>
          <a:xfrm>
            <a:off x="1496616" y="180380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D856-D7ED-2D2F-01DF-8A801A426613}"/>
              </a:ext>
            </a:extLst>
          </p:cNvPr>
          <p:cNvSpPr txBox="1"/>
          <p:nvPr/>
        </p:nvSpPr>
        <p:spPr>
          <a:xfrm>
            <a:off x="394360" y="1803807"/>
            <a:ext cx="124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관리자  확인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0A9698-9012-83C6-1CB0-02D0F5487AB0}"/>
              </a:ext>
            </a:extLst>
          </p:cNvPr>
          <p:cNvSpPr/>
          <p:nvPr/>
        </p:nvSpPr>
        <p:spPr>
          <a:xfrm>
            <a:off x="466369" y="30689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3F369B-CEFC-6A38-02EA-898B4483738C}"/>
              </a:ext>
            </a:extLst>
          </p:cNvPr>
          <p:cNvSpPr/>
          <p:nvPr/>
        </p:nvSpPr>
        <p:spPr>
          <a:xfrm>
            <a:off x="466369" y="3534953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305F828-1BB6-B29E-E9F4-D18FADCA7E04}"/>
              </a:ext>
            </a:extLst>
          </p:cNvPr>
          <p:cNvSpPr/>
          <p:nvPr/>
        </p:nvSpPr>
        <p:spPr>
          <a:xfrm>
            <a:off x="466369" y="3948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21B495-F902-FC4E-5096-0FA1B82C341B}"/>
              </a:ext>
            </a:extLst>
          </p:cNvPr>
          <p:cNvSpPr/>
          <p:nvPr/>
        </p:nvSpPr>
        <p:spPr>
          <a:xfrm>
            <a:off x="466369" y="436143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757E2A-F49D-5DE0-610A-165A5954BEB5}"/>
              </a:ext>
            </a:extLst>
          </p:cNvPr>
          <p:cNvSpPr/>
          <p:nvPr/>
        </p:nvSpPr>
        <p:spPr>
          <a:xfrm>
            <a:off x="466369" y="47834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BB496DF-AC86-00BA-BBC8-D9C0D10BAD20}"/>
              </a:ext>
            </a:extLst>
          </p:cNvPr>
          <p:cNvSpPr/>
          <p:nvPr/>
        </p:nvSpPr>
        <p:spPr>
          <a:xfrm>
            <a:off x="466369" y="5157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937339E-259C-73B6-038C-37CE2866932E}"/>
              </a:ext>
            </a:extLst>
          </p:cNvPr>
          <p:cNvSpPr/>
          <p:nvPr/>
        </p:nvSpPr>
        <p:spPr>
          <a:xfrm>
            <a:off x="396646" y="2683768"/>
            <a:ext cx="1604026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</a:t>
            </a:r>
            <a:r>
              <a:rPr lang="en-US" altLang="ko-KR" sz="1100" dirty="0">
                <a:solidFill>
                  <a:schemeClr val="tx1"/>
                </a:solidFill>
              </a:rPr>
              <a:t>/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검수자</a:t>
            </a:r>
            <a:r>
              <a:rPr lang="ko-KR" altLang="en-US" sz="1100" dirty="0">
                <a:solidFill>
                  <a:schemeClr val="tx1"/>
                </a:solidFill>
              </a:rPr>
              <a:t> 변경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B89687-C1F8-C36B-5A2B-BD05E62BC885}"/>
              </a:ext>
            </a:extLst>
          </p:cNvPr>
          <p:cNvSpPr/>
          <p:nvPr/>
        </p:nvSpPr>
        <p:spPr>
          <a:xfrm>
            <a:off x="7255088" y="2204863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4048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17511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DBF779-D92C-2F11-FA8C-2DAD8AEED48F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37ED45-F800-5FC6-300E-E52D1F9B88AA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 &gt; </a:t>
            </a:r>
            <a:r>
              <a:rPr lang="ko-KR" altLang="en-US" sz="1300" b="1" dirty="0"/>
              <a:t>추후 확인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822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1F5C31-F460-BE78-5DCB-2DF7846A83BE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5D3496F-CB0E-BBCD-4540-A7BB2AEFE5DC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10718</TotalTime>
  <Words>2483</Words>
  <Application>Microsoft Office PowerPoint</Application>
  <PresentationFormat>A4 용지(210x297mm)</PresentationFormat>
  <Paragraphs>828</Paragraphs>
  <Slides>16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최 시은</cp:lastModifiedBy>
  <cp:revision>886</cp:revision>
  <cp:lastPrinted>2017-09-08T02:28:34Z</cp:lastPrinted>
  <dcterms:created xsi:type="dcterms:W3CDTF">2017-08-18T04:29:06Z</dcterms:created>
  <dcterms:modified xsi:type="dcterms:W3CDTF">2023-06-08T01:54:05Z</dcterms:modified>
</cp:coreProperties>
</file>